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5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sldIdLst>
    <p:sldId id="256" r:id="rId2"/>
    <p:sldId id="307" r:id="rId3"/>
    <p:sldId id="310" r:id="rId4"/>
    <p:sldId id="308" r:id="rId5"/>
    <p:sldId id="309" r:id="rId6"/>
    <p:sldId id="311" r:id="rId7"/>
    <p:sldId id="402" r:id="rId8"/>
    <p:sldId id="397" r:id="rId9"/>
    <p:sldId id="378" r:id="rId10"/>
    <p:sldId id="312" r:id="rId11"/>
    <p:sldId id="399" r:id="rId12"/>
    <p:sldId id="400" r:id="rId13"/>
    <p:sldId id="390" r:id="rId14"/>
    <p:sldId id="401" r:id="rId15"/>
    <p:sldId id="353" r:id="rId16"/>
    <p:sldId id="355" r:id="rId17"/>
    <p:sldId id="356" r:id="rId18"/>
    <p:sldId id="280" r:id="rId19"/>
    <p:sldId id="281" r:id="rId20"/>
    <p:sldId id="282" r:id="rId21"/>
    <p:sldId id="283" r:id="rId22"/>
    <p:sldId id="284" r:id="rId23"/>
    <p:sldId id="398" r:id="rId24"/>
    <p:sldId id="286" r:id="rId25"/>
    <p:sldId id="287" r:id="rId26"/>
    <p:sldId id="273" r:id="rId27"/>
    <p:sldId id="290" r:id="rId28"/>
    <p:sldId id="294" r:id="rId29"/>
    <p:sldId id="275" r:id="rId30"/>
    <p:sldId id="295" r:id="rId31"/>
    <p:sldId id="296" r:id="rId32"/>
    <p:sldId id="299" r:id="rId33"/>
    <p:sldId id="302" r:id="rId34"/>
    <p:sldId id="301" r:id="rId35"/>
    <p:sldId id="342" r:id="rId36"/>
    <p:sldId id="300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B1800-E7FA-4514-A06C-B7BBAC87F85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467A99C7-CAAB-4744-949E-35538FE84D46}">
      <dgm:prSet phldrT="[Tekst]"/>
      <dgm:spPr/>
      <dgm:t>
        <a:bodyPr/>
        <a:lstStyle/>
        <a:p>
          <a:r>
            <a:rPr lang="nl-BE" dirty="0"/>
            <a:t>Le vocabulaire</a:t>
          </a:r>
        </a:p>
      </dgm:t>
    </dgm:pt>
    <dgm:pt modelId="{BFACE832-EB66-41A4-BE54-4A4301AB72DF}" type="parTrans" cxnId="{DC9430F3-C2EB-4B50-BE50-33CF90D40294}">
      <dgm:prSet/>
      <dgm:spPr/>
      <dgm:t>
        <a:bodyPr/>
        <a:lstStyle/>
        <a:p>
          <a:endParaRPr lang="nl-BE"/>
        </a:p>
      </dgm:t>
    </dgm:pt>
    <dgm:pt modelId="{C529E13F-7B38-4105-AC9A-C40F98DCF40B}" type="sibTrans" cxnId="{DC9430F3-C2EB-4B50-BE50-33CF90D40294}">
      <dgm:prSet/>
      <dgm:spPr/>
      <dgm:t>
        <a:bodyPr/>
        <a:lstStyle/>
        <a:p>
          <a:endParaRPr lang="nl-BE"/>
        </a:p>
      </dgm:t>
    </dgm:pt>
    <dgm:pt modelId="{9A685A67-31F5-444A-803B-A2F87A80F799}">
      <dgm:prSet phldrT="[Teks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l-BE" sz="3200" b="1" dirty="0" err="1">
              <a:solidFill>
                <a:schemeClr val="tx1"/>
              </a:solidFill>
            </a:rPr>
            <a:t>Prohibition</a:t>
          </a:r>
          <a:endParaRPr lang="nl-BE" sz="3200" b="1" dirty="0">
            <a:solidFill>
              <a:schemeClr val="tx1"/>
            </a:solidFill>
          </a:endParaRPr>
        </a:p>
      </dgm:t>
    </dgm:pt>
    <dgm:pt modelId="{C7351343-B430-4A9A-85E1-8E5DCF1D6A65}" type="parTrans" cxnId="{06011842-4878-4947-9F21-FC86F00722CE}">
      <dgm:prSet/>
      <dgm:spPr/>
      <dgm:t>
        <a:bodyPr/>
        <a:lstStyle/>
        <a:p>
          <a:endParaRPr lang="nl-BE"/>
        </a:p>
      </dgm:t>
    </dgm:pt>
    <dgm:pt modelId="{F2DD51A6-A22D-4730-97DE-59D6C20412E6}" type="sibTrans" cxnId="{06011842-4878-4947-9F21-FC86F00722CE}">
      <dgm:prSet/>
      <dgm:spPr/>
      <dgm:t>
        <a:bodyPr/>
        <a:lstStyle/>
        <a:p>
          <a:endParaRPr lang="nl-BE"/>
        </a:p>
      </dgm:t>
    </dgm:pt>
    <dgm:pt modelId="{8D59A2BC-36D6-435D-9EBB-D0FA716F28F5}">
      <dgm:prSet phldrT="[Teks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nl-BE" sz="3200" b="1" dirty="0" err="1">
              <a:solidFill>
                <a:schemeClr val="tx1"/>
              </a:solidFill>
            </a:rPr>
            <a:t>Legalisation</a:t>
          </a:r>
          <a:endParaRPr lang="nl-BE" sz="3200" b="1" dirty="0">
            <a:solidFill>
              <a:schemeClr val="tx1"/>
            </a:solidFill>
          </a:endParaRPr>
        </a:p>
      </dgm:t>
    </dgm:pt>
    <dgm:pt modelId="{EC5FD324-03C4-4C34-AA5A-90AC4F06B4D0}" type="parTrans" cxnId="{F23671B9-78B3-49EC-A160-798DAC33F1A5}">
      <dgm:prSet/>
      <dgm:spPr/>
      <dgm:t>
        <a:bodyPr/>
        <a:lstStyle/>
        <a:p>
          <a:endParaRPr lang="nl-BE"/>
        </a:p>
      </dgm:t>
    </dgm:pt>
    <dgm:pt modelId="{32E9B0F0-417D-43DA-A5B0-5C85561E1152}" type="sibTrans" cxnId="{F23671B9-78B3-49EC-A160-798DAC33F1A5}">
      <dgm:prSet/>
      <dgm:spPr/>
      <dgm:t>
        <a:bodyPr/>
        <a:lstStyle/>
        <a:p>
          <a:endParaRPr lang="nl-BE"/>
        </a:p>
      </dgm:t>
    </dgm:pt>
    <dgm:pt modelId="{90553A3B-02EF-4DE2-B716-D02331E2B27B}">
      <dgm:prSet phldrT="[Tekst]" custT="1"/>
      <dgm:spPr/>
      <dgm:t>
        <a:bodyPr/>
        <a:lstStyle/>
        <a:p>
          <a:r>
            <a:rPr lang="nl-BE" sz="3200" dirty="0" err="1">
              <a:solidFill>
                <a:schemeClr val="tx1"/>
              </a:solidFill>
            </a:rPr>
            <a:t>Reglementation</a:t>
          </a:r>
          <a:endParaRPr lang="nl-BE" sz="3200" dirty="0">
            <a:solidFill>
              <a:schemeClr val="tx1"/>
            </a:solidFill>
          </a:endParaRPr>
        </a:p>
      </dgm:t>
    </dgm:pt>
    <dgm:pt modelId="{FB7F7464-5CF2-4B68-839C-5AAC3D738099}" type="parTrans" cxnId="{D75A6760-370E-413C-901F-BC4EC0882E3A}">
      <dgm:prSet/>
      <dgm:spPr/>
      <dgm:t>
        <a:bodyPr/>
        <a:lstStyle/>
        <a:p>
          <a:endParaRPr lang="nl-BE"/>
        </a:p>
      </dgm:t>
    </dgm:pt>
    <dgm:pt modelId="{F5220224-6BD1-46E7-91B3-847F153F5B8A}" type="sibTrans" cxnId="{D75A6760-370E-413C-901F-BC4EC0882E3A}">
      <dgm:prSet/>
      <dgm:spPr/>
      <dgm:t>
        <a:bodyPr/>
        <a:lstStyle/>
        <a:p>
          <a:endParaRPr lang="nl-BE"/>
        </a:p>
      </dgm:t>
    </dgm:pt>
    <dgm:pt modelId="{D8755BF4-DAC4-48FE-AF7D-4320E28C98D8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BE" sz="3200" dirty="0" err="1">
              <a:solidFill>
                <a:schemeClr val="tx1"/>
              </a:solidFill>
            </a:rPr>
            <a:t>Decriminalisation</a:t>
          </a:r>
          <a:endParaRPr lang="nl-BE" sz="3200" dirty="0">
            <a:solidFill>
              <a:schemeClr val="tx1"/>
            </a:solidFill>
          </a:endParaRPr>
        </a:p>
      </dgm:t>
    </dgm:pt>
    <dgm:pt modelId="{A886D037-934A-48E2-A7FB-953D7344AB94}" type="parTrans" cxnId="{4C319BD3-1CCB-492C-94C0-373C787E6190}">
      <dgm:prSet/>
      <dgm:spPr/>
      <dgm:t>
        <a:bodyPr/>
        <a:lstStyle/>
        <a:p>
          <a:endParaRPr lang="nl-BE"/>
        </a:p>
      </dgm:t>
    </dgm:pt>
    <dgm:pt modelId="{05418F0C-3694-4496-83EF-A33E9EB3D78E}" type="sibTrans" cxnId="{4C319BD3-1CCB-492C-94C0-373C787E6190}">
      <dgm:prSet/>
      <dgm:spPr/>
      <dgm:t>
        <a:bodyPr/>
        <a:lstStyle/>
        <a:p>
          <a:endParaRPr lang="nl-BE"/>
        </a:p>
      </dgm:t>
    </dgm:pt>
    <dgm:pt modelId="{D92B3783-13FB-413A-960C-97472E8F9354}" type="pres">
      <dgm:prSet presAssocID="{1FDB1800-E7FA-4514-A06C-B7BBAC87F85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A1DCAFA-C0D2-4508-B74A-60713E432EB8}" type="pres">
      <dgm:prSet presAssocID="{1FDB1800-E7FA-4514-A06C-B7BBAC87F85C}" presName="matrix" presStyleCnt="0"/>
      <dgm:spPr/>
    </dgm:pt>
    <dgm:pt modelId="{6F898984-E567-47FE-A66B-4054FE8B3202}" type="pres">
      <dgm:prSet presAssocID="{1FDB1800-E7FA-4514-A06C-B7BBAC87F85C}" presName="tile1" presStyleLbl="node1" presStyleIdx="0" presStyleCnt="4" custLinFactNeighborX="-2872" custLinFactNeighborY="-26231"/>
      <dgm:spPr/>
    </dgm:pt>
    <dgm:pt modelId="{F5FEF9FE-0E8E-47E4-946D-C01805B9B36E}" type="pres">
      <dgm:prSet presAssocID="{1FDB1800-E7FA-4514-A06C-B7BBAC87F85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D50757C-4198-43AE-9C16-826F572F4FBB}" type="pres">
      <dgm:prSet presAssocID="{1FDB1800-E7FA-4514-A06C-B7BBAC87F85C}" presName="tile2" presStyleLbl="node1" presStyleIdx="1" presStyleCnt="4"/>
      <dgm:spPr/>
    </dgm:pt>
    <dgm:pt modelId="{1340E88D-C2E6-40B5-B15B-2B98D5EE7F36}" type="pres">
      <dgm:prSet presAssocID="{1FDB1800-E7FA-4514-A06C-B7BBAC87F85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0C9FE30-3EE1-4F9A-B34D-52AB2B606DAC}" type="pres">
      <dgm:prSet presAssocID="{1FDB1800-E7FA-4514-A06C-B7BBAC87F85C}" presName="tile3" presStyleLbl="node1" presStyleIdx="2" presStyleCnt="4"/>
      <dgm:spPr/>
    </dgm:pt>
    <dgm:pt modelId="{4D9493C0-74CE-4F49-8926-57003BDA444B}" type="pres">
      <dgm:prSet presAssocID="{1FDB1800-E7FA-4514-A06C-B7BBAC87F85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5955B82-27E3-44C6-8031-B9A2CA1B31BB}" type="pres">
      <dgm:prSet presAssocID="{1FDB1800-E7FA-4514-A06C-B7BBAC87F85C}" presName="tile4" presStyleLbl="node1" presStyleIdx="3" presStyleCnt="4"/>
      <dgm:spPr/>
    </dgm:pt>
    <dgm:pt modelId="{DA8B5DE4-571B-4AF0-B908-C6F74BC45F4E}" type="pres">
      <dgm:prSet presAssocID="{1FDB1800-E7FA-4514-A06C-B7BBAC87F85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6DB3ED2-F7EC-4FA6-A915-AE23A626702A}" type="pres">
      <dgm:prSet presAssocID="{1FDB1800-E7FA-4514-A06C-B7BBAC87F85C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E1F481F-9E69-4BC5-AE08-4F729A2C9B23}" type="presOf" srcId="{90553A3B-02EF-4DE2-B716-D02331E2B27B}" destId="{30C9FE30-3EE1-4F9A-B34D-52AB2B606DAC}" srcOrd="0" destOrd="0" presId="urn:microsoft.com/office/officeart/2005/8/layout/matrix1"/>
    <dgm:cxn modelId="{61163B21-581D-4214-88C1-EC9F169016D9}" type="presOf" srcId="{D8755BF4-DAC4-48FE-AF7D-4320E28C98D8}" destId="{B5955B82-27E3-44C6-8031-B9A2CA1B31BB}" srcOrd="0" destOrd="0" presId="urn:microsoft.com/office/officeart/2005/8/layout/matrix1"/>
    <dgm:cxn modelId="{C64E4738-FEFD-45F6-A08D-A45FA85F865D}" type="presOf" srcId="{467A99C7-CAAB-4744-949E-35538FE84D46}" destId="{06DB3ED2-F7EC-4FA6-A915-AE23A626702A}" srcOrd="0" destOrd="0" presId="urn:microsoft.com/office/officeart/2005/8/layout/matrix1"/>
    <dgm:cxn modelId="{D75A6760-370E-413C-901F-BC4EC0882E3A}" srcId="{467A99C7-CAAB-4744-949E-35538FE84D46}" destId="{90553A3B-02EF-4DE2-B716-D02331E2B27B}" srcOrd="2" destOrd="0" parTransId="{FB7F7464-5CF2-4B68-839C-5AAC3D738099}" sibTransId="{F5220224-6BD1-46E7-91B3-847F153F5B8A}"/>
    <dgm:cxn modelId="{9C7C0F41-7C74-445F-8422-FDDC2EAE9C14}" type="presOf" srcId="{1FDB1800-E7FA-4514-A06C-B7BBAC87F85C}" destId="{D92B3783-13FB-413A-960C-97472E8F9354}" srcOrd="0" destOrd="0" presId="urn:microsoft.com/office/officeart/2005/8/layout/matrix1"/>
    <dgm:cxn modelId="{06011842-4878-4947-9F21-FC86F00722CE}" srcId="{467A99C7-CAAB-4744-949E-35538FE84D46}" destId="{9A685A67-31F5-444A-803B-A2F87A80F799}" srcOrd="0" destOrd="0" parTransId="{C7351343-B430-4A9A-85E1-8E5DCF1D6A65}" sibTransId="{F2DD51A6-A22D-4730-97DE-59D6C20412E6}"/>
    <dgm:cxn modelId="{9203FA4D-9F4D-4416-BCD8-5886995286D0}" type="presOf" srcId="{8D59A2BC-36D6-435D-9EBB-D0FA716F28F5}" destId="{9D50757C-4198-43AE-9C16-826F572F4FBB}" srcOrd="0" destOrd="0" presId="urn:microsoft.com/office/officeart/2005/8/layout/matrix1"/>
    <dgm:cxn modelId="{712EAE53-7BA6-4990-AF5D-0EBCB36F25AD}" type="presOf" srcId="{8D59A2BC-36D6-435D-9EBB-D0FA716F28F5}" destId="{1340E88D-C2E6-40B5-B15B-2B98D5EE7F36}" srcOrd="1" destOrd="0" presId="urn:microsoft.com/office/officeart/2005/8/layout/matrix1"/>
    <dgm:cxn modelId="{6F798759-F3BC-4C12-B0F1-18BE43C7D638}" type="presOf" srcId="{9A685A67-31F5-444A-803B-A2F87A80F799}" destId="{F5FEF9FE-0E8E-47E4-946D-C01805B9B36E}" srcOrd="1" destOrd="0" presId="urn:microsoft.com/office/officeart/2005/8/layout/matrix1"/>
    <dgm:cxn modelId="{F23671B9-78B3-49EC-A160-798DAC33F1A5}" srcId="{467A99C7-CAAB-4744-949E-35538FE84D46}" destId="{8D59A2BC-36D6-435D-9EBB-D0FA716F28F5}" srcOrd="1" destOrd="0" parTransId="{EC5FD324-03C4-4C34-AA5A-90AC4F06B4D0}" sibTransId="{32E9B0F0-417D-43DA-A5B0-5C85561E1152}"/>
    <dgm:cxn modelId="{26DBCED2-53B1-4E05-A799-EB5B732FC835}" type="presOf" srcId="{90553A3B-02EF-4DE2-B716-D02331E2B27B}" destId="{4D9493C0-74CE-4F49-8926-57003BDA444B}" srcOrd="1" destOrd="0" presId="urn:microsoft.com/office/officeart/2005/8/layout/matrix1"/>
    <dgm:cxn modelId="{4C319BD3-1CCB-492C-94C0-373C787E6190}" srcId="{467A99C7-CAAB-4744-949E-35538FE84D46}" destId="{D8755BF4-DAC4-48FE-AF7D-4320E28C98D8}" srcOrd="3" destOrd="0" parTransId="{A886D037-934A-48E2-A7FB-953D7344AB94}" sibTransId="{05418F0C-3694-4496-83EF-A33E9EB3D78E}"/>
    <dgm:cxn modelId="{A97A5EDC-9155-4292-9E94-96012334165D}" type="presOf" srcId="{D8755BF4-DAC4-48FE-AF7D-4320E28C98D8}" destId="{DA8B5DE4-571B-4AF0-B908-C6F74BC45F4E}" srcOrd="1" destOrd="0" presId="urn:microsoft.com/office/officeart/2005/8/layout/matrix1"/>
    <dgm:cxn modelId="{A1FEFFE1-BC20-4588-91E8-D6F359ECCE2E}" type="presOf" srcId="{9A685A67-31F5-444A-803B-A2F87A80F799}" destId="{6F898984-E567-47FE-A66B-4054FE8B3202}" srcOrd="0" destOrd="0" presId="urn:microsoft.com/office/officeart/2005/8/layout/matrix1"/>
    <dgm:cxn modelId="{DC9430F3-C2EB-4B50-BE50-33CF90D40294}" srcId="{1FDB1800-E7FA-4514-A06C-B7BBAC87F85C}" destId="{467A99C7-CAAB-4744-949E-35538FE84D46}" srcOrd="0" destOrd="0" parTransId="{BFACE832-EB66-41A4-BE54-4A4301AB72DF}" sibTransId="{C529E13F-7B38-4105-AC9A-C40F98DCF40B}"/>
    <dgm:cxn modelId="{53DD8DB9-F923-4BE6-AE9B-81307519B5D2}" type="presParOf" srcId="{D92B3783-13FB-413A-960C-97472E8F9354}" destId="{6A1DCAFA-C0D2-4508-B74A-60713E432EB8}" srcOrd="0" destOrd="0" presId="urn:microsoft.com/office/officeart/2005/8/layout/matrix1"/>
    <dgm:cxn modelId="{F39935AB-DEE0-42CE-819D-BB4337551D87}" type="presParOf" srcId="{6A1DCAFA-C0D2-4508-B74A-60713E432EB8}" destId="{6F898984-E567-47FE-A66B-4054FE8B3202}" srcOrd="0" destOrd="0" presId="urn:microsoft.com/office/officeart/2005/8/layout/matrix1"/>
    <dgm:cxn modelId="{2D7B4847-A54C-4663-989E-BED72621F552}" type="presParOf" srcId="{6A1DCAFA-C0D2-4508-B74A-60713E432EB8}" destId="{F5FEF9FE-0E8E-47E4-946D-C01805B9B36E}" srcOrd="1" destOrd="0" presId="urn:microsoft.com/office/officeart/2005/8/layout/matrix1"/>
    <dgm:cxn modelId="{68D0FF92-6064-4898-89F3-0522ABC9F514}" type="presParOf" srcId="{6A1DCAFA-C0D2-4508-B74A-60713E432EB8}" destId="{9D50757C-4198-43AE-9C16-826F572F4FBB}" srcOrd="2" destOrd="0" presId="urn:microsoft.com/office/officeart/2005/8/layout/matrix1"/>
    <dgm:cxn modelId="{D514ABFC-5A0E-4B1D-946C-51564BF843CD}" type="presParOf" srcId="{6A1DCAFA-C0D2-4508-B74A-60713E432EB8}" destId="{1340E88D-C2E6-40B5-B15B-2B98D5EE7F36}" srcOrd="3" destOrd="0" presId="urn:microsoft.com/office/officeart/2005/8/layout/matrix1"/>
    <dgm:cxn modelId="{F177278C-9AD2-4B56-9818-6AD8B97AC579}" type="presParOf" srcId="{6A1DCAFA-C0D2-4508-B74A-60713E432EB8}" destId="{30C9FE30-3EE1-4F9A-B34D-52AB2B606DAC}" srcOrd="4" destOrd="0" presId="urn:microsoft.com/office/officeart/2005/8/layout/matrix1"/>
    <dgm:cxn modelId="{65CB3B2E-03C4-41F5-A933-2FAE0B975789}" type="presParOf" srcId="{6A1DCAFA-C0D2-4508-B74A-60713E432EB8}" destId="{4D9493C0-74CE-4F49-8926-57003BDA444B}" srcOrd="5" destOrd="0" presId="urn:microsoft.com/office/officeart/2005/8/layout/matrix1"/>
    <dgm:cxn modelId="{35FBAF92-D5E6-4B8D-BAAC-D90EF3397389}" type="presParOf" srcId="{6A1DCAFA-C0D2-4508-B74A-60713E432EB8}" destId="{B5955B82-27E3-44C6-8031-B9A2CA1B31BB}" srcOrd="6" destOrd="0" presId="urn:microsoft.com/office/officeart/2005/8/layout/matrix1"/>
    <dgm:cxn modelId="{9BDFA077-66BD-4668-8882-83FA61DCE869}" type="presParOf" srcId="{6A1DCAFA-C0D2-4508-B74A-60713E432EB8}" destId="{DA8B5DE4-571B-4AF0-B908-C6F74BC45F4E}" srcOrd="7" destOrd="0" presId="urn:microsoft.com/office/officeart/2005/8/layout/matrix1"/>
    <dgm:cxn modelId="{5AFCC419-45FB-445C-B152-388DCC8D960A}" type="presParOf" srcId="{D92B3783-13FB-413A-960C-97472E8F9354}" destId="{06DB3ED2-F7EC-4FA6-A915-AE23A626702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261A75-3DEA-4DFA-B8D3-B00B4287BA6F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61421439-4F61-4E73-93CF-F96BB1108438}">
      <dgm:prSet phldrT="[Tekst]" custT="1"/>
      <dgm:spPr/>
      <dgm:t>
        <a:bodyPr anchor="ctr" anchorCtr="0"/>
        <a:lstStyle/>
        <a:p>
          <a:r>
            <a:rPr lang="nl-BE" sz="1600" b="1" dirty="0" err="1"/>
            <a:t>Elaboration</a:t>
          </a:r>
          <a:r>
            <a:rPr lang="nl-BE" sz="1600" b="1" dirty="0"/>
            <a:t> du scénario</a:t>
          </a:r>
        </a:p>
      </dgm:t>
    </dgm:pt>
    <dgm:pt modelId="{557B4535-CE84-4DE3-BABF-0C26C781ED9F}" type="parTrans" cxnId="{9D36E407-A93C-4055-8386-20139C7E01DF}">
      <dgm:prSet/>
      <dgm:spPr/>
      <dgm:t>
        <a:bodyPr/>
        <a:lstStyle/>
        <a:p>
          <a:endParaRPr lang="nl-BE"/>
        </a:p>
      </dgm:t>
    </dgm:pt>
    <dgm:pt modelId="{988A7395-1F04-487D-959E-BAB81565A976}" type="sibTrans" cxnId="{9D36E407-A93C-4055-8386-20139C7E01DF}">
      <dgm:prSet/>
      <dgm:spPr/>
      <dgm:t>
        <a:bodyPr/>
        <a:lstStyle/>
        <a:p>
          <a:endParaRPr lang="nl-BE"/>
        </a:p>
      </dgm:t>
    </dgm:pt>
    <dgm:pt modelId="{3EA1D65A-BDAD-4AC5-A7C9-8D293A7AC8FE}">
      <dgm:prSet phldrT="[Tekst]"/>
      <dgm:spPr/>
      <dgm:t>
        <a:bodyPr/>
        <a:lstStyle/>
        <a:p>
          <a:r>
            <a:rPr lang="nl-BE" b="1" dirty="0">
              <a:solidFill>
                <a:schemeClr val="accent5">
                  <a:lumMod val="75000"/>
                </a:schemeClr>
              </a:solidFill>
            </a:rPr>
            <a:t>Phase 1</a:t>
          </a:r>
        </a:p>
      </dgm:t>
    </dgm:pt>
    <dgm:pt modelId="{266AF248-CAF5-4C57-BCA7-71E3EDECDACA}" type="parTrans" cxnId="{563B0DA5-00E0-479D-AD6E-4A6278612B55}">
      <dgm:prSet/>
      <dgm:spPr/>
      <dgm:t>
        <a:bodyPr/>
        <a:lstStyle/>
        <a:p>
          <a:endParaRPr lang="nl-BE"/>
        </a:p>
      </dgm:t>
    </dgm:pt>
    <dgm:pt modelId="{06FEEEC1-D9A4-400A-984C-7906EC6C3577}" type="sibTrans" cxnId="{563B0DA5-00E0-479D-AD6E-4A6278612B55}">
      <dgm:prSet/>
      <dgm:spPr/>
      <dgm:t>
        <a:bodyPr/>
        <a:lstStyle/>
        <a:p>
          <a:endParaRPr lang="nl-BE"/>
        </a:p>
      </dgm:t>
    </dgm:pt>
    <dgm:pt modelId="{BA0CF0B1-DC7B-4F71-A064-318E624F4A69}">
      <dgm:prSet phldrT="[Tekst]" custT="1"/>
      <dgm:spPr/>
      <dgm:t>
        <a:bodyPr anchor="ctr" anchorCtr="0"/>
        <a:lstStyle/>
        <a:p>
          <a:r>
            <a:rPr lang="nl-BE" sz="1600" b="1" dirty="0" err="1"/>
            <a:t>Production</a:t>
          </a:r>
          <a:r>
            <a:rPr lang="nl-BE" sz="1600" b="1" dirty="0"/>
            <a:t> domestique pour consommation personelle</a:t>
          </a:r>
        </a:p>
      </dgm:t>
    </dgm:pt>
    <dgm:pt modelId="{72F370A3-91E5-42A1-803E-B7433244B971}" type="parTrans" cxnId="{2D7086A2-E676-480E-BAA4-C6B6956896BC}">
      <dgm:prSet/>
      <dgm:spPr/>
      <dgm:t>
        <a:bodyPr/>
        <a:lstStyle/>
        <a:p>
          <a:endParaRPr lang="nl-BE"/>
        </a:p>
      </dgm:t>
    </dgm:pt>
    <dgm:pt modelId="{3A05CE21-E75F-4949-9EAA-FAC3AFA4BC99}" type="sibTrans" cxnId="{2D7086A2-E676-480E-BAA4-C6B6956896BC}">
      <dgm:prSet/>
      <dgm:spPr/>
      <dgm:t>
        <a:bodyPr/>
        <a:lstStyle/>
        <a:p>
          <a:endParaRPr lang="nl-BE"/>
        </a:p>
      </dgm:t>
    </dgm:pt>
    <dgm:pt modelId="{A8C8E94E-0BB2-4A07-A491-4CAA47F10743}">
      <dgm:prSet phldrT="[Tekst]" custT="1"/>
      <dgm:spPr/>
      <dgm:t>
        <a:bodyPr anchor="ctr" anchorCtr="0"/>
        <a:lstStyle/>
        <a:p>
          <a:r>
            <a:rPr lang="nl-BE" sz="1800" b="1" dirty="0"/>
            <a:t>Ajustement du modèle</a:t>
          </a:r>
        </a:p>
      </dgm:t>
    </dgm:pt>
    <dgm:pt modelId="{07F69A55-B0D4-457F-8077-F6C4784D9536}" type="parTrans" cxnId="{996FA1BF-C9E6-4759-88DC-FCEE4F7496A3}">
      <dgm:prSet/>
      <dgm:spPr/>
      <dgm:t>
        <a:bodyPr/>
        <a:lstStyle/>
        <a:p>
          <a:endParaRPr lang="nl-BE"/>
        </a:p>
      </dgm:t>
    </dgm:pt>
    <dgm:pt modelId="{3F3562AA-A054-4E03-AFFD-A0D2859AEDA4}" type="sibTrans" cxnId="{996FA1BF-C9E6-4759-88DC-FCEE4F7496A3}">
      <dgm:prSet/>
      <dgm:spPr/>
      <dgm:t>
        <a:bodyPr/>
        <a:lstStyle/>
        <a:p>
          <a:endParaRPr lang="nl-BE"/>
        </a:p>
      </dgm:t>
    </dgm:pt>
    <dgm:pt modelId="{70818A46-66FB-4A04-9181-B4F4920D4A7C}">
      <dgm:prSet/>
      <dgm:spPr/>
      <dgm:t>
        <a:bodyPr/>
        <a:lstStyle/>
        <a:p>
          <a:r>
            <a:rPr lang="nl-BE" b="1" dirty="0">
              <a:solidFill>
                <a:schemeClr val="accent5">
                  <a:lumMod val="75000"/>
                </a:schemeClr>
              </a:solidFill>
            </a:rPr>
            <a:t>Evaluation</a:t>
          </a:r>
        </a:p>
      </dgm:t>
    </dgm:pt>
    <dgm:pt modelId="{CEA7102A-181D-4B56-820E-FB61F3E5E875}" type="parTrans" cxnId="{F2EF097C-5C64-4BB4-8918-B284DC311441}">
      <dgm:prSet/>
      <dgm:spPr/>
      <dgm:t>
        <a:bodyPr/>
        <a:lstStyle/>
        <a:p>
          <a:endParaRPr lang="nl-BE"/>
        </a:p>
      </dgm:t>
    </dgm:pt>
    <dgm:pt modelId="{780C66A9-E0C4-4EF6-95A9-0FC617673102}" type="sibTrans" cxnId="{F2EF097C-5C64-4BB4-8918-B284DC311441}">
      <dgm:prSet/>
      <dgm:spPr/>
      <dgm:t>
        <a:bodyPr/>
        <a:lstStyle/>
        <a:p>
          <a:endParaRPr lang="nl-BE"/>
        </a:p>
      </dgm:t>
    </dgm:pt>
    <dgm:pt modelId="{9783082C-247A-4A4E-ABC2-4E28EF9CFFC8}">
      <dgm:prSet phldrT="[Tekst]" custT="1"/>
      <dgm:spPr/>
      <dgm:t>
        <a:bodyPr anchor="ctr" anchorCtr="0"/>
        <a:lstStyle/>
        <a:p>
          <a:endParaRPr lang="nl-BE" sz="1600" b="1" dirty="0"/>
        </a:p>
        <a:p>
          <a:r>
            <a:rPr lang="nl-BE" sz="1600" b="1" dirty="0"/>
            <a:t>Enquête préparatoire</a:t>
          </a:r>
        </a:p>
      </dgm:t>
    </dgm:pt>
    <dgm:pt modelId="{34BF4D95-405C-4A58-8C31-B3AB9FDDE34F}" type="parTrans" cxnId="{42FC8C4F-91CF-4D9E-8EE9-64B253F521C4}">
      <dgm:prSet/>
      <dgm:spPr/>
      <dgm:t>
        <a:bodyPr/>
        <a:lstStyle/>
        <a:p>
          <a:endParaRPr lang="nl-BE"/>
        </a:p>
      </dgm:t>
    </dgm:pt>
    <dgm:pt modelId="{A772B2F8-F626-4977-9AFC-E5F00619A332}" type="sibTrans" cxnId="{42FC8C4F-91CF-4D9E-8EE9-64B253F521C4}">
      <dgm:prSet/>
      <dgm:spPr/>
      <dgm:t>
        <a:bodyPr/>
        <a:lstStyle/>
        <a:p>
          <a:endParaRPr lang="nl-BE"/>
        </a:p>
      </dgm:t>
    </dgm:pt>
    <dgm:pt modelId="{5530D1D4-2E87-4FCC-B9A4-2EC7364E929B}">
      <dgm:prSet phldrT="[Tekst]" custT="1"/>
      <dgm:spPr/>
      <dgm:t>
        <a:bodyPr anchor="ctr" anchorCtr="0"/>
        <a:lstStyle/>
        <a:p>
          <a:endParaRPr lang="nl-BE" sz="1600" b="1" dirty="0"/>
        </a:p>
        <a:p>
          <a:r>
            <a:rPr lang="nl-BE" sz="1600" b="1" dirty="0"/>
            <a:t>Campagne de sensibilation</a:t>
          </a:r>
        </a:p>
      </dgm:t>
    </dgm:pt>
    <dgm:pt modelId="{C3A7EF86-8412-409F-A2B5-698B55C3FC37}" type="parTrans" cxnId="{4A828CA7-0CBF-471D-9066-ED456A644CE6}">
      <dgm:prSet/>
      <dgm:spPr/>
      <dgm:t>
        <a:bodyPr/>
        <a:lstStyle/>
        <a:p>
          <a:endParaRPr lang="nl-BE"/>
        </a:p>
      </dgm:t>
    </dgm:pt>
    <dgm:pt modelId="{E3BB40A9-CEE4-48AC-9826-B62DB48776BB}" type="sibTrans" cxnId="{4A828CA7-0CBF-471D-9066-ED456A644CE6}">
      <dgm:prSet/>
      <dgm:spPr/>
      <dgm:t>
        <a:bodyPr/>
        <a:lstStyle/>
        <a:p>
          <a:endParaRPr lang="nl-BE"/>
        </a:p>
      </dgm:t>
    </dgm:pt>
    <dgm:pt modelId="{163C801D-2E88-4ADF-B6B4-68411ACC79BB}">
      <dgm:prSet phldrT="[Tekst]" custT="1"/>
      <dgm:spPr/>
      <dgm:t>
        <a:bodyPr anchor="ctr" anchorCtr="0"/>
        <a:lstStyle/>
        <a:p>
          <a:endParaRPr lang="nl-BE" sz="1600" b="1" dirty="0"/>
        </a:p>
        <a:p>
          <a:r>
            <a:rPr lang="nl-BE" sz="1600" b="1" dirty="0"/>
            <a:t>Cannabis </a:t>
          </a:r>
          <a:r>
            <a:rPr lang="nl-BE" sz="1600" b="1" dirty="0" err="1"/>
            <a:t>social</a:t>
          </a:r>
          <a:r>
            <a:rPr lang="nl-BE" sz="1600" b="1" dirty="0"/>
            <a:t> clubs</a:t>
          </a:r>
        </a:p>
      </dgm:t>
    </dgm:pt>
    <dgm:pt modelId="{776F6A1E-4202-4A20-9B0B-7613CE68F9ED}" type="parTrans" cxnId="{64701D56-E9BC-4E4C-94BB-2449FD333C50}">
      <dgm:prSet/>
      <dgm:spPr/>
      <dgm:t>
        <a:bodyPr/>
        <a:lstStyle/>
        <a:p>
          <a:endParaRPr lang="nl-BE"/>
        </a:p>
      </dgm:t>
    </dgm:pt>
    <dgm:pt modelId="{9A75B98C-EE97-423E-B113-15E768AC3F69}" type="sibTrans" cxnId="{64701D56-E9BC-4E4C-94BB-2449FD333C50}">
      <dgm:prSet/>
      <dgm:spPr/>
      <dgm:t>
        <a:bodyPr/>
        <a:lstStyle/>
        <a:p>
          <a:endParaRPr lang="nl-BE"/>
        </a:p>
      </dgm:t>
    </dgm:pt>
    <dgm:pt modelId="{DD268797-E16E-426A-BDFA-AC9C9F352F5E}">
      <dgm:prSet phldrT="[Tekst]" custT="1"/>
      <dgm:spPr/>
      <dgm:t>
        <a:bodyPr anchor="ctr" anchorCtr="0"/>
        <a:lstStyle/>
        <a:p>
          <a:endParaRPr lang="nl-BE" sz="1600" b="1" dirty="0"/>
        </a:p>
        <a:p>
          <a:r>
            <a:rPr lang="nl-BE" sz="1600" b="1" dirty="0"/>
            <a:t>Distribution de cannabis médicinal</a:t>
          </a:r>
        </a:p>
      </dgm:t>
    </dgm:pt>
    <dgm:pt modelId="{836322CB-7CD2-4530-BC88-8A6B7825C9AC}" type="parTrans" cxnId="{AF95008D-D8E5-4012-98F4-5FE6567BE4FC}">
      <dgm:prSet/>
      <dgm:spPr/>
      <dgm:t>
        <a:bodyPr/>
        <a:lstStyle/>
        <a:p>
          <a:endParaRPr lang="nl-BE"/>
        </a:p>
      </dgm:t>
    </dgm:pt>
    <dgm:pt modelId="{065E64E7-036B-4D6C-9F1D-F2C1E865EE61}" type="sibTrans" cxnId="{AF95008D-D8E5-4012-98F4-5FE6567BE4FC}">
      <dgm:prSet/>
      <dgm:spPr/>
      <dgm:t>
        <a:bodyPr/>
        <a:lstStyle/>
        <a:p>
          <a:endParaRPr lang="nl-BE"/>
        </a:p>
      </dgm:t>
    </dgm:pt>
    <dgm:pt modelId="{493C1A86-20CE-43D0-8D32-66594C3FD74A}">
      <dgm:prSet custT="1"/>
      <dgm:spPr/>
      <dgm:t>
        <a:bodyPr anchor="ctr" anchorCtr="0"/>
        <a:lstStyle/>
        <a:p>
          <a:endParaRPr lang="nl-BE" sz="1400" b="1" dirty="0"/>
        </a:p>
        <a:p>
          <a:r>
            <a:rPr lang="nl-BE" sz="1400" b="1" dirty="0" err="1"/>
            <a:t>Durcissement</a:t>
          </a:r>
          <a:r>
            <a:rPr lang="nl-BE" sz="1400" b="1" dirty="0"/>
            <a:t> / </a:t>
          </a:r>
          <a:r>
            <a:rPr lang="nl-BE" sz="1400" b="1" dirty="0" err="1"/>
            <a:t>Assouplissement</a:t>
          </a:r>
          <a:r>
            <a:rPr lang="nl-BE" sz="1400" b="1" dirty="0"/>
            <a:t> des </a:t>
          </a:r>
          <a:r>
            <a:rPr lang="nl-BE" sz="1400" b="1" dirty="0" err="1"/>
            <a:t>prescriptions</a:t>
          </a:r>
          <a:endParaRPr lang="nl-BE" sz="1400" b="1" dirty="0"/>
        </a:p>
      </dgm:t>
    </dgm:pt>
    <dgm:pt modelId="{B94F5CC0-A486-4B69-9CD7-1EE20B24EB97}" type="parTrans" cxnId="{AB768EE3-1BE1-4A00-957C-D772F89C7BD4}">
      <dgm:prSet/>
      <dgm:spPr/>
      <dgm:t>
        <a:bodyPr/>
        <a:lstStyle/>
        <a:p>
          <a:endParaRPr lang="nl-BE"/>
        </a:p>
      </dgm:t>
    </dgm:pt>
    <dgm:pt modelId="{A565C5E6-3CD9-401F-84BA-62EF639C4456}" type="sibTrans" cxnId="{AB768EE3-1BE1-4A00-957C-D772F89C7BD4}">
      <dgm:prSet/>
      <dgm:spPr/>
      <dgm:t>
        <a:bodyPr/>
        <a:lstStyle/>
        <a:p>
          <a:endParaRPr lang="nl-BE"/>
        </a:p>
      </dgm:t>
    </dgm:pt>
    <dgm:pt modelId="{174A7CFD-15F0-4A95-BCCC-A1C794FF9AF2}">
      <dgm:prSet custT="1"/>
      <dgm:spPr/>
      <dgm:t>
        <a:bodyPr anchor="ctr" anchorCtr="0"/>
        <a:lstStyle/>
        <a:p>
          <a:endParaRPr lang="nl-BE" sz="1600" b="1" dirty="0"/>
        </a:p>
        <a:p>
          <a:r>
            <a:rPr lang="nl-BE" sz="1400" b="1" dirty="0" err="1"/>
            <a:t>Canaux</a:t>
          </a:r>
          <a:r>
            <a:rPr lang="nl-BE" sz="1400" b="1" dirty="0"/>
            <a:t> supplémentaires pour la production / distribution</a:t>
          </a:r>
        </a:p>
      </dgm:t>
    </dgm:pt>
    <dgm:pt modelId="{301BB950-9B7B-474C-A72E-A4385CCFF81D}" type="parTrans" cxnId="{6A26EAB7-8FD4-42C5-9104-64BC8DD18AB9}">
      <dgm:prSet/>
      <dgm:spPr/>
      <dgm:t>
        <a:bodyPr/>
        <a:lstStyle/>
        <a:p>
          <a:endParaRPr lang="nl-BE"/>
        </a:p>
      </dgm:t>
    </dgm:pt>
    <dgm:pt modelId="{7B0B2FF8-1BFC-433A-A077-671DDEA27F4B}" type="sibTrans" cxnId="{6A26EAB7-8FD4-42C5-9104-64BC8DD18AB9}">
      <dgm:prSet/>
      <dgm:spPr/>
      <dgm:t>
        <a:bodyPr/>
        <a:lstStyle/>
        <a:p>
          <a:endParaRPr lang="nl-BE"/>
        </a:p>
      </dgm:t>
    </dgm:pt>
    <dgm:pt modelId="{5017971C-A799-40E3-979D-8A44B0658501}">
      <dgm:prSet custT="1"/>
      <dgm:spPr/>
      <dgm:t>
        <a:bodyPr anchor="ctr" anchorCtr="0"/>
        <a:lstStyle/>
        <a:p>
          <a:r>
            <a:rPr lang="nl-BE" sz="1400" b="1" dirty="0" err="1"/>
            <a:t>Effets</a:t>
          </a:r>
          <a:r>
            <a:rPr lang="nl-BE" sz="1400" b="1" dirty="0"/>
            <a:t> sur la santé publique</a:t>
          </a:r>
        </a:p>
      </dgm:t>
    </dgm:pt>
    <dgm:pt modelId="{5DA3EF03-2DAD-4AB9-85E2-D144C4D5A704}" type="parTrans" cxnId="{48312C56-9894-4629-999C-6EE21370768B}">
      <dgm:prSet/>
      <dgm:spPr/>
      <dgm:t>
        <a:bodyPr/>
        <a:lstStyle/>
        <a:p>
          <a:endParaRPr lang="nl-BE"/>
        </a:p>
      </dgm:t>
    </dgm:pt>
    <dgm:pt modelId="{20E18A65-7307-4885-8A32-E735A707CE32}" type="sibTrans" cxnId="{48312C56-9894-4629-999C-6EE21370768B}">
      <dgm:prSet/>
      <dgm:spPr/>
      <dgm:t>
        <a:bodyPr/>
        <a:lstStyle/>
        <a:p>
          <a:endParaRPr lang="nl-BE"/>
        </a:p>
      </dgm:t>
    </dgm:pt>
    <dgm:pt modelId="{216873AE-3D25-44DE-BB3B-370EF8C06C3A}">
      <dgm:prSet phldrT="[Tekst]"/>
      <dgm:spPr/>
      <dgm:t>
        <a:bodyPr anchor="ctr" anchorCtr="0"/>
        <a:lstStyle/>
        <a:p>
          <a:endParaRPr lang="nl-BE" sz="2100" dirty="0"/>
        </a:p>
      </dgm:t>
    </dgm:pt>
    <dgm:pt modelId="{8919BCD1-CDBF-4B2F-9E1A-BC726939898E}" type="parTrans" cxnId="{DE850336-F29D-422E-9E97-3E8A81F74884}">
      <dgm:prSet/>
      <dgm:spPr/>
      <dgm:t>
        <a:bodyPr/>
        <a:lstStyle/>
        <a:p>
          <a:endParaRPr lang="nl-BE"/>
        </a:p>
      </dgm:t>
    </dgm:pt>
    <dgm:pt modelId="{5B83EF8A-6A0D-48E2-BC8C-6E83C10DE51E}" type="sibTrans" cxnId="{DE850336-F29D-422E-9E97-3E8A81F74884}">
      <dgm:prSet/>
      <dgm:spPr/>
      <dgm:t>
        <a:bodyPr/>
        <a:lstStyle/>
        <a:p>
          <a:endParaRPr lang="nl-BE"/>
        </a:p>
      </dgm:t>
    </dgm:pt>
    <dgm:pt modelId="{8516EFA3-F4CE-4B10-9FD1-B5DB29FB60B3}">
      <dgm:prSet phldrT="[Tekst]"/>
      <dgm:spPr/>
      <dgm:t>
        <a:bodyPr/>
        <a:lstStyle/>
        <a:p>
          <a:r>
            <a:rPr lang="nl-BE" b="1" dirty="0">
              <a:solidFill>
                <a:schemeClr val="accent5">
                  <a:lumMod val="75000"/>
                </a:schemeClr>
              </a:solidFill>
            </a:rPr>
            <a:t>Phase 2</a:t>
          </a:r>
        </a:p>
      </dgm:t>
    </dgm:pt>
    <dgm:pt modelId="{9A049399-D282-410D-8B6A-1F1F6C95F44A}" type="sibTrans" cxnId="{344EA802-341A-4F52-A885-C924A24CCA3B}">
      <dgm:prSet/>
      <dgm:spPr/>
      <dgm:t>
        <a:bodyPr/>
        <a:lstStyle/>
        <a:p>
          <a:endParaRPr lang="nl-BE"/>
        </a:p>
      </dgm:t>
    </dgm:pt>
    <dgm:pt modelId="{1890F1C8-4E88-4F0B-9BA3-28951FF04FDF}" type="parTrans" cxnId="{344EA802-341A-4F52-A885-C924A24CCA3B}">
      <dgm:prSet/>
      <dgm:spPr/>
      <dgm:t>
        <a:bodyPr/>
        <a:lstStyle/>
        <a:p>
          <a:endParaRPr lang="nl-BE"/>
        </a:p>
      </dgm:t>
    </dgm:pt>
    <dgm:pt modelId="{7E079279-E2D6-4B03-AC2B-9A8BA88FE622}">
      <dgm:prSet phldrT="[Tekst]"/>
      <dgm:spPr/>
      <dgm:t>
        <a:bodyPr/>
        <a:lstStyle/>
        <a:p>
          <a:r>
            <a:rPr lang="nl-BE" b="1" dirty="0">
              <a:solidFill>
                <a:schemeClr val="accent5">
                  <a:lumMod val="75000"/>
                </a:schemeClr>
              </a:solidFill>
            </a:rPr>
            <a:t>Phase de préparation</a:t>
          </a:r>
        </a:p>
      </dgm:t>
    </dgm:pt>
    <dgm:pt modelId="{22CC5251-94B8-4782-A103-1B32C278503E}" type="sibTrans" cxnId="{8994E1DB-5ECC-4B7D-AEA9-3A69D6A298F1}">
      <dgm:prSet/>
      <dgm:spPr/>
      <dgm:t>
        <a:bodyPr/>
        <a:lstStyle/>
        <a:p>
          <a:endParaRPr lang="nl-BE"/>
        </a:p>
      </dgm:t>
    </dgm:pt>
    <dgm:pt modelId="{4AC6E29F-DCD5-4973-9ED7-4924EBC03756}" type="parTrans" cxnId="{8994E1DB-5ECC-4B7D-AEA9-3A69D6A298F1}">
      <dgm:prSet/>
      <dgm:spPr/>
      <dgm:t>
        <a:bodyPr/>
        <a:lstStyle/>
        <a:p>
          <a:endParaRPr lang="nl-BE"/>
        </a:p>
      </dgm:t>
    </dgm:pt>
    <dgm:pt modelId="{1F0F2D60-6889-4859-BD6C-39F5551D3FC6}" type="pres">
      <dgm:prSet presAssocID="{25261A75-3DEA-4DFA-B8D3-B00B4287BA6F}" presName="Name0" presStyleCnt="0">
        <dgm:presLayoutVars>
          <dgm:dir/>
          <dgm:animLvl val="lvl"/>
          <dgm:resizeHandles val="exact"/>
        </dgm:presLayoutVars>
      </dgm:prSet>
      <dgm:spPr/>
    </dgm:pt>
    <dgm:pt modelId="{F43A5194-C576-49CF-A7AE-8A92D6EAF1EB}" type="pres">
      <dgm:prSet presAssocID="{7E079279-E2D6-4B03-AC2B-9A8BA88FE622}" presName="compositeNode" presStyleCnt="0">
        <dgm:presLayoutVars>
          <dgm:bulletEnabled val="1"/>
        </dgm:presLayoutVars>
      </dgm:prSet>
      <dgm:spPr/>
    </dgm:pt>
    <dgm:pt modelId="{017D1D74-563F-45ED-A716-F220703DCBC0}" type="pres">
      <dgm:prSet presAssocID="{7E079279-E2D6-4B03-AC2B-9A8BA88FE622}" presName="bgRect" presStyleLbl="node1" presStyleIdx="0" presStyleCnt="4" custScaleY="147130"/>
      <dgm:spPr/>
    </dgm:pt>
    <dgm:pt modelId="{497B7A71-8CA3-48C6-A3A5-C48B9B77B1B4}" type="pres">
      <dgm:prSet presAssocID="{7E079279-E2D6-4B03-AC2B-9A8BA88FE622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45AB2509-E47D-49DB-A0A8-30F5846E9EFA}" type="pres">
      <dgm:prSet presAssocID="{7E079279-E2D6-4B03-AC2B-9A8BA88FE622}" presName="childNode" presStyleLbl="node1" presStyleIdx="0" presStyleCnt="4">
        <dgm:presLayoutVars>
          <dgm:bulletEnabled val="1"/>
        </dgm:presLayoutVars>
      </dgm:prSet>
      <dgm:spPr/>
    </dgm:pt>
    <dgm:pt modelId="{ED410AA6-15F7-4723-86E9-AE8BB27B53DE}" type="pres">
      <dgm:prSet presAssocID="{22CC5251-94B8-4782-A103-1B32C278503E}" presName="hSp" presStyleCnt="0"/>
      <dgm:spPr/>
    </dgm:pt>
    <dgm:pt modelId="{102AA94D-12FC-4C76-A01A-C4A9286F613E}" type="pres">
      <dgm:prSet presAssocID="{22CC5251-94B8-4782-A103-1B32C278503E}" presName="vProcSp" presStyleCnt="0"/>
      <dgm:spPr/>
    </dgm:pt>
    <dgm:pt modelId="{3D2B9300-F4E5-4A7F-8A5F-A5E6B6F6E73C}" type="pres">
      <dgm:prSet presAssocID="{22CC5251-94B8-4782-A103-1B32C278503E}" presName="vSp1" presStyleCnt="0"/>
      <dgm:spPr/>
    </dgm:pt>
    <dgm:pt modelId="{77C10306-9E82-4150-8AC0-B3B1AEAD1BD7}" type="pres">
      <dgm:prSet presAssocID="{22CC5251-94B8-4782-A103-1B32C278503E}" presName="simulatedConn" presStyleLbl="solidFgAcc1" presStyleIdx="0" presStyleCnt="3"/>
      <dgm:spPr/>
    </dgm:pt>
    <dgm:pt modelId="{9C2BC4F1-BD28-4D7B-A64A-F1BEDC71D2D3}" type="pres">
      <dgm:prSet presAssocID="{22CC5251-94B8-4782-A103-1B32C278503E}" presName="vSp2" presStyleCnt="0"/>
      <dgm:spPr/>
    </dgm:pt>
    <dgm:pt modelId="{212C0D36-A8A5-4874-B5A8-555E909F5DCA}" type="pres">
      <dgm:prSet presAssocID="{22CC5251-94B8-4782-A103-1B32C278503E}" presName="sibTrans" presStyleCnt="0"/>
      <dgm:spPr/>
    </dgm:pt>
    <dgm:pt modelId="{A84F13CF-B242-49A0-9CC8-CF4D1FC03284}" type="pres">
      <dgm:prSet presAssocID="{3EA1D65A-BDAD-4AC5-A7C9-8D293A7AC8FE}" presName="compositeNode" presStyleCnt="0">
        <dgm:presLayoutVars>
          <dgm:bulletEnabled val="1"/>
        </dgm:presLayoutVars>
      </dgm:prSet>
      <dgm:spPr/>
    </dgm:pt>
    <dgm:pt modelId="{AC025D55-E62F-4C69-860E-BDB2DF83F9BB}" type="pres">
      <dgm:prSet presAssocID="{3EA1D65A-BDAD-4AC5-A7C9-8D293A7AC8FE}" presName="bgRect" presStyleLbl="node1" presStyleIdx="1" presStyleCnt="4" custScaleY="147130"/>
      <dgm:spPr/>
    </dgm:pt>
    <dgm:pt modelId="{79049BE2-1C3C-4671-901E-64F513D19659}" type="pres">
      <dgm:prSet presAssocID="{3EA1D65A-BDAD-4AC5-A7C9-8D293A7AC8FE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A61C2DEC-9E9D-4A18-BB8F-71E216FE40FD}" type="pres">
      <dgm:prSet presAssocID="{3EA1D65A-BDAD-4AC5-A7C9-8D293A7AC8FE}" presName="childNode" presStyleLbl="node1" presStyleIdx="1" presStyleCnt="4">
        <dgm:presLayoutVars>
          <dgm:bulletEnabled val="1"/>
        </dgm:presLayoutVars>
      </dgm:prSet>
      <dgm:spPr/>
    </dgm:pt>
    <dgm:pt modelId="{5BF1F5D4-00BD-4458-A528-90D0562CFDD9}" type="pres">
      <dgm:prSet presAssocID="{06FEEEC1-D9A4-400A-984C-7906EC6C3577}" presName="hSp" presStyleCnt="0"/>
      <dgm:spPr/>
    </dgm:pt>
    <dgm:pt modelId="{6A8AA9E9-97AB-4C7C-AB05-19D826FFE394}" type="pres">
      <dgm:prSet presAssocID="{06FEEEC1-D9A4-400A-984C-7906EC6C3577}" presName="vProcSp" presStyleCnt="0"/>
      <dgm:spPr/>
    </dgm:pt>
    <dgm:pt modelId="{956D4211-4F1E-411A-AC10-7B70D69A55A3}" type="pres">
      <dgm:prSet presAssocID="{06FEEEC1-D9A4-400A-984C-7906EC6C3577}" presName="vSp1" presStyleCnt="0"/>
      <dgm:spPr/>
    </dgm:pt>
    <dgm:pt modelId="{F3DAE416-7822-4291-90A6-3D7AB5526BAE}" type="pres">
      <dgm:prSet presAssocID="{06FEEEC1-D9A4-400A-984C-7906EC6C3577}" presName="simulatedConn" presStyleLbl="solidFgAcc1" presStyleIdx="1" presStyleCnt="3"/>
      <dgm:spPr/>
    </dgm:pt>
    <dgm:pt modelId="{E96079B2-D5A1-4D81-807A-6DB3FAE1F82C}" type="pres">
      <dgm:prSet presAssocID="{06FEEEC1-D9A4-400A-984C-7906EC6C3577}" presName="vSp2" presStyleCnt="0"/>
      <dgm:spPr/>
    </dgm:pt>
    <dgm:pt modelId="{CFEB2130-D2F6-4F90-93E3-137FEF64D6B1}" type="pres">
      <dgm:prSet presAssocID="{06FEEEC1-D9A4-400A-984C-7906EC6C3577}" presName="sibTrans" presStyleCnt="0"/>
      <dgm:spPr/>
    </dgm:pt>
    <dgm:pt modelId="{B017B012-0B1A-4794-B582-782C21208420}" type="pres">
      <dgm:prSet presAssocID="{70818A46-66FB-4A04-9181-B4F4920D4A7C}" presName="compositeNode" presStyleCnt="0">
        <dgm:presLayoutVars>
          <dgm:bulletEnabled val="1"/>
        </dgm:presLayoutVars>
      </dgm:prSet>
      <dgm:spPr/>
    </dgm:pt>
    <dgm:pt modelId="{6C70766A-AC1E-40DD-AF0E-5F0780A9CF24}" type="pres">
      <dgm:prSet presAssocID="{70818A46-66FB-4A04-9181-B4F4920D4A7C}" presName="bgRect" presStyleLbl="node1" presStyleIdx="2" presStyleCnt="4" custScaleY="146259"/>
      <dgm:spPr/>
    </dgm:pt>
    <dgm:pt modelId="{52B49A34-2441-48B6-9339-7A17629431CE}" type="pres">
      <dgm:prSet presAssocID="{70818A46-66FB-4A04-9181-B4F4920D4A7C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155F1A87-0DE0-486C-B623-539D24C584DF}" type="pres">
      <dgm:prSet presAssocID="{70818A46-66FB-4A04-9181-B4F4920D4A7C}" presName="childNode" presStyleLbl="node1" presStyleIdx="2" presStyleCnt="4">
        <dgm:presLayoutVars>
          <dgm:bulletEnabled val="1"/>
        </dgm:presLayoutVars>
      </dgm:prSet>
      <dgm:spPr/>
    </dgm:pt>
    <dgm:pt modelId="{E9247009-F927-4BE0-A075-85D0982158DF}" type="pres">
      <dgm:prSet presAssocID="{780C66A9-E0C4-4EF6-95A9-0FC617673102}" presName="hSp" presStyleCnt="0"/>
      <dgm:spPr/>
    </dgm:pt>
    <dgm:pt modelId="{982DF0F2-57A6-4DD0-BD9E-7796EC2A7156}" type="pres">
      <dgm:prSet presAssocID="{780C66A9-E0C4-4EF6-95A9-0FC617673102}" presName="vProcSp" presStyleCnt="0"/>
      <dgm:spPr/>
    </dgm:pt>
    <dgm:pt modelId="{CB712664-1D8F-4AD8-A591-6FB47B3F5938}" type="pres">
      <dgm:prSet presAssocID="{780C66A9-E0C4-4EF6-95A9-0FC617673102}" presName="vSp1" presStyleCnt="0"/>
      <dgm:spPr/>
    </dgm:pt>
    <dgm:pt modelId="{8CBA0016-FC73-4D78-AE0D-503147B267C2}" type="pres">
      <dgm:prSet presAssocID="{780C66A9-E0C4-4EF6-95A9-0FC617673102}" presName="simulatedConn" presStyleLbl="solidFgAcc1" presStyleIdx="2" presStyleCnt="3"/>
      <dgm:spPr/>
    </dgm:pt>
    <dgm:pt modelId="{563618BB-F91F-43A8-978D-DB02EC7E90CA}" type="pres">
      <dgm:prSet presAssocID="{780C66A9-E0C4-4EF6-95A9-0FC617673102}" presName="vSp2" presStyleCnt="0"/>
      <dgm:spPr/>
    </dgm:pt>
    <dgm:pt modelId="{BB7E8E78-6D94-49CD-9A15-0695B600AC09}" type="pres">
      <dgm:prSet presAssocID="{780C66A9-E0C4-4EF6-95A9-0FC617673102}" presName="sibTrans" presStyleCnt="0"/>
      <dgm:spPr/>
    </dgm:pt>
    <dgm:pt modelId="{22A4211A-4593-46E4-A669-2C8A06900940}" type="pres">
      <dgm:prSet presAssocID="{8516EFA3-F4CE-4B10-9FD1-B5DB29FB60B3}" presName="compositeNode" presStyleCnt="0">
        <dgm:presLayoutVars>
          <dgm:bulletEnabled val="1"/>
        </dgm:presLayoutVars>
      </dgm:prSet>
      <dgm:spPr/>
    </dgm:pt>
    <dgm:pt modelId="{6A3A622A-B43E-4465-8094-2CF354AD21A4}" type="pres">
      <dgm:prSet presAssocID="{8516EFA3-F4CE-4B10-9FD1-B5DB29FB60B3}" presName="bgRect" presStyleLbl="node1" presStyleIdx="3" presStyleCnt="4" custScaleY="146259"/>
      <dgm:spPr/>
    </dgm:pt>
    <dgm:pt modelId="{9AABD5D4-EA53-46B7-BBB3-E1432FDA7ECD}" type="pres">
      <dgm:prSet presAssocID="{8516EFA3-F4CE-4B10-9FD1-B5DB29FB60B3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97FFF4D4-8C1F-4C2A-B049-9B080714A19F}" type="pres">
      <dgm:prSet presAssocID="{8516EFA3-F4CE-4B10-9FD1-B5DB29FB60B3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344EA802-341A-4F52-A885-C924A24CCA3B}" srcId="{25261A75-3DEA-4DFA-B8D3-B00B4287BA6F}" destId="{8516EFA3-F4CE-4B10-9FD1-B5DB29FB60B3}" srcOrd="3" destOrd="0" parTransId="{1890F1C8-4E88-4F0B-9BA3-28951FF04FDF}" sibTransId="{9A049399-D282-410D-8B6A-1F1F6C95F44A}"/>
    <dgm:cxn modelId="{9D36E407-A93C-4055-8386-20139C7E01DF}" srcId="{7E079279-E2D6-4B03-AC2B-9A8BA88FE622}" destId="{61421439-4F61-4E73-93CF-F96BB1108438}" srcOrd="0" destOrd="0" parTransId="{557B4535-CE84-4DE3-BABF-0C26C781ED9F}" sibTransId="{988A7395-1F04-487D-959E-BAB81565A976}"/>
    <dgm:cxn modelId="{CA42A208-B847-4A7C-AD1E-182B549A6F94}" type="presOf" srcId="{3EA1D65A-BDAD-4AC5-A7C9-8D293A7AC8FE}" destId="{79049BE2-1C3C-4671-901E-64F513D19659}" srcOrd="1" destOrd="0" presId="urn:microsoft.com/office/officeart/2005/8/layout/hProcess7"/>
    <dgm:cxn modelId="{DE850336-F29D-422E-9E97-3E8A81F74884}" srcId="{8516EFA3-F4CE-4B10-9FD1-B5DB29FB60B3}" destId="{216873AE-3D25-44DE-BB3B-370EF8C06C3A}" srcOrd="1" destOrd="0" parTransId="{8919BCD1-CDBF-4B2F-9E1A-BC726939898E}" sibTransId="{5B83EF8A-6A0D-48E2-BC8C-6E83C10DE51E}"/>
    <dgm:cxn modelId="{CF4BC13E-58BC-4CD1-8A97-7AF490DB3002}" type="presOf" srcId="{70818A46-66FB-4A04-9181-B4F4920D4A7C}" destId="{52B49A34-2441-48B6-9339-7A17629431CE}" srcOrd="1" destOrd="0" presId="urn:microsoft.com/office/officeart/2005/8/layout/hProcess7"/>
    <dgm:cxn modelId="{60AF534A-5C31-4F8F-9314-0DEFFAF96E99}" type="presOf" srcId="{BA0CF0B1-DC7B-4F71-A064-318E624F4A69}" destId="{A61C2DEC-9E9D-4A18-BB8F-71E216FE40FD}" srcOrd="0" destOrd="0" presId="urn:microsoft.com/office/officeart/2005/8/layout/hProcess7"/>
    <dgm:cxn modelId="{42FC8C4F-91CF-4D9E-8EE9-64B253F521C4}" srcId="{7E079279-E2D6-4B03-AC2B-9A8BA88FE622}" destId="{9783082C-247A-4A4E-ABC2-4E28EF9CFFC8}" srcOrd="1" destOrd="0" parTransId="{34BF4D95-405C-4A58-8C31-B3AB9FDDE34F}" sibTransId="{A772B2F8-F626-4977-9AFC-E5F00619A332}"/>
    <dgm:cxn modelId="{B2D04952-848E-4706-86BF-C8790349BB9B}" type="presOf" srcId="{8516EFA3-F4CE-4B10-9FD1-B5DB29FB60B3}" destId="{6A3A622A-B43E-4465-8094-2CF354AD21A4}" srcOrd="0" destOrd="0" presId="urn:microsoft.com/office/officeart/2005/8/layout/hProcess7"/>
    <dgm:cxn modelId="{58318C72-5599-486F-8B67-F4C16A70473F}" type="presOf" srcId="{DD268797-E16E-426A-BDFA-AC9C9F352F5E}" destId="{A61C2DEC-9E9D-4A18-BB8F-71E216FE40FD}" srcOrd="0" destOrd="2" presId="urn:microsoft.com/office/officeart/2005/8/layout/hProcess7"/>
    <dgm:cxn modelId="{F8281773-3A10-4FA3-B276-2D92568BCC40}" type="presOf" srcId="{7E079279-E2D6-4B03-AC2B-9A8BA88FE622}" destId="{017D1D74-563F-45ED-A716-F220703DCBC0}" srcOrd="0" destOrd="0" presId="urn:microsoft.com/office/officeart/2005/8/layout/hProcess7"/>
    <dgm:cxn modelId="{64701D56-E9BC-4E4C-94BB-2449FD333C50}" srcId="{3EA1D65A-BDAD-4AC5-A7C9-8D293A7AC8FE}" destId="{163C801D-2E88-4ADF-B6B4-68411ACC79BB}" srcOrd="1" destOrd="0" parTransId="{776F6A1E-4202-4A20-9B0B-7613CE68F9ED}" sibTransId="{9A75B98C-EE97-423E-B113-15E768AC3F69}"/>
    <dgm:cxn modelId="{48312C56-9894-4629-999C-6EE21370768B}" srcId="{70818A46-66FB-4A04-9181-B4F4920D4A7C}" destId="{5017971C-A799-40E3-979D-8A44B0658501}" srcOrd="0" destOrd="0" parTransId="{5DA3EF03-2DAD-4AB9-85E2-D144C4D5A704}" sibTransId="{20E18A65-7307-4885-8A32-E735A707CE32}"/>
    <dgm:cxn modelId="{6F0C3C77-DCFC-4D50-89DD-2B4DC2AFB642}" type="presOf" srcId="{216873AE-3D25-44DE-BB3B-370EF8C06C3A}" destId="{97FFF4D4-8C1F-4C2A-B049-9B080714A19F}" srcOrd="0" destOrd="1" presId="urn:microsoft.com/office/officeart/2005/8/layout/hProcess7"/>
    <dgm:cxn modelId="{52B4F277-D4F3-420B-A854-36F9FD82A930}" type="presOf" srcId="{70818A46-66FB-4A04-9181-B4F4920D4A7C}" destId="{6C70766A-AC1E-40DD-AF0E-5F0780A9CF24}" srcOrd="0" destOrd="0" presId="urn:microsoft.com/office/officeart/2005/8/layout/hProcess7"/>
    <dgm:cxn modelId="{F2EF097C-5C64-4BB4-8918-B284DC311441}" srcId="{25261A75-3DEA-4DFA-B8D3-B00B4287BA6F}" destId="{70818A46-66FB-4A04-9181-B4F4920D4A7C}" srcOrd="2" destOrd="0" parTransId="{CEA7102A-181D-4B56-820E-FB61F3E5E875}" sibTransId="{780C66A9-E0C4-4EF6-95A9-0FC617673102}"/>
    <dgm:cxn modelId="{AF95008D-D8E5-4012-98F4-5FE6567BE4FC}" srcId="{3EA1D65A-BDAD-4AC5-A7C9-8D293A7AC8FE}" destId="{DD268797-E16E-426A-BDFA-AC9C9F352F5E}" srcOrd="2" destOrd="0" parTransId="{836322CB-7CD2-4530-BC88-8A6B7825C9AC}" sibTransId="{065E64E7-036B-4D6C-9F1D-F2C1E865EE61}"/>
    <dgm:cxn modelId="{D2D0DC94-01BA-4AB1-B84A-2D7F69D2C7E0}" type="presOf" srcId="{7E079279-E2D6-4B03-AC2B-9A8BA88FE622}" destId="{497B7A71-8CA3-48C6-A3A5-C48B9B77B1B4}" srcOrd="1" destOrd="0" presId="urn:microsoft.com/office/officeart/2005/8/layout/hProcess7"/>
    <dgm:cxn modelId="{AB7BB59B-5B95-4124-942F-D5483ADD5041}" type="presOf" srcId="{163C801D-2E88-4ADF-B6B4-68411ACC79BB}" destId="{A61C2DEC-9E9D-4A18-BB8F-71E216FE40FD}" srcOrd="0" destOrd="1" presId="urn:microsoft.com/office/officeart/2005/8/layout/hProcess7"/>
    <dgm:cxn modelId="{BD272D9C-AD0F-4D03-970D-976E858B1259}" type="presOf" srcId="{A8C8E94E-0BB2-4A07-A491-4CAA47F10743}" destId="{97FFF4D4-8C1F-4C2A-B049-9B080714A19F}" srcOrd="0" destOrd="0" presId="urn:microsoft.com/office/officeart/2005/8/layout/hProcess7"/>
    <dgm:cxn modelId="{2D7086A2-E676-480E-BAA4-C6B6956896BC}" srcId="{3EA1D65A-BDAD-4AC5-A7C9-8D293A7AC8FE}" destId="{BA0CF0B1-DC7B-4F71-A064-318E624F4A69}" srcOrd="0" destOrd="0" parTransId="{72F370A3-91E5-42A1-803E-B7433244B971}" sibTransId="{3A05CE21-E75F-4949-9EAA-FAC3AFA4BC99}"/>
    <dgm:cxn modelId="{D60661A3-D1C3-4156-935B-452A81AC2870}" type="presOf" srcId="{3EA1D65A-BDAD-4AC5-A7C9-8D293A7AC8FE}" destId="{AC025D55-E62F-4C69-860E-BDB2DF83F9BB}" srcOrd="0" destOrd="0" presId="urn:microsoft.com/office/officeart/2005/8/layout/hProcess7"/>
    <dgm:cxn modelId="{563B0DA5-00E0-479D-AD6E-4A6278612B55}" srcId="{25261A75-3DEA-4DFA-B8D3-B00B4287BA6F}" destId="{3EA1D65A-BDAD-4AC5-A7C9-8D293A7AC8FE}" srcOrd="1" destOrd="0" parTransId="{266AF248-CAF5-4C57-BCA7-71E3EDECDACA}" sibTransId="{06FEEEC1-D9A4-400A-984C-7906EC6C3577}"/>
    <dgm:cxn modelId="{4A828CA7-0CBF-471D-9066-ED456A644CE6}" srcId="{7E079279-E2D6-4B03-AC2B-9A8BA88FE622}" destId="{5530D1D4-2E87-4FCC-B9A4-2EC7364E929B}" srcOrd="2" destOrd="0" parTransId="{C3A7EF86-8412-409F-A2B5-698B55C3FC37}" sibTransId="{E3BB40A9-CEE4-48AC-9826-B62DB48776BB}"/>
    <dgm:cxn modelId="{6A26EAB7-8FD4-42C5-9104-64BC8DD18AB9}" srcId="{70818A46-66FB-4A04-9181-B4F4920D4A7C}" destId="{174A7CFD-15F0-4A95-BCCC-A1C794FF9AF2}" srcOrd="2" destOrd="0" parTransId="{301BB950-9B7B-474C-A72E-A4385CCFF81D}" sibTransId="{7B0B2FF8-1BFC-433A-A077-671DDEA27F4B}"/>
    <dgm:cxn modelId="{337BFDBA-1860-43B7-97A5-775408F34C4F}" type="presOf" srcId="{61421439-4F61-4E73-93CF-F96BB1108438}" destId="{45AB2509-E47D-49DB-A0A8-30F5846E9EFA}" srcOrd="0" destOrd="0" presId="urn:microsoft.com/office/officeart/2005/8/layout/hProcess7"/>
    <dgm:cxn modelId="{996FA1BF-C9E6-4759-88DC-FCEE4F7496A3}" srcId="{8516EFA3-F4CE-4B10-9FD1-B5DB29FB60B3}" destId="{A8C8E94E-0BB2-4A07-A491-4CAA47F10743}" srcOrd="0" destOrd="0" parTransId="{07F69A55-B0D4-457F-8077-F6C4784D9536}" sibTransId="{3F3562AA-A054-4E03-AFFD-A0D2859AEDA4}"/>
    <dgm:cxn modelId="{390D3BC0-ED48-4C20-8EF9-B5813D778287}" type="presOf" srcId="{5017971C-A799-40E3-979D-8A44B0658501}" destId="{155F1A87-0DE0-486C-B623-539D24C584DF}" srcOrd="0" destOrd="0" presId="urn:microsoft.com/office/officeart/2005/8/layout/hProcess7"/>
    <dgm:cxn modelId="{9583F5CF-A778-40DF-BB8D-A826D71F449D}" type="presOf" srcId="{8516EFA3-F4CE-4B10-9FD1-B5DB29FB60B3}" destId="{9AABD5D4-EA53-46B7-BBB3-E1432FDA7ECD}" srcOrd="1" destOrd="0" presId="urn:microsoft.com/office/officeart/2005/8/layout/hProcess7"/>
    <dgm:cxn modelId="{05B118D3-2430-4C37-AA66-40D7D8DEF81F}" type="presOf" srcId="{5530D1D4-2E87-4FCC-B9A4-2EC7364E929B}" destId="{45AB2509-E47D-49DB-A0A8-30F5846E9EFA}" srcOrd="0" destOrd="2" presId="urn:microsoft.com/office/officeart/2005/8/layout/hProcess7"/>
    <dgm:cxn modelId="{1B6675DA-271D-4F4C-89FB-B11048824EDA}" type="presOf" srcId="{25261A75-3DEA-4DFA-B8D3-B00B4287BA6F}" destId="{1F0F2D60-6889-4859-BD6C-39F5551D3FC6}" srcOrd="0" destOrd="0" presId="urn:microsoft.com/office/officeart/2005/8/layout/hProcess7"/>
    <dgm:cxn modelId="{8994E1DB-5ECC-4B7D-AEA9-3A69D6A298F1}" srcId="{25261A75-3DEA-4DFA-B8D3-B00B4287BA6F}" destId="{7E079279-E2D6-4B03-AC2B-9A8BA88FE622}" srcOrd="0" destOrd="0" parTransId="{4AC6E29F-DCD5-4973-9ED7-4924EBC03756}" sibTransId="{22CC5251-94B8-4782-A103-1B32C278503E}"/>
    <dgm:cxn modelId="{AB768EE3-1BE1-4A00-957C-D772F89C7BD4}" srcId="{70818A46-66FB-4A04-9181-B4F4920D4A7C}" destId="{493C1A86-20CE-43D0-8D32-66594C3FD74A}" srcOrd="1" destOrd="0" parTransId="{B94F5CC0-A486-4B69-9CD7-1EE20B24EB97}" sibTransId="{A565C5E6-3CD9-401F-84BA-62EF639C4456}"/>
    <dgm:cxn modelId="{AF79C4EE-2B9E-4737-94B3-C6766776FF3F}" type="presOf" srcId="{174A7CFD-15F0-4A95-BCCC-A1C794FF9AF2}" destId="{155F1A87-0DE0-486C-B623-539D24C584DF}" srcOrd="0" destOrd="2" presId="urn:microsoft.com/office/officeart/2005/8/layout/hProcess7"/>
    <dgm:cxn modelId="{E67945EF-003C-4498-9E4A-0D1F0402573E}" type="presOf" srcId="{9783082C-247A-4A4E-ABC2-4E28EF9CFFC8}" destId="{45AB2509-E47D-49DB-A0A8-30F5846E9EFA}" srcOrd="0" destOrd="1" presId="urn:microsoft.com/office/officeart/2005/8/layout/hProcess7"/>
    <dgm:cxn modelId="{84E895FB-4777-428C-869E-D4957D70416F}" type="presOf" srcId="{493C1A86-20CE-43D0-8D32-66594C3FD74A}" destId="{155F1A87-0DE0-486C-B623-539D24C584DF}" srcOrd="0" destOrd="1" presId="urn:microsoft.com/office/officeart/2005/8/layout/hProcess7"/>
    <dgm:cxn modelId="{0CBE8D24-3954-4340-BF8D-C4D6F8733535}" type="presParOf" srcId="{1F0F2D60-6889-4859-BD6C-39F5551D3FC6}" destId="{F43A5194-C576-49CF-A7AE-8A92D6EAF1EB}" srcOrd="0" destOrd="0" presId="urn:microsoft.com/office/officeart/2005/8/layout/hProcess7"/>
    <dgm:cxn modelId="{42B8AEDA-2B77-4FAE-907A-B6436F7FCA20}" type="presParOf" srcId="{F43A5194-C576-49CF-A7AE-8A92D6EAF1EB}" destId="{017D1D74-563F-45ED-A716-F220703DCBC0}" srcOrd="0" destOrd="0" presId="urn:microsoft.com/office/officeart/2005/8/layout/hProcess7"/>
    <dgm:cxn modelId="{438D6EE3-B5FA-4F22-A593-4A32610229CC}" type="presParOf" srcId="{F43A5194-C576-49CF-A7AE-8A92D6EAF1EB}" destId="{497B7A71-8CA3-48C6-A3A5-C48B9B77B1B4}" srcOrd="1" destOrd="0" presId="urn:microsoft.com/office/officeart/2005/8/layout/hProcess7"/>
    <dgm:cxn modelId="{F977DE2C-4609-4E2F-B1AA-94F55255E328}" type="presParOf" srcId="{F43A5194-C576-49CF-A7AE-8A92D6EAF1EB}" destId="{45AB2509-E47D-49DB-A0A8-30F5846E9EFA}" srcOrd="2" destOrd="0" presId="urn:microsoft.com/office/officeart/2005/8/layout/hProcess7"/>
    <dgm:cxn modelId="{2363915D-E22A-40C0-961B-B50B19CEA588}" type="presParOf" srcId="{1F0F2D60-6889-4859-BD6C-39F5551D3FC6}" destId="{ED410AA6-15F7-4723-86E9-AE8BB27B53DE}" srcOrd="1" destOrd="0" presId="urn:microsoft.com/office/officeart/2005/8/layout/hProcess7"/>
    <dgm:cxn modelId="{4B7BAA9B-EC92-4A05-82B8-9BC675AEDD1C}" type="presParOf" srcId="{1F0F2D60-6889-4859-BD6C-39F5551D3FC6}" destId="{102AA94D-12FC-4C76-A01A-C4A9286F613E}" srcOrd="2" destOrd="0" presId="urn:microsoft.com/office/officeart/2005/8/layout/hProcess7"/>
    <dgm:cxn modelId="{44B5686F-41CF-4100-A3BD-24796FBEBD66}" type="presParOf" srcId="{102AA94D-12FC-4C76-A01A-C4A9286F613E}" destId="{3D2B9300-F4E5-4A7F-8A5F-A5E6B6F6E73C}" srcOrd="0" destOrd="0" presId="urn:microsoft.com/office/officeart/2005/8/layout/hProcess7"/>
    <dgm:cxn modelId="{97CD9FEF-7E3D-4661-9A29-1B0A829623D6}" type="presParOf" srcId="{102AA94D-12FC-4C76-A01A-C4A9286F613E}" destId="{77C10306-9E82-4150-8AC0-B3B1AEAD1BD7}" srcOrd="1" destOrd="0" presId="urn:microsoft.com/office/officeart/2005/8/layout/hProcess7"/>
    <dgm:cxn modelId="{E8145CBB-9243-4C46-AEFC-C3CDD66756D0}" type="presParOf" srcId="{102AA94D-12FC-4C76-A01A-C4A9286F613E}" destId="{9C2BC4F1-BD28-4D7B-A64A-F1BEDC71D2D3}" srcOrd="2" destOrd="0" presId="urn:microsoft.com/office/officeart/2005/8/layout/hProcess7"/>
    <dgm:cxn modelId="{78A58A23-2434-49F5-9F16-939BD5E9A8A3}" type="presParOf" srcId="{1F0F2D60-6889-4859-BD6C-39F5551D3FC6}" destId="{212C0D36-A8A5-4874-B5A8-555E909F5DCA}" srcOrd="3" destOrd="0" presId="urn:microsoft.com/office/officeart/2005/8/layout/hProcess7"/>
    <dgm:cxn modelId="{5F46CB70-BF5C-44AC-B8ED-490A45CC5F00}" type="presParOf" srcId="{1F0F2D60-6889-4859-BD6C-39F5551D3FC6}" destId="{A84F13CF-B242-49A0-9CC8-CF4D1FC03284}" srcOrd="4" destOrd="0" presId="urn:microsoft.com/office/officeart/2005/8/layout/hProcess7"/>
    <dgm:cxn modelId="{7DBE6AF0-B637-4A76-85AE-02692191084D}" type="presParOf" srcId="{A84F13CF-B242-49A0-9CC8-CF4D1FC03284}" destId="{AC025D55-E62F-4C69-860E-BDB2DF83F9BB}" srcOrd="0" destOrd="0" presId="urn:microsoft.com/office/officeart/2005/8/layout/hProcess7"/>
    <dgm:cxn modelId="{CEDC5DE9-5D50-4732-B301-6EB3BC803C33}" type="presParOf" srcId="{A84F13CF-B242-49A0-9CC8-CF4D1FC03284}" destId="{79049BE2-1C3C-4671-901E-64F513D19659}" srcOrd="1" destOrd="0" presId="urn:microsoft.com/office/officeart/2005/8/layout/hProcess7"/>
    <dgm:cxn modelId="{5263EBCF-9C73-4738-8CCF-39C312E2D431}" type="presParOf" srcId="{A84F13CF-B242-49A0-9CC8-CF4D1FC03284}" destId="{A61C2DEC-9E9D-4A18-BB8F-71E216FE40FD}" srcOrd="2" destOrd="0" presId="urn:microsoft.com/office/officeart/2005/8/layout/hProcess7"/>
    <dgm:cxn modelId="{BE87591D-C2BA-421B-98F4-F8DB595C635D}" type="presParOf" srcId="{1F0F2D60-6889-4859-BD6C-39F5551D3FC6}" destId="{5BF1F5D4-00BD-4458-A528-90D0562CFDD9}" srcOrd="5" destOrd="0" presId="urn:microsoft.com/office/officeart/2005/8/layout/hProcess7"/>
    <dgm:cxn modelId="{6F9E4951-057C-4E13-8E86-E8E7ED38DB4F}" type="presParOf" srcId="{1F0F2D60-6889-4859-BD6C-39F5551D3FC6}" destId="{6A8AA9E9-97AB-4C7C-AB05-19D826FFE394}" srcOrd="6" destOrd="0" presId="urn:microsoft.com/office/officeart/2005/8/layout/hProcess7"/>
    <dgm:cxn modelId="{C97138F5-EBAE-44EB-AB19-DAAF13F39703}" type="presParOf" srcId="{6A8AA9E9-97AB-4C7C-AB05-19D826FFE394}" destId="{956D4211-4F1E-411A-AC10-7B70D69A55A3}" srcOrd="0" destOrd="0" presId="urn:microsoft.com/office/officeart/2005/8/layout/hProcess7"/>
    <dgm:cxn modelId="{EC5F541B-09EF-407A-B77B-4AF8D979643A}" type="presParOf" srcId="{6A8AA9E9-97AB-4C7C-AB05-19D826FFE394}" destId="{F3DAE416-7822-4291-90A6-3D7AB5526BAE}" srcOrd="1" destOrd="0" presId="urn:microsoft.com/office/officeart/2005/8/layout/hProcess7"/>
    <dgm:cxn modelId="{51000DFF-0948-42ED-9924-8179A5189EC1}" type="presParOf" srcId="{6A8AA9E9-97AB-4C7C-AB05-19D826FFE394}" destId="{E96079B2-D5A1-4D81-807A-6DB3FAE1F82C}" srcOrd="2" destOrd="0" presId="urn:microsoft.com/office/officeart/2005/8/layout/hProcess7"/>
    <dgm:cxn modelId="{1D0F3C2E-AE73-4006-A942-88365045DCD9}" type="presParOf" srcId="{1F0F2D60-6889-4859-BD6C-39F5551D3FC6}" destId="{CFEB2130-D2F6-4F90-93E3-137FEF64D6B1}" srcOrd="7" destOrd="0" presId="urn:microsoft.com/office/officeart/2005/8/layout/hProcess7"/>
    <dgm:cxn modelId="{089164B1-2323-488C-BDC9-CCA38D49D957}" type="presParOf" srcId="{1F0F2D60-6889-4859-BD6C-39F5551D3FC6}" destId="{B017B012-0B1A-4794-B582-782C21208420}" srcOrd="8" destOrd="0" presId="urn:microsoft.com/office/officeart/2005/8/layout/hProcess7"/>
    <dgm:cxn modelId="{2EFC59C5-534E-4AAE-B175-EDEA3B773E02}" type="presParOf" srcId="{B017B012-0B1A-4794-B582-782C21208420}" destId="{6C70766A-AC1E-40DD-AF0E-5F0780A9CF24}" srcOrd="0" destOrd="0" presId="urn:microsoft.com/office/officeart/2005/8/layout/hProcess7"/>
    <dgm:cxn modelId="{89106B36-FBB6-4A9A-B787-992F65868EB0}" type="presParOf" srcId="{B017B012-0B1A-4794-B582-782C21208420}" destId="{52B49A34-2441-48B6-9339-7A17629431CE}" srcOrd="1" destOrd="0" presId="urn:microsoft.com/office/officeart/2005/8/layout/hProcess7"/>
    <dgm:cxn modelId="{8B30AC3F-21EB-40F8-81B5-77A9C0ABB196}" type="presParOf" srcId="{B017B012-0B1A-4794-B582-782C21208420}" destId="{155F1A87-0DE0-486C-B623-539D24C584DF}" srcOrd="2" destOrd="0" presId="urn:microsoft.com/office/officeart/2005/8/layout/hProcess7"/>
    <dgm:cxn modelId="{4244B44A-64C6-4DD7-A06C-749DCE8EAEE1}" type="presParOf" srcId="{1F0F2D60-6889-4859-BD6C-39F5551D3FC6}" destId="{E9247009-F927-4BE0-A075-85D0982158DF}" srcOrd="9" destOrd="0" presId="urn:microsoft.com/office/officeart/2005/8/layout/hProcess7"/>
    <dgm:cxn modelId="{D1899868-CDB6-44BE-B58D-CB7DD2C811BD}" type="presParOf" srcId="{1F0F2D60-6889-4859-BD6C-39F5551D3FC6}" destId="{982DF0F2-57A6-4DD0-BD9E-7796EC2A7156}" srcOrd="10" destOrd="0" presId="urn:microsoft.com/office/officeart/2005/8/layout/hProcess7"/>
    <dgm:cxn modelId="{C27F57D1-6634-4925-88A4-28AA44DAAEAE}" type="presParOf" srcId="{982DF0F2-57A6-4DD0-BD9E-7796EC2A7156}" destId="{CB712664-1D8F-4AD8-A591-6FB47B3F5938}" srcOrd="0" destOrd="0" presId="urn:microsoft.com/office/officeart/2005/8/layout/hProcess7"/>
    <dgm:cxn modelId="{D29B7AAF-5B82-42F0-955E-8D7F9397BF53}" type="presParOf" srcId="{982DF0F2-57A6-4DD0-BD9E-7796EC2A7156}" destId="{8CBA0016-FC73-4D78-AE0D-503147B267C2}" srcOrd="1" destOrd="0" presId="urn:microsoft.com/office/officeart/2005/8/layout/hProcess7"/>
    <dgm:cxn modelId="{B6AAEFD4-3B4B-4715-9AC3-E0BAB89DDA6E}" type="presParOf" srcId="{982DF0F2-57A6-4DD0-BD9E-7796EC2A7156}" destId="{563618BB-F91F-43A8-978D-DB02EC7E90CA}" srcOrd="2" destOrd="0" presId="urn:microsoft.com/office/officeart/2005/8/layout/hProcess7"/>
    <dgm:cxn modelId="{D803D396-8440-4A8C-A60A-A8CE66A7A652}" type="presParOf" srcId="{1F0F2D60-6889-4859-BD6C-39F5551D3FC6}" destId="{BB7E8E78-6D94-49CD-9A15-0695B600AC09}" srcOrd="11" destOrd="0" presId="urn:microsoft.com/office/officeart/2005/8/layout/hProcess7"/>
    <dgm:cxn modelId="{98258D48-09F8-4E95-B559-DDBB103EE3E2}" type="presParOf" srcId="{1F0F2D60-6889-4859-BD6C-39F5551D3FC6}" destId="{22A4211A-4593-46E4-A669-2C8A06900940}" srcOrd="12" destOrd="0" presId="urn:microsoft.com/office/officeart/2005/8/layout/hProcess7"/>
    <dgm:cxn modelId="{ACA40638-351B-4BB0-9454-39C1BF22E388}" type="presParOf" srcId="{22A4211A-4593-46E4-A669-2C8A06900940}" destId="{6A3A622A-B43E-4465-8094-2CF354AD21A4}" srcOrd="0" destOrd="0" presId="urn:microsoft.com/office/officeart/2005/8/layout/hProcess7"/>
    <dgm:cxn modelId="{5A033E1F-6596-4251-9C8D-6D269E7D0060}" type="presParOf" srcId="{22A4211A-4593-46E4-A669-2C8A06900940}" destId="{9AABD5D4-EA53-46B7-BBB3-E1432FDA7ECD}" srcOrd="1" destOrd="0" presId="urn:microsoft.com/office/officeart/2005/8/layout/hProcess7"/>
    <dgm:cxn modelId="{836462F6-BAC7-449C-99AC-5E15060CEEBF}" type="presParOf" srcId="{22A4211A-4593-46E4-A669-2C8A06900940}" destId="{97FFF4D4-8C1F-4C2A-B049-9B080714A19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98984-E567-47FE-A66B-4054FE8B3202}">
      <dsp:nvSpPr>
        <dsp:cNvPr id="0" name=""/>
        <dsp:cNvSpPr/>
      </dsp:nvSpPr>
      <dsp:spPr>
        <a:xfrm rot="16200000">
          <a:off x="1100317" y="-1100317"/>
          <a:ext cx="1742714" cy="3943350"/>
        </a:xfrm>
        <a:prstGeom prst="round1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b="1" kern="1200" dirty="0" err="1">
              <a:solidFill>
                <a:schemeClr val="tx1"/>
              </a:solidFill>
            </a:rPr>
            <a:t>Prohibition</a:t>
          </a:r>
          <a:endParaRPr lang="nl-BE" sz="3200" b="1" kern="1200" dirty="0">
            <a:solidFill>
              <a:schemeClr val="tx1"/>
            </a:solidFill>
          </a:endParaRPr>
        </a:p>
      </dsp:txBody>
      <dsp:txXfrm rot="5400000">
        <a:off x="0" y="0"/>
        <a:ext cx="3943350" cy="1307035"/>
      </dsp:txXfrm>
    </dsp:sp>
    <dsp:sp modelId="{9D50757C-4198-43AE-9C16-826F572F4FBB}">
      <dsp:nvSpPr>
        <dsp:cNvPr id="0" name=""/>
        <dsp:cNvSpPr/>
      </dsp:nvSpPr>
      <dsp:spPr>
        <a:xfrm>
          <a:off x="3943350" y="0"/>
          <a:ext cx="3943350" cy="1742714"/>
        </a:xfrm>
        <a:prstGeom prst="round1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b="1" kern="1200" dirty="0" err="1">
              <a:solidFill>
                <a:schemeClr val="tx1"/>
              </a:solidFill>
            </a:rPr>
            <a:t>Legalisation</a:t>
          </a:r>
          <a:endParaRPr lang="nl-BE" sz="3200" b="1" kern="1200" dirty="0">
            <a:solidFill>
              <a:schemeClr val="tx1"/>
            </a:solidFill>
          </a:endParaRPr>
        </a:p>
      </dsp:txBody>
      <dsp:txXfrm>
        <a:off x="3943350" y="0"/>
        <a:ext cx="3943350" cy="1307035"/>
      </dsp:txXfrm>
    </dsp:sp>
    <dsp:sp modelId="{30C9FE30-3EE1-4F9A-B34D-52AB2B606DAC}">
      <dsp:nvSpPr>
        <dsp:cNvPr id="0" name=""/>
        <dsp:cNvSpPr/>
      </dsp:nvSpPr>
      <dsp:spPr>
        <a:xfrm rot="10800000">
          <a:off x="0" y="1742714"/>
          <a:ext cx="3943350" cy="174271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 dirty="0" err="1">
              <a:solidFill>
                <a:schemeClr val="tx1"/>
              </a:solidFill>
            </a:rPr>
            <a:t>Reglementation</a:t>
          </a:r>
          <a:endParaRPr lang="nl-BE" sz="3200" kern="1200" dirty="0">
            <a:solidFill>
              <a:schemeClr val="tx1"/>
            </a:solidFill>
          </a:endParaRPr>
        </a:p>
      </dsp:txBody>
      <dsp:txXfrm rot="10800000">
        <a:off x="0" y="2178392"/>
        <a:ext cx="3943350" cy="1307035"/>
      </dsp:txXfrm>
    </dsp:sp>
    <dsp:sp modelId="{B5955B82-27E3-44C6-8031-B9A2CA1B31BB}">
      <dsp:nvSpPr>
        <dsp:cNvPr id="0" name=""/>
        <dsp:cNvSpPr/>
      </dsp:nvSpPr>
      <dsp:spPr>
        <a:xfrm rot="5400000">
          <a:off x="5043668" y="642396"/>
          <a:ext cx="1742714" cy="3943350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 dirty="0" err="1">
              <a:solidFill>
                <a:schemeClr val="tx1"/>
              </a:solidFill>
            </a:rPr>
            <a:t>Decriminalisation</a:t>
          </a:r>
          <a:endParaRPr lang="nl-BE" sz="3200" kern="1200" dirty="0">
            <a:solidFill>
              <a:schemeClr val="tx1"/>
            </a:solidFill>
          </a:endParaRPr>
        </a:p>
      </dsp:txBody>
      <dsp:txXfrm rot="-5400000">
        <a:off x="3943350" y="2178392"/>
        <a:ext cx="3943350" cy="1307035"/>
      </dsp:txXfrm>
    </dsp:sp>
    <dsp:sp modelId="{06DB3ED2-F7EC-4FA6-A915-AE23A626702A}">
      <dsp:nvSpPr>
        <dsp:cNvPr id="0" name=""/>
        <dsp:cNvSpPr/>
      </dsp:nvSpPr>
      <dsp:spPr>
        <a:xfrm>
          <a:off x="2760344" y="1307035"/>
          <a:ext cx="2366010" cy="87135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Le vocabulaire</a:t>
          </a:r>
        </a:p>
      </dsp:txBody>
      <dsp:txXfrm>
        <a:off x="2802880" y="1349571"/>
        <a:ext cx="2280938" cy="786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D1D74-563F-45ED-A716-F220703DCBC0}">
      <dsp:nvSpPr>
        <dsp:cNvPr id="0" name=""/>
        <dsp:cNvSpPr/>
      </dsp:nvSpPr>
      <dsp:spPr>
        <a:xfrm>
          <a:off x="3321" y="504057"/>
          <a:ext cx="1998116" cy="35277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b="1" kern="1200" dirty="0">
              <a:solidFill>
                <a:schemeClr val="accent5">
                  <a:lumMod val="75000"/>
                </a:schemeClr>
              </a:solidFill>
            </a:rPr>
            <a:t>Phase de préparation</a:t>
          </a:r>
        </a:p>
      </dsp:txBody>
      <dsp:txXfrm rot="16200000">
        <a:off x="-1243262" y="1750641"/>
        <a:ext cx="2892791" cy="399623"/>
      </dsp:txXfrm>
    </dsp:sp>
    <dsp:sp modelId="{45AB2509-E47D-49DB-A0A8-30F5846E9EFA}">
      <dsp:nvSpPr>
        <dsp:cNvPr id="0" name=""/>
        <dsp:cNvSpPr/>
      </dsp:nvSpPr>
      <dsp:spPr>
        <a:xfrm>
          <a:off x="402945" y="504057"/>
          <a:ext cx="1488596" cy="352779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 err="1"/>
            <a:t>Elaboration</a:t>
          </a:r>
          <a:r>
            <a:rPr lang="nl-BE" sz="1600" b="1" kern="1200" dirty="0"/>
            <a:t> du scénario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/>
            <a:t>Enquête préparatoire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/>
            <a:t>Campagne de sensibilation</a:t>
          </a:r>
        </a:p>
      </dsp:txBody>
      <dsp:txXfrm>
        <a:off x="402945" y="504057"/>
        <a:ext cx="1488596" cy="3527794"/>
      </dsp:txXfrm>
    </dsp:sp>
    <dsp:sp modelId="{AC025D55-E62F-4C69-860E-BDB2DF83F9BB}">
      <dsp:nvSpPr>
        <dsp:cNvPr id="0" name=""/>
        <dsp:cNvSpPr/>
      </dsp:nvSpPr>
      <dsp:spPr>
        <a:xfrm>
          <a:off x="2071372" y="504057"/>
          <a:ext cx="1998116" cy="35277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b="1" kern="1200" dirty="0">
              <a:solidFill>
                <a:schemeClr val="accent5">
                  <a:lumMod val="75000"/>
                </a:schemeClr>
              </a:solidFill>
            </a:rPr>
            <a:t>Phase 1</a:t>
          </a:r>
        </a:p>
      </dsp:txBody>
      <dsp:txXfrm rot="16200000">
        <a:off x="824788" y="1750641"/>
        <a:ext cx="2892791" cy="399623"/>
      </dsp:txXfrm>
    </dsp:sp>
    <dsp:sp modelId="{77C10306-9E82-4150-8AC0-B3B1AEAD1BD7}">
      <dsp:nvSpPr>
        <dsp:cNvPr id="0" name=""/>
        <dsp:cNvSpPr/>
      </dsp:nvSpPr>
      <dsp:spPr>
        <a:xfrm rot="5400000">
          <a:off x="1905061" y="2411049"/>
          <a:ext cx="352602" cy="29971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C2DEC-9E9D-4A18-BB8F-71E216FE40FD}">
      <dsp:nvSpPr>
        <dsp:cNvPr id="0" name=""/>
        <dsp:cNvSpPr/>
      </dsp:nvSpPr>
      <dsp:spPr>
        <a:xfrm>
          <a:off x="2470995" y="504057"/>
          <a:ext cx="1488596" cy="352779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 err="1"/>
            <a:t>Production</a:t>
          </a:r>
          <a:r>
            <a:rPr lang="nl-BE" sz="1600" b="1" kern="1200" dirty="0"/>
            <a:t> domestique pour consommation personelle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/>
            <a:t>Cannabis </a:t>
          </a:r>
          <a:r>
            <a:rPr lang="nl-BE" sz="1600" b="1" kern="1200" dirty="0" err="1"/>
            <a:t>social</a:t>
          </a:r>
          <a:r>
            <a:rPr lang="nl-BE" sz="1600" b="1" kern="1200" dirty="0"/>
            <a:t> clubs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/>
            <a:t>Distribution de cannabis médicinal</a:t>
          </a:r>
        </a:p>
      </dsp:txBody>
      <dsp:txXfrm>
        <a:off x="2470995" y="504057"/>
        <a:ext cx="1488596" cy="3527794"/>
      </dsp:txXfrm>
    </dsp:sp>
    <dsp:sp modelId="{6C70766A-AC1E-40DD-AF0E-5F0780A9CF24}">
      <dsp:nvSpPr>
        <dsp:cNvPr id="0" name=""/>
        <dsp:cNvSpPr/>
      </dsp:nvSpPr>
      <dsp:spPr>
        <a:xfrm>
          <a:off x="4139423" y="504057"/>
          <a:ext cx="1998116" cy="350691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b="1" kern="1200" dirty="0">
              <a:solidFill>
                <a:schemeClr val="accent5">
                  <a:lumMod val="75000"/>
                </a:schemeClr>
              </a:solidFill>
            </a:rPr>
            <a:t>Evaluation</a:t>
          </a:r>
        </a:p>
      </dsp:txBody>
      <dsp:txXfrm rot="16200000">
        <a:off x="2901401" y="1742078"/>
        <a:ext cx="2875666" cy="399623"/>
      </dsp:txXfrm>
    </dsp:sp>
    <dsp:sp modelId="{F3DAE416-7822-4291-90A6-3D7AB5526BAE}">
      <dsp:nvSpPr>
        <dsp:cNvPr id="0" name=""/>
        <dsp:cNvSpPr/>
      </dsp:nvSpPr>
      <dsp:spPr>
        <a:xfrm rot="5400000">
          <a:off x="3973112" y="2411049"/>
          <a:ext cx="352602" cy="29971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F1A87-0DE0-486C-B623-539D24C584DF}">
      <dsp:nvSpPr>
        <dsp:cNvPr id="0" name=""/>
        <dsp:cNvSpPr/>
      </dsp:nvSpPr>
      <dsp:spPr>
        <a:xfrm>
          <a:off x="4539046" y="504057"/>
          <a:ext cx="1488596" cy="350691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kern="1200" dirty="0" err="1"/>
            <a:t>Effets</a:t>
          </a:r>
          <a:r>
            <a:rPr lang="nl-BE" sz="1400" b="1" kern="1200" dirty="0"/>
            <a:t> sur la santé publique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400" b="1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kern="1200" dirty="0" err="1"/>
            <a:t>Durcissement</a:t>
          </a:r>
          <a:r>
            <a:rPr lang="nl-BE" sz="1400" b="1" kern="1200" dirty="0"/>
            <a:t> / </a:t>
          </a:r>
          <a:r>
            <a:rPr lang="nl-BE" sz="1400" b="1" kern="1200" dirty="0" err="1"/>
            <a:t>Assouplissement</a:t>
          </a:r>
          <a:r>
            <a:rPr lang="nl-BE" sz="1400" b="1" kern="1200" dirty="0"/>
            <a:t> des </a:t>
          </a:r>
          <a:r>
            <a:rPr lang="nl-BE" sz="1400" b="1" kern="1200" dirty="0" err="1"/>
            <a:t>prescriptions</a:t>
          </a:r>
          <a:endParaRPr lang="nl-BE" sz="14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kern="1200" dirty="0" err="1"/>
            <a:t>Canaux</a:t>
          </a:r>
          <a:r>
            <a:rPr lang="nl-BE" sz="1400" b="1" kern="1200" dirty="0"/>
            <a:t> supplémentaires pour la production / distribution</a:t>
          </a:r>
        </a:p>
      </dsp:txBody>
      <dsp:txXfrm>
        <a:off x="4539046" y="504057"/>
        <a:ext cx="1488596" cy="3506910"/>
      </dsp:txXfrm>
    </dsp:sp>
    <dsp:sp modelId="{6A3A622A-B43E-4465-8094-2CF354AD21A4}">
      <dsp:nvSpPr>
        <dsp:cNvPr id="0" name=""/>
        <dsp:cNvSpPr/>
      </dsp:nvSpPr>
      <dsp:spPr>
        <a:xfrm>
          <a:off x="6207473" y="504057"/>
          <a:ext cx="1998116" cy="350691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b="1" kern="1200" dirty="0">
              <a:solidFill>
                <a:schemeClr val="accent5">
                  <a:lumMod val="75000"/>
                </a:schemeClr>
              </a:solidFill>
            </a:rPr>
            <a:t>Phase 2</a:t>
          </a:r>
        </a:p>
      </dsp:txBody>
      <dsp:txXfrm rot="16200000">
        <a:off x="4969452" y="1742078"/>
        <a:ext cx="2875666" cy="399623"/>
      </dsp:txXfrm>
    </dsp:sp>
    <dsp:sp modelId="{8CBA0016-FC73-4D78-AE0D-503147B267C2}">
      <dsp:nvSpPr>
        <dsp:cNvPr id="0" name=""/>
        <dsp:cNvSpPr/>
      </dsp:nvSpPr>
      <dsp:spPr>
        <a:xfrm rot="5400000">
          <a:off x="6041162" y="2411049"/>
          <a:ext cx="352602" cy="29971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FF4D4-8C1F-4C2A-B049-9B080714A19F}">
      <dsp:nvSpPr>
        <dsp:cNvPr id="0" name=""/>
        <dsp:cNvSpPr/>
      </dsp:nvSpPr>
      <dsp:spPr>
        <a:xfrm>
          <a:off x="6607096" y="504057"/>
          <a:ext cx="1488596" cy="350691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/>
            <a:t>Ajustement du modèle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2100" kern="1200" dirty="0"/>
        </a:p>
      </dsp:txBody>
      <dsp:txXfrm>
        <a:off x="6607096" y="504057"/>
        <a:ext cx="1488596" cy="3506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55269-A3B1-4039-A7D5-132B3F037EB2}" type="datetimeFigureOut">
              <a:rPr lang="nl-NL" smtClean="0"/>
              <a:t>15-10-2021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83E20-A6A2-4C15-8F24-6B45DB9383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1925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83E20-A6A2-4C15-8F24-6B45DB93837B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11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83E20-A6A2-4C15-8F24-6B45DB93837B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460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83E20-A6A2-4C15-8F24-6B45DB93837B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760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83E20-A6A2-4C15-8F24-6B45DB93837B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760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83E20-A6A2-4C15-8F24-6B45DB93837B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016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83E20-A6A2-4C15-8F24-6B45DB93837B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51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83E20-A6A2-4C15-8F24-6B45DB93837B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899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83E20-A6A2-4C15-8F24-6B45DB93837B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591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83E20-A6A2-4C15-8F24-6B45DB93837B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720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83E20-A6A2-4C15-8F24-6B45DB93837B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760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83E20-A6A2-4C15-8F24-6B45DB93837B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760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83E20-A6A2-4C15-8F24-6B45DB93837B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760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83E20-A6A2-4C15-8F24-6B45DB93837B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76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1DF9-F6BD-4303-ACBC-6FBD5D3A47AA}" type="datetime1">
              <a:rPr lang="nl-NL" smtClean="0"/>
              <a:t>15-10-2021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5387-EA44-4033-A960-7875AABD7496}" type="datetime1">
              <a:rPr lang="nl-NL" smtClean="0"/>
              <a:t>15-10-2021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42D7-994A-476D-AFC8-3DDC6670DEEA}" type="datetime1">
              <a:rPr lang="nl-NL" smtClean="0"/>
              <a:t>15-10-2021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AAFF-1860-4540-9C80-0D5EEC2F60F8}" type="datetime1">
              <a:rPr lang="nl-NL" smtClean="0"/>
              <a:t>15-10-2021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D6D3-895F-4324-AAC9-209DD7EB6477}" type="datetime1">
              <a:rPr lang="nl-NL" smtClean="0"/>
              <a:t>15-10-2021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D6A8-5480-4648-A350-B85C0FAA3700}" type="datetime1">
              <a:rPr lang="nl-NL" smtClean="0"/>
              <a:t>15-10-2021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2C91-19AE-4763-80A7-3CF2F8CA5805}" type="datetime1">
              <a:rPr lang="nl-NL" smtClean="0"/>
              <a:t>15-10-2021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B95F-166F-472F-A0A1-105E2C958728}" type="datetime1">
              <a:rPr lang="nl-NL" smtClean="0"/>
              <a:t>15-10-2021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7F9F-2C4E-4424-82D5-E76CD7F54A6A}" type="datetime1">
              <a:rPr lang="nl-NL" smtClean="0"/>
              <a:t>15-10-2021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5D1-E27C-4205-82CD-D607D96D34B0}" type="datetime1">
              <a:rPr lang="nl-NL" smtClean="0"/>
              <a:t>15-10-2021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05E0-C3D8-4D60-97FF-7A80C9D17B60}" type="datetime1">
              <a:rPr lang="nl-NL" smtClean="0"/>
              <a:t>15-10-2021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911911B-95A7-4F77-9FE2-6E34557E729E}" type="datetime1">
              <a:rPr lang="nl-NL" smtClean="0"/>
              <a:t>15-10-2021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F6C520B-C7D9-4F22-94DB-31D9BAF2DAF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talkingdrugs.org/drug-decriminalisati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ondrugs.be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4705" y="764706"/>
            <a:ext cx="6629400" cy="2232248"/>
          </a:xfrm>
        </p:spPr>
        <p:txBody>
          <a:bodyPr>
            <a:noAutofit/>
          </a:bodyPr>
          <a:lstStyle/>
          <a:p>
            <a:r>
              <a:rPr lang="fr-FR" sz="4000" b="1" i="1" dirty="0"/>
              <a:t>Auto-culture et cannabis social club : un juste milieu entre prohibition et marché commercial</a:t>
            </a:r>
            <a:r>
              <a:rPr lang="nl-BE" sz="4000" dirty="0"/>
              <a:t> </a:t>
            </a:r>
            <a:endParaRPr lang="nl-NL" sz="4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26" y="3717032"/>
            <a:ext cx="7272808" cy="2448155"/>
          </a:xfrm>
        </p:spPr>
        <p:txBody>
          <a:bodyPr>
            <a:normAutofit fontScale="25000" lnSpcReduction="20000"/>
          </a:bodyPr>
          <a:lstStyle/>
          <a:p>
            <a:r>
              <a:rPr lang="nl-BE" sz="6400" b="1" dirty="0"/>
              <a:t>Prof. Dr. Tom </a:t>
            </a:r>
            <a:r>
              <a:rPr lang="nl-BE" sz="6400" b="1" dirty="0" err="1"/>
              <a:t>Decorte</a:t>
            </a:r>
            <a:endParaRPr lang="nl-NL" sz="6400" dirty="0"/>
          </a:p>
          <a:p>
            <a:endParaRPr lang="nl-BE" sz="6400" i="1" dirty="0"/>
          </a:p>
          <a:p>
            <a:r>
              <a:rPr lang="nl-BE" sz="6400" i="1" dirty="0" err="1"/>
              <a:t>Professeur</a:t>
            </a:r>
            <a:r>
              <a:rPr lang="nl-BE" sz="6400" i="1" dirty="0"/>
              <a:t> en criminologie, Universiteit Gent</a:t>
            </a:r>
            <a:endParaRPr lang="nl-NL" sz="6400" dirty="0"/>
          </a:p>
          <a:p>
            <a:r>
              <a:rPr lang="nl-BE" sz="6400" b="1" dirty="0"/>
              <a:t> </a:t>
            </a:r>
            <a:endParaRPr lang="nl-NL" sz="6400" dirty="0"/>
          </a:p>
          <a:p>
            <a:r>
              <a:rPr lang="nl-BE" sz="5600" b="1" dirty="0"/>
              <a:t> </a:t>
            </a:r>
            <a:endParaRPr lang="nl-NL" sz="5600" dirty="0"/>
          </a:p>
          <a:p>
            <a:r>
              <a:rPr lang="nl-BE" sz="5600" b="1" dirty="0"/>
              <a:t> </a:t>
            </a:r>
            <a:endParaRPr lang="nl-NL" sz="5600" dirty="0"/>
          </a:p>
          <a:p>
            <a:r>
              <a:rPr lang="nl-BE" sz="5600" b="1" dirty="0"/>
              <a:t> </a:t>
            </a:r>
            <a:endParaRPr lang="nl-NL" sz="5600" dirty="0"/>
          </a:p>
          <a:p>
            <a:r>
              <a:rPr lang="fr-BE" sz="5600" b="1" dirty="0"/>
              <a:t>Colloque ‘</a:t>
            </a:r>
            <a:r>
              <a:rPr lang="fr-FR" sz="5600" b="1" dirty="0"/>
              <a:t>La loi du 24 février 1921 sur les drogues : un centenaire stupéfiant’</a:t>
            </a:r>
          </a:p>
          <a:p>
            <a:r>
              <a:rPr lang="fr-FR" sz="5600" b="1" dirty="0"/>
              <a:t>Organisé par GREPEC et CRDP</a:t>
            </a:r>
            <a:endParaRPr lang="nl-NL" sz="5600" dirty="0"/>
          </a:p>
          <a:p>
            <a:endParaRPr lang="nl-BE" sz="5600" b="1" dirty="0"/>
          </a:p>
          <a:p>
            <a:r>
              <a:rPr lang="nl-BE" sz="5600" b="1" dirty="0"/>
              <a:t>Le </a:t>
            </a:r>
            <a:r>
              <a:rPr lang="nl-BE" sz="5600" b="1" dirty="0" err="1"/>
              <a:t>vendredi</a:t>
            </a:r>
            <a:r>
              <a:rPr lang="nl-BE" sz="5600" b="1" dirty="0"/>
              <a:t> 15 </a:t>
            </a:r>
            <a:r>
              <a:rPr lang="nl-BE" sz="5600" b="1" dirty="0" err="1"/>
              <a:t>Octobre</a:t>
            </a:r>
            <a:r>
              <a:rPr lang="nl-BE" sz="5600" b="1" dirty="0"/>
              <a:t> 2021 - Bruxelles</a:t>
            </a:r>
            <a:endParaRPr lang="nl-NL" sz="5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D0D038-2BCD-4AF0-A482-6307C9C8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7" name="Tijdelijke aanduiding voor inhoud 11">
            <a:extLst>
              <a:ext uri="{FF2B5EF4-FFF2-40B4-BE49-F238E27FC236}">
                <a16:creationId xmlns:a16="http://schemas.microsoft.com/office/drawing/2014/main" id="{80C75CF8-F609-4BC3-B467-BE1432F8E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7274"/>
            <a:ext cx="4968552" cy="6004292"/>
          </a:xfr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1B9BADF-2769-4E78-BB57-255E00D97359}"/>
              </a:ext>
            </a:extLst>
          </p:cNvPr>
          <p:cNvSpPr txBox="1"/>
          <p:nvPr/>
        </p:nvSpPr>
        <p:spPr>
          <a:xfrm>
            <a:off x="5796136" y="1556792"/>
            <a:ext cx="3096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/>
              <a:t>Il</a:t>
            </a:r>
            <a:r>
              <a:rPr lang="nl-BE" sz="2800" dirty="0"/>
              <a:t> </a:t>
            </a:r>
            <a:r>
              <a:rPr lang="nl-BE" sz="2800" dirty="0" err="1"/>
              <a:t>n’existe</a:t>
            </a:r>
            <a:r>
              <a:rPr lang="nl-BE" sz="2800" dirty="0"/>
              <a:t> </a:t>
            </a:r>
            <a:r>
              <a:rPr lang="nl-BE" sz="2800" dirty="0" err="1"/>
              <a:t>aucun</a:t>
            </a:r>
            <a:r>
              <a:rPr lang="nl-BE" sz="2800" dirty="0"/>
              <a:t> </a:t>
            </a:r>
            <a:r>
              <a:rPr lang="nl-BE" sz="2800" dirty="0" err="1"/>
              <a:t>lien</a:t>
            </a:r>
            <a:r>
              <a:rPr lang="nl-BE" sz="2800" dirty="0"/>
              <a:t> </a:t>
            </a:r>
            <a:r>
              <a:rPr lang="nl-BE" sz="2800" dirty="0" err="1"/>
              <a:t>logique</a:t>
            </a:r>
            <a:r>
              <a:rPr lang="nl-BE" sz="2800" dirty="0"/>
              <a:t> </a:t>
            </a:r>
            <a:r>
              <a:rPr lang="nl-BE" sz="2800" dirty="0" err="1"/>
              <a:t>entre</a:t>
            </a:r>
            <a:r>
              <a:rPr lang="nl-BE" sz="2800" dirty="0"/>
              <a:t> les </a:t>
            </a:r>
            <a:r>
              <a:rPr lang="nl-BE" sz="2800" dirty="0" err="1"/>
              <a:t>risques</a:t>
            </a:r>
            <a:r>
              <a:rPr lang="nl-BE" sz="2800" dirty="0"/>
              <a:t> </a:t>
            </a:r>
            <a:r>
              <a:rPr lang="nl-BE" sz="2800" dirty="0" err="1"/>
              <a:t>objectifs</a:t>
            </a:r>
            <a:r>
              <a:rPr lang="nl-BE" sz="2800" dirty="0"/>
              <a:t>, la </a:t>
            </a:r>
            <a:r>
              <a:rPr lang="nl-BE" sz="2800" dirty="0" err="1"/>
              <a:t>nocitivité</a:t>
            </a:r>
            <a:r>
              <a:rPr lang="nl-BE" sz="2800" dirty="0"/>
              <a:t> des </a:t>
            </a:r>
            <a:r>
              <a:rPr lang="nl-BE" sz="2800" dirty="0" err="1"/>
              <a:t>substances</a:t>
            </a:r>
            <a:r>
              <a:rPr lang="nl-BE" sz="2800" dirty="0"/>
              <a:t> et leur </a:t>
            </a:r>
            <a:r>
              <a:rPr lang="nl-BE" sz="2800" dirty="0" err="1"/>
              <a:t>statut</a:t>
            </a:r>
            <a:r>
              <a:rPr lang="nl-BE" sz="2800" dirty="0"/>
              <a:t> </a:t>
            </a:r>
            <a:r>
              <a:rPr lang="nl-BE" sz="2800" dirty="0" err="1"/>
              <a:t>juridique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499033779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12657E-2C27-46DF-B1CD-53E9194D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03A9A2E-973C-40A5-B3BA-2E2247EB98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9192" y="1628800"/>
            <a:ext cx="6264696" cy="29535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nl-BE" sz="2800" b="1" dirty="0" err="1"/>
              <a:t>Consommation</a:t>
            </a:r>
            <a:r>
              <a:rPr lang="nl-BE" sz="2800" b="1" dirty="0"/>
              <a:t> ≠ dépendance</a:t>
            </a:r>
          </a:p>
          <a:p>
            <a:pPr algn="ctr"/>
            <a:endParaRPr lang="nl-BE" sz="2800" b="1" dirty="0"/>
          </a:p>
          <a:p>
            <a:pPr marL="45720" indent="0" algn="ctr">
              <a:buNone/>
            </a:pPr>
            <a:r>
              <a:rPr lang="nl-BE" sz="2800" b="1" dirty="0" err="1"/>
              <a:t>Consommation</a:t>
            </a:r>
            <a:r>
              <a:rPr lang="nl-BE" sz="2800" b="1" dirty="0"/>
              <a:t> ≠ </a:t>
            </a:r>
            <a:r>
              <a:rPr lang="nl-BE" sz="2800" b="1" dirty="0" err="1"/>
              <a:t>problème</a:t>
            </a:r>
            <a:r>
              <a:rPr lang="nl-BE" sz="2800" b="1" dirty="0"/>
              <a:t> </a:t>
            </a:r>
          </a:p>
        </p:txBody>
      </p:sp>
      <p:pic>
        <p:nvPicPr>
          <p:cNvPr id="5122" name="Picture 2" descr="Dr Julian Buchanan on Twitter: &quot;There is no war on drugs. There has never  been a war on drugs. What we have are drug wars. A war to establish,  enforce &amp; maintain">
            <a:extLst>
              <a:ext uri="{FF2B5EF4-FFF2-40B4-BE49-F238E27FC236}">
                <a16:creationId xmlns:a16="http://schemas.microsoft.com/office/drawing/2014/main" id="{D2C1ABB7-363E-4900-A99B-74E29ABB9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1048"/>
            <a:ext cx="2483337" cy="269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550104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0D84CCF-A1E2-4ED1-9444-7C48F41F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3" name="Tijdelijke aanduiding voor inhoud 5">
            <a:extLst>
              <a:ext uri="{FF2B5EF4-FFF2-40B4-BE49-F238E27FC236}">
                <a16:creationId xmlns:a16="http://schemas.microsoft.com/office/drawing/2014/main" id="{AAE2DA04-F226-4774-89F5-610D284076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>
            <a:off x="1908313" y="325253"/>
            <a:ext cx="5327374" cy="62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7702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F2D808-103C-407E-A894-0F7899AA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16" y="831147"/>
            <a:ext cx="7200900" cy="752889"/>
          </a:xfrm>
        </p:spPr>
        <p:txBody>
          <a:bodyPr>
            <a:normAutofit fontScale="90000"/>
          </a:bodyPr>
          <a:lstStyle/>
          <a:p>
            <a:r>
              <a:rPr lang="nl-BE" sz="2400" dirty="0" err="1">
                <a:solidFill>
                  <a:srgbClr val="FF0000"/>
                </a:solidFill>
              </a:rPr>
              <a:t>Illustration</a:t>
            </a:r>
            <a:r>
              <a:rPr lang="nl-BE" sz="2400" dirty="0">
                <a:solidFill>
                  <a:srgbClr val="FF0000"/>
                </a:solidFill>
              </a:rPr>
              <a:t>: Carte </a:t>
            </a:r>
            <a:r>
              <a:rPr lang="nl-BE" sz="2400" dirty="0" err="1">
                <a:solidFill>
                  <a:srgbClr val="FF0000"/>
                </a:solidFill>
              </a:rPr>
              <a:t>interactive</a:t>
            </a:r>
            <a:r>
              <a:rPr lang="nl-BE" sz="2400" dirty="0">
                <a:solidFill>
                  <a:srgbClr val="FF0000"/>
                </a:solidFill>
              </a:rPr>
              <a:t> </a:t>
            </a:r>
            <a:r>
              <a:rPr lang="nl-BE" sz="2400" dirty="0" err="1">
                <a:solidFill>
                  <a:srgbClr val="FF0000"/>
                </a:solidFill>
              </a:rPr>
              <a:t>sur</a:t>
            </a:r>
            <a:r>
              <a:rPr lang="nl-BE" sz="2400" dirty="0">
                <a:solidFill>
                  <a:srgbClr val="FF0000"/>
                </a:solidFill>
              </a:rPr>
              <a:t> </a:t>
            </a:r>
            <a:r>
              <a:rPr lang="nl-BE" sz="2400" dirty="0" err="1">
                <a:solidFill>
                  <a:srgbClr val="FF0000"/>
                </a:solidFill>
              </a:rPr>
              <a:t>décriminalisation</a:t>
            </a:r>
            <a:br>
              <a:rPr lang="nl-BE" sz="2400" dirty="0"/>
            </a:br>
            <a:r>
              <a:rPr lang="nl-BE" sz="2400" dirty="0">
                <a:hlinkClick r:id="rId2"/>
              </a:rPr>
              <a:t>https://www.talkingdrugs.org/drug-decriminalisation</a:t>
            </a:r>
            <a:r>
              <a:rPr lang="nl-BE" sz="2400" dirty="0"/>
              <a:t> 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6807A2B-CD32-42D1-BC28-8C15F6C9B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3" y="2060848"/>
            <a:ext cx="8255694" cy="432048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C5D24C-D41D-4C96-9092-27B2A7ED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004A-223F-4886-8EEE-03A78AD19B72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9246152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22092-EFE3-4F70-AD11-21CE17AA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40768"/>
            <a:ext cx="7315200" cy="732157"/>
          </a:xfrm>
        </p:spPr>
        <p:txBody>
          <a:bodyPr/>
          <a:lstStyle/>
          <a:p>
            <a:r>
              <a:rPr lang="nl-BE" dirty="0" err="1"/>
              <a:t>Comment</a:t>
            </a:r>
            <a:r>
              <a:rPr lang="nl-BE" dirty="0"/>
              <a:t> ne pas se </a:t>
            </a:r>
            <a:r>
              <a:rPr lang="nl-BE" dirty="0" err="1"/>
              <a:t>griller</a:t>
            </a:r>
            <a:r>
              <a:rPr lang="nl-BE" dirty="0"/>
              <a:t>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17BD28-2D92-4789-A3FC-720253E3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6150" name="Picture 6" descr="2-hommes-et-patate-chaude | Blogue et ressources d'emploi | Jobboom">
            <a:extLst>
              <a:ext uri="{FF2B5EF4-FFF2-40B4-BE49-F238E27FC236}">
                <a16:creationId xmlns:a16="http://schemas.microsoft.com/office/drawing/2014/main" id="{D4DC05ED-FA4B-48D1-A922-F952E87D6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3144"/>
            <a:ext cx="6497925" cy="368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332757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6C520B-C7D9-4F22-94DB-31D9BAF2DAF7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6DB2F24-5C33-412B-A97C-9A48F469ABFE}"/>
              </a:ext>
            </a:extLst>
          </p:cNvPr>
          <p:cNvSpPr txBox="1">
            <a:spLocks/>
          </p:cNvSpPr>
          <p:nvPr/>
        </p:nvSpPr>
        <p:spPr>
          <a:xfrm>
            <a:off x="700708" y="1018331"/>
            <a:ext cx="8319053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000" b="1" dirty="0">
                <a:solidFill>
                  <a:schemeClr val="accent2">
                    <a:lumMod val="75000"/>
                  </a:schemeClr>
                </a:solidFill>
              </a:rPr>
              <a:t>Cannabis </a:t>
            </a:r>
            <a:r>
              <a:rPr lang="nl-BE" sz="3000" b="1" dirty="0" err="1">
                <a:solidFill>
                  <a:schemeClr val="accent2">
                    <a:lumMod val="75000"/>
                  </a:schemeClr>
                </a:solidFill>
              </a:rPr>
              <a:t>régulation</a:t>
            </a:r>
            <a:r>
              <a:rPr lang="nl-BE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BE" sz="3000" b="1" dirty="0" err="1">
                <a:solidFill>
                  <a:schemeClr val="accent2">
                    <a:lumMod val="75000"/>
                  </a:schemeClr>
                </a:solidFill>
              </a:rPr>
              <a:t>aux</a:t>
            </a:r>
            <a:r>
              <a:rPr lang="nl-BE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BE" sz="3000" b="1" dirty="0" err="1">
                <a:solidFill>
                  <a:schemeClr val="accent2">
                    <a:lumMod val="75000"/>
                  </a:schemeClr>
                </a:solidFill>
              </a:rPr>
              <a:t>Etats-Unis</a:t>
            </a:r>
            <a:endParaRPr lang="nl-BE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4" name="Picture 10" descr="Legality of cannabis by U.S. jurisdiction - Wikipedia">
            <a:extLst>
              <a:ext uri="{FF2B5EF4-FFF2-40B4-BE49-F238E27FC236}">
                <a16:creationId xmlns:a16="http://schemas.microsoft.com/office/drawing/2014/main" id="{72C7B08F-9752-477E-B5F1-D48FECE62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69" y="2495345"/>
            <a:ext cx="4590325" cy="2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port cover with cannabis leaf with Stars and Stripes US flag 'Altered States'">
            <a:extLst>
              <a:ext uri="{FF2B5EF4-FFF2-40B4-BE49-F238E27FC236}">
                <a16:creationId xmlns:a16="http://schemas.microsoft.com/office/drawing/2014/main" id="{E375CBAB-5DE3-4EAD-87E1-EFBBB8E8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63" y="2495344"/>
            <a:ext cx="1871418" cy="264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99545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6C520B-C7D9-4F22-94DB-31D9BAF2DAF7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6DB2F24-5C33-412B-A97C-9A48F469ABFE}"/>
              </a:ext>
            </a:extLst>
          </p:cNvPr>
          <p:cNvSpPr txBox="1">
            <a:spLocks/>
          </p:cNvSpPr>
          <p:nvPr/>
        </p:nvSpPr>
        <p:spPr>
          <a:xfrm>
            <a:off x="797615" y="1018331"/>
            <a:ext cx="822214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000" b="1" dirty="0">
                <a:solidFill>
                  <a:schemeClr val="accent2">
                    <a:lumMod val="75000"/>
                  </a:schemeClr>
                </a:solidFill>
              </a:rPr>
              <a:t>Les </a:t>
            </a:r>
            <a:r>
              <a:rPr lang="nl-BE" sz="3000" b="1" dirty="0" err="1">
                <a:solidFill>
                  <a:schemeClr val="accent2">
                    <a:lumMod val="75000"/>
                  </a:schemeClr>
                </a:solidFill>
              </a:rPr>
              <a:t>expériences</a:t>
            </a:r>
            <a:r>
              <a:rPr lang="nl-BE" sz="3000" b="1" dirty="0">
                <a:solidFill>
                  <a:schemeClr val="accent2">
                    <a:lumMod val="75000"/>
                  </a:schemeClr>
                </a:solidFill>
              </a:rPr>
              <a:t> au Canada</a:t>
            </a:r>
          </a:p>
        </p:txBody>
      </p:sp>
      <p:pic>
        <p:nvPicPr>
          <p:cNvPr id="3074" name="Picture 2" descr="Red cannabis leaf on grey background &quot;Capturing the market: Cannabis regulation in Canada&quot;">
            <a:extLst>
              <a:ext uri="{FF2B5EF4-FFF2-40B4-BE49-F238E27FC236}">
                <a16:creationId xmlns:a16="http://schemas.microsoft.com/office/drawing/2014/main" id="{6960998E-0600-44A9-B5B5-A6610B578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782" y="2483696"/>
            <a:ext cx="1607819" cy="227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nnabis Legalization: We Ranked the Regulations by Province - Lift &amp; Co.">
            <a:extLst>
              <a:ext uri="{FF2B5EF4-FFF2-40B4-BE49-F238E27FC236}">
                <a16:creationId xmlns:a16="http://schemas.microsoft.com/office/drawing/2014/main" id="{33DF98AC-DACD-4102-B77D-1BA50678B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0" y="2106234"/>
            <a:ext cx="4295413" cy="328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 Framework for the Legalization and Regulation of Cannabis in Canada -  Canada.ca">
            <a:extLst>
              <a:ext uri="{FF2B5EF4-FFF2-40B4-BE49-F238E27FC236}">
                <a16:creationId xmlns:a16="http://schemas.microsoft.com/office/drawing/2014/main" id="{DFF7A62F-1618-480A-A734-41E1AF1C5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03" y="3749537"/>
            <a:ext cx="1557851" cy="201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nnabis Retail Regulation Guide">
            <a:extLst>
              <a:ext uri="{FF2B5EF4-FFF2-40B4-BE49-F238E27FC236}">
                <a16:creationId xmlns:a16="http://schemas.microsoft.com/office/drawing/2014/main" id="{9369219E-1989-4A0D-8406-C8449D656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07" y="2106233"/>
            <a:ext cx="1529347" cy="119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57586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6C520B-C7D9-4F22-94DB-31D9BAF2DAF7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6DB2F24-5C33-412B-A97C-9A48F469ABFE}"/>
              </a:ext>
            </a:extLst>
          </p:cNvPr>
          <p:cNvSpPr txBox="1">
            <a:spLocks/>
          </p:cNvSpPr>
          <p:nvPr/>
        </p:nvSpPr>
        <p:spPr>
          <a:xfrm>
            <a:off x="678346" y="1018331"/>
            <a:ext cx="834141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BE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Marijuana Law, Policy &amp; Reform">
            <a:extLst>
              <a:ext uri="{FF2B5EF4-FFF2-40B4-BE49-F238E27FC236}">
                <a16:creationId xmlns:a16="http://schemas.microsoft.com/office/drawing/2014/main" id="{A948630F-3A73-4FD1-852C-17FE2E8DC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4"/>
          <a:stretch/>
        </p:blipFill>
        <p:spPr bwMode="auto">
          <a:xfrm>
            <a:off x="360772" y="577798"/>
            <a:ext cx="6473066" cy="347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471A2E2-B98D-49F0-9ED4-549C393FF2A9}"/>
              </a:ext>
            </a:extLst>
          </p:cNvPr>
          <p:cNvSpPr txBox="1"/>
          <p:nvPr/>
        </p:nvSpPr>
        <p:spPr>
          <a:xfrm>
            <a:off x="7230718" y="2146852"/>
            <a:ext cx="1520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1350" dirty="0"/>
              <a:t>URUGUAY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1350" dirty="0"/>
              <a:t>ZUID-AFRIKA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1350" dirty="0"/>
              <a:t>GEORGIË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1350" dirty="0"/>
              <a:t>LUXEMBURG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1350" dirty="0"/>
              <a:t>NEDERLAND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1350" dirty="0"/>
              <a:t>MEXICO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1350" dirty="0"/>
              <a:t>…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BE" sz="1350" dirty="0"/>
          </a:p>
        </p:txBody>
      </p:sp>
      <p:pic>
        <p:nvPicPr>
          <p:cNvPr id="5122" name="Picture 2" descr="Uruguay: Marijuana, Organized Crime and the Politics of Drugs">
            <a:extLst>
              <a:ext uri="{FF2B5EF4-FFF2-40B4-BE49-F238E27FC236}">
                <a16:creationId xmlns:a16="http://schemas.microsoft.com/office/drawing/2014/main" id="{DA78028C-B500-438D-A471-71A5E2A4E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594" y="3789040"/>
            <a:ext cx="2242488" cy="300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612284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7831832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nl-BE" sz="3200" b="1" dirty="0"/>
              <a:t>Evaluation critique </a:t>
            </a:r>
            <a:br>
              <a:rPr lang="nl-BE" sz="3200" b="1" dirty="0"/>
            </a:br>
            <a:r>
              <a:rPr lang="nl-BE" sz="3200" b="1" dirty="0"/>
              <a:t>de la politique belge en matière de cannabis:</a:t>
            </a:r>
            <a:br>
              <a:rPr lang="nl-BE" sz="3200" b="1" dirty="0"/>
            </a:br>
            <a:br>
              <a:rPr lang="nl-BE" sz="3200" b="1" dirty="0"/>
            </a:br>
            <a:endParaRPr lang="nl-BE" sz="32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522512" y="2960948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Prof. Dr. Tom Decorte, Prof. Dr. Jan Tytgat, Prof. Dr. Paul De Grauwe</a:t>
            </a:r>
          </a:p>
          <a:p>
            <a:pPr algn="ctr"/>
            <a:r>
              <a:rPr lang="nl-BE" b="1" dirty="0"/>
              <a:t> </a:t>
            </a:r>
          </a:p>
          <a:p>
            <a:pPr algn="ctr"/>
            <a:r>
              <a:rPr lang="nl-BE" b="1" dirty="0"/>
              <a:t>  Le 18 novembre 2013</a:t>
            </a:r>
          </a:p>
          <a:p>
            <a:pPr algn="ctr"/>
            <a:endParaRPr lang="nl-BE" b="1" dirty="0"/>
          </a:p>
          <a:p>
            <a:pPr algn="ctr"/>
            <a:r>
              <a:rPr lang="nl-BE" sz="2000" b="1" i="1" dirty="0"/>
              <a:t>“Cannabis: bis? Plaidoyer pour une évaluation critique de la politique belge en matière de cannabis”</a:t>
            </a:r>
          </a:p>
        </p:txBody>
      </p:sp>
    </p:spTree>
    <p:extLst>
      <p:ext uri="{BB962C8B-B14F-4D97-AF65-F5344CB8AC3E}">
        <p14:creationId xmlns:p14="http://schemas.microsoft.com/office/powerpoint/2010/main" val="560328720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nl-BE" sz="2800" b="1" dirty="0"/>
              <a:t>Objectifs / critères d’évaluation de la politique belge en matière de cannabis </a:t>
            </a:r>
            <a:br>
              <a:rPr lang="nl-BE" sz="2800" b="1" dirty="0"/>
            </a:br>
            <a:r>
              <a:rPr lang="nl-BE" sz="1400" b="1" dirty="0"/>
              <a:t>(Groupe de </a:t>
            </a:r>
            <a:r>
              <a:rPr lang="nl-BE" sz="1400" b="1" dirty="0" err="1"/>
              <a:t>travail</a:t>
            </a:r>
            <a:r>
              <a:rPr lang="nl-BE" sz="1400" b="1" dirty="0"/>
              <a:t> parlementaire Drogues 1997 – Note politique Drogues 2001)</a:t>
            </a:r>
            <a:endParaRPr lang="nl-NL" sz="1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916832"/>
            <a:ext cx="8229600" cy="4176464"/>
          </a:xfrm>
        </p:spPr>
        <p:txBody>
          <a:bodyPr anchor="t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BE" sz="1800" b="1" dirty="0"/>
              <a:t>Diminution du nombre de consommateurs de cannabis (dépendants/problématiques);</a:t>
            </a:r>
          </a:p>
          <a:p>
            <a:pPr marL="457200" indent="-457200">
              <a:buFont typeface="+mj-lt"/>
              <a:buAutoNum type="arabicPeriod"/>
            </a:pPr>
            <a:endParaRPr lang="nl-BE" sz="1800" b="1" dirty="0"/>
          </a:p>
          <a:p>
            <a:pPr marL="457200" indent="-457200">
              <a:buFont typeface="+mj-lt"/>
              <a:buAutoNum type="arabicPeriod"/>
            </a:pPr>
            <a:r>
              <a:rPr lang="nl-BE" sz="1800" b="1" dirty="0"/>
              <a:t>Réduction des </a:t>
            </a:r>
            <a:r>
              <a:rPr lang="nl-BE" sz="1800" b="1" dirty="0" err="1"/>
              <a:t>dégats</a:t>
            </a:r>
            <a:r>
              <a:rPr lang="nl-BE" sz="1800" b="1" dirty="0"/>
              <a:t> physiques et </a:t>
            </a:r>
            <a:r>
              <a:rPr lang="nl-BE" sz="1800" b="1" dirty="0" err="1"/>
              <a:t>psychosociaux</a:t>
            </a:r>
            <a:r>
              <a:rPr lang="nl-BE" sz="1800" b="1" dirty="0"/>
              <a:t> suite à la </a:t>
            </a:r>
            <a:r>
              <a:rPr lang="nl-BE" sz="1800" b="1" dirty="0" err="1"/>
              <a:t>consommation</a:t>
            </a:r>
            <a:r>
              <a:rPr lang="nl-BE" sz="1800" b="1" dirty="0"/>
              <a:t> </a:t>
            </a:r>
            <a:r>
              <a:rPr lang="nl-BE" sz="1800" b="1" dirty="0" err="1"/>
              <a:t>abusive</a:t>
            </a:r>
            <a:r>
              <a:rPr lang="nl-BE" sz="1800" b="1" dirty="0"/>
              <a:t> de cannabis;</a:t>
            </a:r>
          </a:p>
          <a:p>
            <a:pPr marL="457200" indent="-457200">
              <a:buFont typeface="+mj-lt"/>
              <a:buAutoNum type="arabicPeriod"/>
            </a:pPr>
            <a:endParaRPr lang="nl-BE" sz="1800" b="1" dirty="0"/>
          </a:p>
          <a:p>
            <a:pPr marL="457200" indent="-457200">
              <a:buFont typeface="+mj-lt"/>
              <a:buAutoNum type="arabicPeriod"/>
            </a:pPr>
            <a:r>
              <a:rPr lang="nl-BE" sz="1800" b="1" dirty="0"/>
              <a:t>Diminution des conséquences négatives du phénomène de cannabis pour la société (p.e. criminalité et incivilités);</a:t>
            </a:r>
          </a:p>
          <a:p>
            <a:pPr marL="457200" indent="-457200">
              <a:buFont typeface="+mj-lt"/>
              <a:buAutoNum type="arabicPeriod"/>
            </a:pPr>
            <a:endParaRPr lang="nl-BE" sz="1800" b="1" dirty="0"/>
          </a:p>
          <a:p>
            <a:pPr marL="457200" indent="-457200">
              <a:buFont typeface="+mj-lt"/>
              <a:buAutoNum type="arabicPeriod"/>
            </a:pPr>
            <a:r>
              <a:rPr lang="nl-BE" sz="1800" b="1" dirty="0"/>
              <a:t>Protection des jeunes et des groupes vulnérables dans la société;</a:t>
            </a:r>
          </a:p>
          <a:p>
            <a:pPr marL="457200" indent="-457200">
              <a:buFont typeface="+mj-lt"/>
              <a:buAutoNum type="arabicPeriod"/>
            </a:pPr>
            <a:endParaRPr lang="nl-BE" sz="1800" b="1" dirty="0"/>
          </a:p>
          <a:p>
            <a:pPr marL="457200" indent="-457200">
              <a:buFont typeface="+mj-lt"/>
              <a:buAutoNum type="arabicPeriod"/>
            </a:pPr>
            <a:r>
              <a:rPr lang="nl-BE" sz="1800" b="1" dirty="0"/>
              <a:t>Protection des droits fondamentaux des citoyens;</a:t>
            </a:r>
          </a:p>
          <a:p>
            <a:pPr marL="457200" indent="-457200">
              <a:buFont typeface="+mj-lt"/>
              <a:buAutoNum type="arabicPeriod"/>
            </a:pPr>
            <a:endParaRPr lang="nl-BE" sz="1800" b="1" dirty="0"/>
          </a:p>
          <a:p>
            <a:pPr marL="457200" indent="-457200">
              <a:buFont typeface="+mj-lt"/>
              <a:buAutoNum type="arabicPeriod"/>
            </a:pPr>
            <a:r>
              <a:rPr lang="nl-BE" sz="1800" b="1" dirty="0"/>
              <a:t>‘Value for money’.</a:t>
            </a:r>
            <a:endParaRPr lang="nl-NL" sz="18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6C520B-C7D9-4F22-94DB-31D9BAF2DAF7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294271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F5256A-1336-4D06-BF98-3313A13D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215BE69-3126-4FAA-9462-39F53BC326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5478719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04285"/>
      </p:ext>
    </p:ext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566936"/>
          </a:xfrm>
        </p:spPr>
        <p:txBody>
          <a:bodyPr>
            <a:normAutofit fontScale="90000"/>
          </a:bodyPr>
          <a:lstStyle/>
          <a:p>
            <a:r>
              <a:rPr lang="nl-BE" sz="2400" b="1" dirty="0"/>
              <a:t>Diminution du nombre de consommateurs (problématiques)?</a:t>
            </a:r>
            <a:endParaRPr lang="nl-NL" sz="2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1044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nl-BE" sz="1800" b="1" dirty="0"/>
              <a:t>Augmentation des hospitalisations et traitement liés à la consommation et dépendance de cannabis (SSM, HG, hospitalisations psychiatriques, centres spécialisés pour l’aide aux toxicomanes) </a:t>
            </a:r>
            <a:endParaRPr lang="nl-BE" sz="1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nl-BE" sz="1800" b="1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nl-BE" sz="1800" b="1" dirty="0"/>
              <a:t>Pas de réduction signicative de l’accès au cannabis (y </a:t>
            </a:r>
            <a:r>
              <a:rPr lang="nl-BE" sz="1800" b="1" dirty="0" err="1"/>
              <a:t>compris</a:t>
            </a:r>
            <a:r>
              <a:rPr lang="nl-BE" sz="1800" b="1" dirty="0"/>
              <a:t> pour les jeunes et les </a:t>
            </a:r>
            <a:r>
              <a:rPr lang="nl-BE" sz="1800" b="1" dirty="0" err="1"/>
              <a:t>groupes</a:t>
            </a:r>
            <a:r>
              <a:rPr lang="nl-BE" sz="1800" b="1" dirty="0"/>
              <a:t> vulnérables)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nl-BE" sz="1800" b="1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nl-BE" sz="1800" b="1" dirty="0"/>
              <a:t>Nombre élevé de consommateurs de cannabis (= problème significatif pour la santé)</a:t>
            </a:r>
          </a:p>
          <a:p>
            <a:endParaRPr lang="nl-BE" sz="1800" b="1" dirty="0"/>
          </a:p>
          <a:p>
            <a:endParaRPr lang="nl-BE" sz="18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6C520B-C7D9-4F22-94DB-31D9BAF2DAF7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669610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566936"/>
          </a:xfrm>
        </p:spPr>
        <p:txBody>
          <a:bodyPr>
            <a:normAutofit/>
          </a:bodyPr>
          <a:lstStyle/>
          <a:p>
            <a:r>
              <a:rPr lang="nl-BE" sz="2400" b="1" dirty="0"/>
              <a:t>Réduction des </a:t>
            </a:r>
            <a:r>
              <a:rPr lang="nl-BE" sz="2400" b="1" dirty="0" err="1"/>
              <a:t>dégats</a:t>
            </a:r>
            <a:r>
              <a:rPr lang="nl-BE" sz="2400" b="1" dirty="0"/>
              <a:t> physiques et </a:t>
            </a:r>
            <a:r>
              <a:rPr lang="nl-BE" sz="2400" b="1" dirty="0" err="1"/>
              <a:t>psychosociaux</a:t>
            </a:r>
            <a:r>
              <a:rPr lang="nl-BE" sz="2400" b="1" dirty="0"/>
              <a:t>?</a:t>
            </a:r>
            <a:endParaRPr lang="nl-NL" sz="2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03248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nl-BE" sz="1800" b="1" dirty="0"/>
              <a:t>La discussion ne porte pas sur la nuisance du cannabis, mais sur la maximalisation des risques à cause d’une production illégale et </a:t>
            </a:r>
            <a:r>
              <a:rPr lang="nl-BE" sz="1800" b="1" dirty="0" err="1"/>
              <a:t>guidée</a:t>
            </a:r>
            <a:r>
              <a:rPr lang="nl-BE" sz="1800" b="1" dirty="0"/>
              <a:t> par le profit</a:t>
            </a:r>
          </a:p>
          <a:p>
            <a:pPr>
              <a:lnSpc>
                <a:spcPct val="150000"/>
              </a:lnSpc>
            </a:pPr>
            <a:endParaRPr lang="nl-BE" sz="1800" b="1" dirty="0"/>
          </a:p>
          <a:p>
            <a:pPr>
              <a:lnSpc>
                <a:spcPct val="150000"/>
              </a:lnSpc>
            </a:pPr>
            <a:r>
              <a:rPr lang="nl-BE" sz="1800" b="1" dirty="0"/>
              <a:t>La prohibition du cannabis pousse le marché vers du cannabis plus puissant et plus </a:t>
            </a:r>
            <a:r>
              <a:rPr lang="nl-BE" sz="1800" b="1" dirty="0" err="1"/>
              <a:t>dangereux</a:t>
            </a:r>
            <a:br>
              <a:rPr lang="nl-BE" sz="1800" b="1" dirty="0"/>
            </a:br>
            <a:endParaRPr lang="nl-BE" sz="1800" b="1" dirty="0"/>
          </a:p>
          <a:p>
            <a:pPr>
              <a:lnSpc>
                <a:spcPct val="150000"/>
              </a:lnSpc>
            </a:pPr>
            <a:r>
              <a:rPr lang="nl-BE" sz="1800" b="1" dirty="0"/>
              <a:t>Augmentation des taux de THC / diminution des taux de CBD et CBN</a:t>
            </a:r>
          </a:p>
          <a:p>
            <a:pPr>
              <a:lnSpc>
                <a:spcPct val="150000"/>
              </a:lnSpc>
            </a:pPr>
            <a:r>
              <a:rPr lang="nl-BE" sz="1800" b="1" dirty="0"/>
              <a:t>Pollutions: mycoses, bactéries, metaux lourds, particules de verre, </a:t>
            </a:r>
            <a:r>
              <a:rPr lang="nl-BE" sz="1800" b="1" dirty="0" err="1"/>
              <a:t>résidus</a:t>
            </a:r>
            <a:r>
              <a:rPr lang="nl-BE" sz="1800" b="1" dirty="0"/>
              <a:t> de pesticides et engrais</a:t>
            </a:r>
          </a:p>
          <a:p>
            <a:pPr marL="45720" indent="0">
              <a:lnSpc>
                <a:spcPct val="150000"/>
              </a:lnSpc>
              <a:buNone/>
            </a:pPr>
            <a:endParaRPr lang="nl-BE" sz="1800" b="1" dirty="0"/>
          </a:p>
          <a:p>
            <a:pPr>
              <a:lnSpc>
                <a:spcPct val="150000"/>
              </a:lnSpc>
            </a:pPr>
            <a:r>
              <a:rPr lang="nl-BE" sz="1800" b="1" dirty="0"/>
              <a:t>‘Tools’ pour influencer le phénomène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6C520B-C7D9-4F22-94DB-31D9BAF2DAF7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4098206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566936"/>
          </a:xfrm>
        </p:spPr>
        <p:txBody>
          <a:bodyPr>
            <a:normAutofit/>
          </a:bodyPr>
          <a:lstStyle/>
          <a:p>
            <a:r>
              <a:rPr lang="nl-BE" sz="2400" b="1" dirty="0"/>
              <a:t>Diminution de la criminalité et des incivilités?</a:t>
            </a:r>
            <a:endParaRPr lang="nl-NL" sz="2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886400"/>
          </a:xfrm>
        </p:spPr>
        <p:txBody>
          <a:bodyPr anchor="t">
            <a:normAutofit fontScale="92500" lnSpcReduction="10000"/>
          </a:bodyPr>
          <a:lstStyle/>
          <a:p>
            <a:r>
              <a:rPr lang="nl-BE" sz="1800" b="1" dirty="0">
                <a:solidFill>
                  <a:srgbClr val="FFC000"/>
                </a:solidFill>
              </a:rPr>
              <a:t>Paradoxe de la prohibition</a:t>
            </a:r>
            <a:r>
              <a:rPr lang="nl-BE" sz="1800" b="1" dirty="0"/>
              <a:t>: plus intense </a:t>
            </a:r>
            <a:r>
              <a:rPr lang="nl-BE" sz="1800" b="1" dirty="0" err="1"/>
              <a:t>est</a:t>
            </a:r>
            <a:r>
              <a:rPr lang="nl-BE" sz="1800" b="1" dirty="0"/>
              <a:t> la répression, plus profitable et </a:t>
            </a:r>
            <a:r>
              <a:rPr lang="nl-BE" sz="1800" b="1" dirty="0" err="1"/>
              <a:t>attractive</a:t>
            </a:r>
            <a:r>
              <a:rPr lang="nl-BE" sz="1800" b="1" dirty="0"/>
              <a:t> </a:t>
            </a:r>
            <a:r>
              <a:rPr lang="nl-BE" sz="1800" b="1" dirty="0" err="1"/>
              <a:t>est</a:t>
            </a:r>
            <a:r>
              <a:rPr lang="nl-BE" sz="1800" b="1" dirty="0"/>
              <a:t> la production</a:t>
            </a:r>
          </a:p>
          <a:p>
            <a:pPr marL="0" indent="0">
              <a:buNone/>
            </a:pPr>
            <a:r>
              <a:rPr lang="nl-BE" sz="1600" b="1" dirty="0"/>
              <a:t>	La plus grande attraction chez les ‘have nots’ et ‘les criminels 	professionnels’;</a:t>
            </a:r>
          </a:p>
          <a:p>
            <a:endParaRPr lang="nl-BE" sz="1600" b="1" dirty="0"/>
          </a:p>
          <a:p>
            <a:r>
              <a:rPr lang="nl-BE" sz="1800" b="1" dirty="0"/>
              <a:t>Des canaux </a:t>
            </a:r>
            <a:r>
              <a:rPr lang="nl-BE" sz="1800" b="1" dirty="0" err="1"/>
              <a:t>illégaux</a:t>
            </a:r>
            <a:r>
              <a:rPr lang="nl-BE" sz="1800" b="1" dirty="0"/>
              <a:t> </a:t>
            </a:r>
            <a:r>
              <a:rPr lang="nl-BE" sz="1800" b="1" dirty="0" err="1"/>
              <a:t>incontrôlables</a:t>
            </a:r>
            <a:endParaRPr lang="nl-BE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nl-BE" sz="1600" b="1" dirty="0"/>
              <a:t>	</a:t>
            </a:r>
          </a:p>
          <a:p>
            <a:r>
              <a:rPr lang="nl-BE" sz="1800" b="1" dirty="0"/>
              <a:t>La </a:t>
            </a:r>
            <a:r>
              <a:rPr lang="nl-BE" sz="1800" b="1" dirty="0" err="1"/>
              <a:t>politique</a:t>
            </a:r>
            <a:r>
              <a:rPr lang="nl-BE" sz="1800" b="1" dirty="0"/>
              <a:t> a des </a:t>
            </a:r>
            <a:r>
              <a:rPr lang="nl-BE" sz="1800" b="1" dirty="0" err="1"/>
              <a:t>effets</a:t>
            </a:r>
            <a:r>
              <a:rPr lang="nl-BE" sz="1800" b="1" dirty="0"/>
              <a:t> </a:t>
            </a:r>
            <a:r>
              <a:rPr lang="nl-BE" sz="1800" b="1" dirty="0" err="1">
                <a:solidFill>
                  <a:srgbClr val="FFC000"/>
                </a:solidFill>
              </a:rPr>
              <a:t>criminogènes</a:t>
            </a:r>
            <a:endParaRPr lang="nl-BE" sz="1800" b="1" dirty="0">
              <a:solidFill>
                <a:srgbClr val="FFC000"/>
              </a:solidFill>
            </a:endParaRPr>
          </a:p>
          <a:p>
            <a:endParaRPr lang="nl-BE" sz="1800" b="1" dirty="0">
              <a:solidFill>
                <a:srgbClr val="FFC000"/>
              </a:solidFill>
            </a:endParaRPr>
          </a:p>
          <a:p>
            <a:r>
              <a:rPr lang="nl-BE" sz="1800" b="1" dirty="0"/>
              <a:t>La </a:t>
            </a:r>
            <a:r>
              <a:rPr lang="nl-BE" sz="1800" b="1" dirty="0" err="1"/>
              <a:t>politique</a:t>
            </a:r>
            <a:r>
              <a:rPr lang="nl-BE" sz="1800" b="1" dirty="0"/>
              <a:t> </a:t>
            </a:r>
            <a:r>
              <a:rPr lang="nl-BE" sz="1800" b="1" dirty="0" err="1"/>
              <a:t>répressive</a:t>
            </a:r>
            <a:r>
              <a:rPr lang="nl-BE" sz="1800" b="1" dirty="0"/>
              <a:t> </a:t>
            </a:r>
            <a:r>
              <a:rPr lang="nl-BE" sz="1800" b="1" dirty="0" err="1"/>
              <a:t>mène</a:t>
            </a:r>
            <a:r>
              <a:rPr lang="nl-BE" sz="1800" b="1" dirty="0"/>
              <a:t> </a:t>
            </a:r>
            <a:r>
              <a:rPr lang="nl-BE" sz="1800" b="1" dirty="0" err="1"/>
              <a:t>uniquement</a:t>
            </a:r>
            <a:r>
              <a:rPr lang="nl-BE" sz="1800" b="1" dirty="0"/>
              <a:t> à des </a:t>
            </a:r>
            <a:r>
              <a:rPr lang="nl-BE" sz="1800" b="1" dirty="0" err="1">
                <a:solidFill>
                  <a:srgbClr val="FFC000"/>
                </a:solidFill>
              </a:rPr>
              <a:t>glissements</a:t>
            </a:r>
            <a:r>
              <a:rPr lang="nl-BE" sz="1800" b="1" dirty="0"/>
              <a:t> </a:t>
            </a:r>
            <a:r>
              <a:rPr lang="nl-BE" sz="1800" b="1" dirty="0" err="1"/>
              <a:t>géographiques</a:t>
            </a:r>
            <a:r>
              <a:rPr lang="nl-BE" sz="1800" b="1" dirty="0"/>
              <a:t> et des </a:t>
            </a:r>
            <a:r>
              <a:rPr lang="nl-BE" sz="1800" b="1" dirty="0" err="1">
                <a:solidFill>
                  <a:srgbClr val="FFC000"/>
                </a:solidFill>
              </a:rPr>
              <a:t>transfigurations</a:t>
            </a:r>
            <a:r>
              <a:rPr lang="nl-BE" sz="1800" b="1" dirty="0"/>
              <a:t> de </a:t>
            </a:r>
            <a:r>
              <a:rPr lang="nl-BE" sz="1800" b="1" dirty="0" err="1"/>
              <a:t>l’offre</a:t>
            </a:r>
            <a:endParaRPr lang="nl-BE" sz="1800" b="1" dirty="0"/>
          </a:p>
          <a:p>
            <a:pPr marL="0" indent="0">
              <a:buNone/>
            </a:pPr>
            <a:r>
              <a:rPr lang="nl-BE" sz="1600" b="1" dirty="0"/>
              <a:t>	(‘</a:t>
            </a:r>
            <a:r>
              <a:rPr lang="nl-BE" sz="1600" b="1" dirty="0" err="1"/>
              <a:t>effets</a:t>
            </a:r>
            <a:r>
              <a:rPr lang="nl-BE" sz="1600" b="1" dirty="0"/>
              <a:t> </a:t>
            </a:r>
            <a:r>
              <a:rPr lang="nl-BE" sz="1600" b="1" dirty="0" err="1"/>
              <a:t>lit</a:t>
            </a:r>
            <a:r>
              <a:rPr lang="nl-BE" sz="1600" b="1" dirty="0"/>
              <a:t> </a:t>
            </a:r>
            <a:r>
              <a:rPr lang="nl-BE" sz="1600" b="1" dirty="0" err="1"/>
              <a:t>d’eau</a:t>
            </a:r>
            <a:r>
              <a:rPr lang="nl-BE" sz="1600" b="1" dirty="0"/>
              <a:t>’ </a:t>
            </a:r>
            <a:r>
              <a:rPr lang="nl-BE" sz="1600" b="1" dirty="0" err="1"/>
              <a:t>ou</a:t>
            </a:r>
            <a:r>
              <a:rPr lang="nl-BE" sz="1600" b="1" dirty="0"/>
              <a:t> ‘</a:t>
            </a:r>
            <a:r>
              <a:rPr lang="nl-BE" sz="1600" b="1" dirty="0" err="1"/>
              <a:t>effet</a:t>
            </a:r>
            <a:r>
              <a:rPr lang="nl-BE" sz="1600" b="1" dirty="0"/>
              <a:t> ballon’).</a:t>
            </a:r>
          </a:p>
          <a:p>
            <a:endParaRPr lang="nl-BE" sz="1800" b="1" dirty="0"/>
          </a:p>
          <a:p>
            <a:r>
              <a:rPr lang="nl-BE" sz="1800" b="1" dirty="0"/>
              <a:t>Les </a:t>
            </a:r>
            <a:r>
              <a:rPr lang="nl-BE" sz="1800" b="1" dirty="0" err="1"/>
              <a:t>tendances</a:t>
            </a:r>
            <a:r>
              <a:rPr lang="nl-BE" sz="1800" b="1" dirty="0"/>
              <a:t> en </a:t>
            </a:r>
            <a:r>
              <a:rPr lang="nl-BE" sz="1800" b="1" dirty="0" err="1"/>
              <a:t>matière</a:t>
            </a:r>
            <a:r>
              <a:rPr lang="nl-BE" sz="1800" b="1" dirty="0"/>
              <a:t> de </a:t>
            </a:r>
            <a:r>
              <a:rPr lang="nl-BE" sz="1800" b="1" dirty="0" err="1"/>
              <a:t>consommation</a:t>
            </a:r>
            <a:r>
              <a:rPr lang="nl-BE" sz="1800" b="1" dirty="0"/>
              <a:t> de cannabis </a:t>
            </a:r>
            <a:r>
              <a:rPr lang="nl-BE" sz="1800" b="1" dirty="0" err="1"/>
              <a:t>sont</a:t>
            </a:r>
            <a:r>
              <a:rPr lang="nl-BE" sz="1800" b="1" dirty="0"/>
              <a:t> </a:t>
            </a:r>
            <a:r>
              <a:rPr lang="nl-BE" sz="1800" b="1" dirty="0" err="1"/>
              <a:t>plutôt</a:t>
            </a:r>
            <a:r>
              <a:rPr lang="nl-BE" sz="1800" b="1" dirty="0"/>
              <a:t> </a:t>
            </a:r>
            <a:r>
              <a:rPr lang="nl-BE" sz="1800" b="1" dirty="0" err="1"/>
              <a:t>dirigé</a:t>
            </a:r>
            <a:r>
              <a:rPr lang="nl-BE" sz="1800" b="1" dirty="0"/>
              <a:t> par des </a:t>
            </a:r>
            <a:r>
              <a:rPr lang="nl-BE" sz="1800" b="1" dirty="0" err="1"/>
              <a:t>déterminants</a:t>
            </a:r>
            <a:r>
              <a:rPr lang="nl-BE" sz="1800" b="1" dirty="0"/>
              <a:t> </a:t>
            </a:r>
            <a:r>
              <a:rPr lang="nl-BE" sz="1800" b="1" dirty="0" err="1"/>
              <a:t>culturels</a:t>
            </a:r>
            <a:r>
              <a:rPr lang="nl-BE" sz="1800" b="1" dirty="0"/>
              <a:t>, </a:t>
            </a:r>
            <a:r>
              <a:rPr lang="nl-BE" sz="1800" b="1" dirty="0" err="1"/>
              <a:t>sociaux</a:t>
            </a:r>
            <a:r>
              <a:rPr lang="nl-BE" sz="1800" b="1" dirty="0"/>
              <a:t>, </a:t>
            </a:r>
            <a:r>
              <a:rPr lang="nl-BE" sz="1800" b="1" dirty="0" err="1"/>
              <a:t>économiques</a:t>
            </a:r>
            <a:r>
              <a:rPr lang="nl-BE" sz="1800" b="1" dirty="0"/>
              <a:t>, et pas par </a:t>
            </a:r>
            <a:r>
              <a:rPr lang="nl-BE" sz="1800" b="1" dirty="0" err="1"/>
              <a:t>l’intensité</a:t>
            </a:r>
            <a:r>
              <a:rPr lang="nl-BE" sz="1800" b="1" dirty="0"/>
              <a:t> de la </a:t>
            </a:r>
            <a:r>
              <a:rPr lang="nl-BE" sz="1800" b="1" dirty="0" err="1"/>
              <a:t>punition</a:t>
            </a:r>
            <a:endParaRPr lang="nl-BE" sz="1800" b="1" dirty="0"/>
          </a:p>
          <a:p>
            <a:endParaRPr lang="nl-BE" sz="1800" b="1" dirty="0"/>
          </a:p>
          <a:p>
            <a:r>
              <a:rPr lang="nl-BE" sz="1800" b="1" dirty="0"/>
              <a:t>Dans </a:t>
            </a:r>
            <a:r>
              <a:rPr lang="nl-BE" sz="1800" b="1" dirty="0" err="1"/>
              <a:t>le</a:t>
            </a:r>
            <a:r>
              <a:rPr lang="nl-BE" sz="1800" b="1" dirty="0"/>
              <a:t> </a:t>
            </a:r>
            <a:r>
              <a:rPr lang="nl-BE" sz="1800" b="1" dirty="0" err="1"/>
              <a:t>pratique</a:t>
            </a:r>
            <a:r>
              <a:rPr lang="nl-BE" sz="1800" b="1" dirty="0"/>
              <a:t> </a:t>
            </a:r>
            <a:r>
              <a:rPr lang="nl-BE" sz="1800" b="1" dirty="0" err="1"/>
              <a:t>une</a:t>
            </a:r>
            <a:r>
              <a:rPr lang="nl-BE" sz="1800" b="1" dirty="0"/>
              <a:t> approche intensive </a:t>
            </a:r>
            <a:r>
              <a:rPr lang="nl-BE" sz="1800" b="1" dirty="0" err="1"/>
              <a:t>n’est</a:t>
            </a:r>
            <a:r>
              <a:rPr lang="nl-BE" sz="1800" b="1" dirty="0"/>
              <a:t> pas </a:t>
            </a:r>
            <a:r>
              <a:rPr lang="nl-BE" sz="1800" b="1" dirty="0" err="1"/>
              <a:t>soutenable</a:t>
            </a:r>
            <a:r>
              <a:rPr lang="nl-BE" sz="1800" b="1" dirty="0"/>
              <a:t>. </a:t>
            </a:r>
            <a:r>
              <a:rPr lang="nl-BE" sz="1800" b="1" dirty="0" err="1"/>
              <a:t>Conséquence</a:t>
            </a:r>
            <a:r>
              <a:rPr lang="nl-BE" sz="1800" b="1" dirty="0"/>
              <a:t>: </a:t>
            </a:r>
            <a:r>
              <a:rPr lang="nl-BE" sz="1800" b="1" dirty="0" err="1">
                <a:solidFill>
                  <a:srgbClr val="FFC000"/>
                </a:solidFill>
              </a:rPr>
              <a:t>sélectivité</a:t>
            </a:r>
            <a:r>
              <a:rPr lang="nl-BE" sz="1800" b="1" dirty="0"/>
              <a:t> dans </a:t>
            </a:r>
            <a:r>
              <a:rPr lang="nl-BE" sz="1800" b="1" dirty="0" err="1"/>
              <a:t>l’approche</a:t>
            </a:r>
            <a:r>
              <a:rPr lang="nl-BE" sz="1800" b="1" dirty="0"/>
              <a:t> des </a:t>
            </a:r>
            <a:r>
              <a:rPr lang="nl-BE" sz="1800" b="1" dirty="0" err="1"/>
              <a:t>incivilités</a:t>
            </a:r>
            <a:r>
              <a:rPr lang="nl-BE" sz="1800" b="1" dirty="0"/>
              <a:t>, </a:t>
            </a:r>
            <a:r>
              <a:rPr lang="nl-BE" sz="1800" b="1" dirty="0" err="1"/>
              <a:t>détection</a:t>
            </a:r>
            <a:r>
              <a:rPr lang="nl-BE" sz="1800" b="1" dirty="0"/>
              <a:t> des </a:t>
            </a:r>
            <a:r>
              <a:rPr lang="nl-BE" sz="1800" b="1" dirty="0" err="1"/>
              <a:t>faits</a:t>
            </a:r>
            <a:r>
              <a:rPr lang="nl-BE" sz="1800" b="1" dirty="0"/>
              <a:t> liés </a:t>
            </a:r>
            <a:r>
              <a:rPr lang="nl-BE" sz="1800" b="1" dirty="0" err="1"/>
              <a:t>aux</a:t>
            </a:r>
            <a:r>
              <a:rPr lang="nl-BE" sz="1800" b="1" dirty="0"/>
              <a:t> cannabis et </a:t>
            </a:r>
            <a:r>
              <a:rPr lang="nl-BE" sz="1800" b="1" dirty="0" err="1"/>
              <a:t>répression</a:t>
            </a:r>
            <a:r>
              <a:rPr lang="nl-BE" sz="1800" b="1" dirty="0"/>
              <a:t> de </a:t>
            </a:r>
            <a:r>
              <a:rPr lang="nl-BE" sz="1800" b="1" dirty="0" err="1"/>
              <a:t>certains</a:t>
            </a:r>
            <a:r>
              <a:rPr lang="nl-BE" sz="1800" b="1" dirty="0"/>
              <a:t> </a:t>
            </a:r>
            <a:r>
              <a:rPr lang="nl-BE" sz="1800" b="1" dirty="0" err="1"/>
              <a:t>groupes</a:t>
            </a:r>
            <a:r>
              <a:rPr lang="nl-BE" sz="1800" b="1" dirty="0"/>
              <a:t>. </a:t>
            </a:r>
          </a:p>
          <a:p>
            <a:endParaRPr lang="nl-BE" sz="1800" b="1" dirty="0">
              <a:solidFill>
                <a:srgbClr val="FFC000"/>
              </a:solidFill>
            </a:endParaRPr>
          </a:p>
          <a:p>
            <a:pPr marL="900113" indent="-900113">
              <a:buNone/>
            </a:pPr>
            <a:r>
              <a:rPr lang="nl-BE" sz="1600" b="1" dirty="0"/>
              <a:t>	</a:t>
            </a:r>
            <a:endParaRPr lang="nl-BE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6C520B-C7D9-4F22-94DB-31D9BAF2DAF7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888754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FCE01C-14CD-4839-9075-2EAE2C113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94" y="1659236"/>
            <a:ext cx="7315200" cy="3539527"/>
          </a:xfrm>
        </p:spPr>
        <p:txBody>
          <a:bodyPr/>
          <a:lstStyle/>
          <a:p>
            <a:pPr marL="45720" indent="0" algn="ctr">
              <a:buNone/>
            </a:pPr>
            <a:r>
              <a:rPr lang="nl-BE" sz="2800" i="1" dirty="0"/>
              <a:t>“</a:t>
            </a:r>
            <a:r>
              <a:rPr lang="nl-BE" sz="2800" i="1" dirty="0" err="1"/>
              <a:t>Oui</a:t>
            </a:r>
            <a:r>
              <a:rPr lang="nl-BE" sz="2800" i="1" dirty="0"/>
              <a:t>, mais </a:t>
            </a:r>
            <a:r>
              <a:rPr lang="nl-BE" sz="2800" i="1" dirty="0" err="1"/>
              <a:t>le</a:t>
            </a:r>
            <a:r>
              <a:rPr lang="nl-BE" sz="2800" i="1" dirty="0"/>
              <a:t> cannabis </a:t>
            </a:r>
            <a:r>
              <a:rPr lang="nl-BE" sz="2800" i="1" dirty="0" err="1"/>
              <a:t>est</a:t>
            </a:r>
            <a:r>
              <a:rPr lang="nl-BE" sz="2800" i="1" dirty="0"/>
              <a:t> déjà </a:t>
            </a:r>
            <a:r>
              <a:rPr lang="nl-BE" sz="2800" i="1" dirty="0" err="1"/>
              <a:t>légal</a:t>
            </a:r>
            <a:r>
              <a:rPr lang="nl-BE" sz="2800" i="1" dirty="0"/>
              <a:t> en </a:t>
            </a:r>
            <a:r>
              <a:rPr lang="nl-BE" sz="2800" i="1" dirty="0" err="1"/>
              <a:t>Belgique</a:t>
            </a:r>
            <a:r>
              <a:rPr lang="nl-BE" sz="2800" i="1" dirty="0"/>
              <a:t>, </a:t>
            </a:r>
            <a:r>
              <a:rPr lang="nl-BE" sz="2800" i="1" dirty="0" err="1"/>
              <a:t>n’est-ce</a:t>
            </a:r>
            <a:r>
              <a:rPr lang="nl-BE" sz="2800" i="1" dirty="0"/>
              <a:t> pas?”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C3E630C-3C55-4643-A746-4EEF934C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23</a:t>
            </a:fld>
            <a:endParaRPr lang="nl-NL"/>
          </a:p>
        </p:txBody>
      </p:sp>
      <p:pic>
        <p:nvPicPr>
          <p:cNvPr id="4098" name="Picture 2" descr="How to ask the right questions">
            <a:extLst>
              <a:ext uri="{FF2B5EF4-FFF2-40B4-BE49-F238E27FC236}">
                <a16:creationId xmlns:a16="http://schemas.microsoft.com/office/drawing/2014/main" id="{FC5FAB7C-76A3-4B08-A828-8DC4BE890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70124"/>
            <a:ext cx="4048332" cy="212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799694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229600" cy="566936"/>
          </a:xfrm>
        </p:spPr>
        <p:txBody>
          <a:bodyPr>
            <a:normAutofit/>
          </a:bodyPr>
          <a:lstStyle/>
          <a:p>
            <a:r>
              <a:rPr lang="nl-BE" sz="2400" b="1" dirty="0"/>
              <a:t>‘Value for money’?</a:t>
            </a:r>
            <a:endParaRPr lang="nl-NL" sz="2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484784"/>
            <a:ext cx="8013576" cy="4608552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l-BE" sz="1800" b="1" dirty="0"/>
              <a:t>243.000.000 € = </a:t>
            </a:r>
            <a:r>
              <a:rPr lang="nl-BE" sz="1800" b="1" dirty="0">
                <a:solidFill>
                  <a:srgbClr val="FFC000"/>
                </a:solidFill>
              </a:rPr>
              <a:t>61% des </a:t>
            </a:r>
            <a:r>
              <a:rPr lang="nl-BE" sz="1800" b="1" dirty="0" err="1">
                <a:solidFill>
                  <a:srgbClr val="FFC000"/>
                </a:solidFill>
              </a:rPr>
              <a:t>dépenses</a:t>
            </a:r>
            <a:r>
              <a:rPr lang="nl-BE" sz="1800" b="1" dirty="0">
                <a:solidFill>
                  <a:srgbClr val="FFC000"/>
                </a:solidFill>
              </a:rPr>
              <a:t> </a:t>
            </a:r>
            <a:r>
              <a:rPr lang="nl-BE" sz="1800" b="1" dirty="0" err="1">
                <a:solidFill>
                  <a:srgbClr val="FFC000"/>
                </a:solidFill>
              </a:rPr>
              <a:t>publiques</a:t>
            </a:r>
            <a:r>
              <a:rPr lang="nl-BE" sz="1800" b="1" dirty="0">
                <a:solidFill>
                  <a:srgbClr val="FFC000"/>
                </a:solidFill>
              </a:rPr>
              <a:t> </a:t>
            </a:r>
            <a:r>
              <a:rPr lang="nl-BE" sz="1800" b="1" dirty="0"/>
              <a:t>en matière de stupéfiants illégaux vont à la ‘sécurité’ (répression) (2008) (contre les principes de la note politique fédérale Drogues);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l-BE" sz="1800" b="1" dirty="0" err="1"/>
              <a:t>Dépenses</a:t>
            </a:r>
            <a:r>
              <a:rPr lang="nl-BE" sz="1800" b="1" dirty="0"/>
              <a:t> </a:t>
            </a:r>
            <a:r>
              <a:rPr lang="nl-BE" sz="1800" b="1" dirty="0" err="1"/>
              <a:t>faites</a:t>
            </a:r>
            <a:r>
              <a:rPr lang="nl-BE" sz="1800" b="1" dirty="0"/>
              <a:t> </a:t>
            </a:r>
            <a:r>
              <a:rPr lang="nl-BE" sz="1800" b="1" dirty="0">
                <a:solidFill>
                  <a:srgbClr val="FFC000"/>
                </a:solidFill>
              </a:rPr>
              <a:t>au détriment des dépenses plus efficaces </a:t>
            </a:r>
            <a:r>
              <a:rPr lang="nl-BE" sz="1800" b="1" dirty="0"/>
              <a:t>et basées sur des évidences scientifiques (dissuasion/aide aux personnes);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l-BE" sz="1800" b="1" dirty="0"/>
              <a:t>Le </a:t>
            </a:r>
            <a:r>
              <a:rPr lang="nl-BE" sz="1800" b="1" dirty="0" err="1"/>
              <a:t>caractère</a:t>
            </a:r>
            <a:r>
              <a:rPr lang="nl-BE" sz="1800" b="1" dirty="0"/>
              <a:t> ‘Evidence based’ de la prévention et de l’aide ne masque pas le manque de preuve de l’efficacité de la répression;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l-BE" sz="1800" b="1" dirty="0"/>
              <a:t>Des interventions de santé sont régulièrement minées par une approche répressive;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l-BE" sz="1800" b="1" dirty="0"/>
              <a:t>L’usage des moyens policiers / judiciaires en matière de cannabis = moins de moyens pour lutter contre d’autres formes de criminalité;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l-BE" sz="1800" b="1" dirty="0"/>
              <a:t>Une politique répressive en matière de drogues détruit l’image de la police et la justice sur le long terme.</a:t>
            </a:r>
            <a:endParaRPr lang="nl-BE" sz="1800" dirty="0"/>
          </a:p>
          <a:p>
            <a:endParaRPr lang="nl-BE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6C520B-C7D9-4F22-94DB-31D9BAF2DAF7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9710167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41568" cy="1143000"/>
          </a:xfrm>
        </p:spPr>
        <p:txBody>
          <a:bodyPr>
            <a:normAutofit/>
          </a:bodyPr>
          <a:lstStyle/>
          <a:p>
            <a:r>
              <a:rPr lang="nl-BE" sz="2800" b="1" dirty="0"/>
              <a:t>Evaluation </a:t>
            </a:r>
            <a:r>
              <a:rPr lang="nl-BE" sz="2800" b="1" dirty="0" err="1"/>
              <a:t>critique</a:t>
            </a:r>
            <a:r>
              <a:rPr lang="nl-BE" sz="2800" b="1" dirty="0"/>
              <a:t> de la politique en matière de cannabis </a:t>
            </a:r>
            <a:r>
              <a:rPr lang="nl-BE" sz="2000" b="1" dirty="0"/>
              <a:t>(et ses conséquences imprévues)</a:t>
            </a:r>
            <a:endParaRPr lang="nl-NL" sz="2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2204864"/>
            <a:ext cx="7941568" cy="3600440"/>
          </a:xfrm>
        </p:spPr>
        <p:txBody>
          <a:bodyPr>
            <a:normAutofit/>
          </a:bodyPr>
          <a:lstStyle/>
          <a:p>
            <a:r>
              <a:rPr lang="nl-BE" sz="1900" b="1" dirty="0"/>
              <a:t>Point de départ: </a:t>
            </a:r>
            <a:r>
              <a:rPr lang="nl-BE" sz="1900" b="1" dirty="0">
                <a:solidFill>
                  <a:srgbClr val="FFC000"/>
                </a:solidFill>
              </a:rPr>
              <a:t>on doit lutter contre la consommation de cannabis</a:t>
            </a:r>
          </a:p>
          <a:p>
            <a:endParaRPr lang="nl-BE" sz="1900" b="1" dirty="0"/>
          </a:p>
          <a:p>
            <a:r>
              <a:rPr lang="nl-BE" sz="1900" b="1" dirty="0"/>
              <a:t>Problème: comment peut-on le plus efficacement diminuer la consommation de stupéfiants?</a:t>
            </a:r>
          </a:p>
          <a:p>
            <a:endParaRPr lang="nl-BE" sz="1900" b="1" dirty="0"/>
          </a:p>
          <a:p>
            <a:r>
              <a:rPr lang="nl-BE" sz="1900" b="1" dirty="0"/>
              <a:t>La méthode répressive n’est plas la méthode la plus efficace et </a:t>
            </a:r>
            <a:r>
              <a:rPr lang="nl-BE" sz="1900" b="1" dirty="0" err="1"/>
              <a:t>crée</a:t>
            </a:r>
            <a:r>
              <a:rPr lang="nl-BE" sz="1900" b="1" dirty="0"/>
              <a:t> beaucoup de </a:t>
            </a:r>
            <a:r>
              <a:rPr lang="nl-BE" sz="1900" b="1" dirty="0">
                <a:solidFill>
                  <a:srgbClr val="FFC000"/>
                </a:solidFill>
              </a:rPr>
              <a:t>“collateral dammage” </a:t>
            </a:r>
          </a:p>
          <a:p>
            <a:endParaRPr lang="nl-BE" sz="1900" b="1" dirty="0"/>
          </a:p>
          <a:p>
            <a:r>
              <a:rPr lang="nl-BE" sz="1900" b="1" dirty="0"/>
              <a:t>Il y a urgence pour étudier des options en matière de </a:t>
            </a:r>
            <a:r>
              <a:rPr lang="nl-BE" sz="1900" b="1" dirty="0">
                <a:solidFill>
                  <a:srgbClr val="FFC000"/>
                </a:solidFill>
              </a:rPr>
              <a:t>régulation</a:t>
            </a:r>
          </a:p>
          <a:p>
            <a:pPr marL="13716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6C520B-C7D9-4F22-94DB-31D9BAF2DAF7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221235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15200" cy="864096"/>
          </a:xfrm>
        </p:spPr>
        <p:txBody>
          <a:bodyPr>
            <a:normAutofit/>
          </a:bodyPr>
          <a:lstStyle/>
          <a:p>
            <a:r>
              <a:rPr lang="nl-BE" sz="2800" b="1" dirty="0" err="1"/>
              <a:t>Obstacles</a:t>
            </a:r>
            <a:r>
              <a:rPr lang="nl-BE" sz="2800" b="1" dirty="0"/>
              <a:t> à </a:t>
            </a:r>
            <a:r>
              <a:rPr lang="nl-BE" sz="2800" b="1" dirty="0" err="1"/>
              <a:t>un</a:t>
            </a:r>
            <a:r>
              <a:rPr lang="nl-BE" sz="2800" b="1" dirty="0"/>
              <a:t> débat sur des alternatives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32488"/>
          </a:xfrm>
        </p:spPr>
        <p:txBody>
          <a:bodyPr>
            <a:normAutofit/>
          </a:bodyPr>
          <a:lstStyle/>
          <a:p>
            <a:r>
              <a:rPr lang="nl-BE" sz="2400" i="1" dirty="0"/>
              <a:t>“Les traités </a:t>
            </a:r>
            <a:r>
              <a:rPr lang="nl-BE" sz="2400" i="1" dirty="0" err="1"/>
              <a:t>internationaux</a:t>
            </a:r>
            <a:r>
              <a:rPr lang="nl-BE" sz="2400" i="1" dirty="0"/>
              <a:t> ne le </a:t>
            </a:r>
            <a:r>
              <a:rPr lang="nl-BE" sz="2400" i="1" dirty="0" err="1"/>
              <a:t>permettent</a:t>
            </a:r>
            <a:r>
              <a:rPr lang="nl-BE" sz="2400" i="1" dirty="0"/>
              <a:t> pas !”</a:t>
            </a:r>
          </a:p>
          <a:p>
            <a:endParaRPr lang="nl-BE" sz="2400" i="1" dirty="0"/>
          </a:p>
          <a:p>
            <a:r>
              <a:rPr lang="nl-BE" sz="2400" i="1" dirty="0"/>
              <a:t>“On a besoin d’un consensus </a:t>
            </a:r>
            <a:r>
              <a:rPr lang="nl-BE" sz="2400" i="1" dirty="0" err="1"/>
              <a:t>international</a:t>
            </a:r>
            <a:r>
              <a:rPr lang="nl-BE" sz="2400" i="1" dirty="0"/>
              <a:t> !!”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26</a:t>
            </a:fld>
            <a:endParaRPr lang="nl-NL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315200" cy="864096"/>
          </a:xfrm>
        </p:spPr>
        <p:txBody>
          <a:bodyPr>
            <a:normAutofit fontScale="90000"/>
          </a:bodyPr>
          <a:lstStyle/>
          <a:p>
            <a:br>
              <a:rPr lang="nl-BE" sz="2800" b="1" dirty="0"/>
            </a:br>
            <a:br>
              <a:rPr lang="nl-BE" sz="2800" b="1" dirty="0"/>
            </a:br>
            <a:br>
              <a:rPr lang="nl-BE" sz="2800" b="1" dirty="0"/>
            </a:br>
            <a:br>
              <a:rPr lang="nl-BE" sz="2800" b="1" dirty="0"/>
            </a:br>
            <a:r>
              <a:rPr lang="nl-BE" sz="2800" b="1" dirty="0"/>
              <a:t>Obligations positives des droits de l’homme versus les traités ONU en matière de drogues </a:t>
            </a:r>
            <a:br>
              <a:rPr lang="nl-BE" sz="2800" b="1" dirty="0"/>
            </a:br>
            <a:r>
              <a:rPr lang="nl-BE" sz="1800" b="1" dirty="0"/>
              <a:t>(Van Kempen &amp; Fedorova, 2014)</a:t>
            </a:r>
            <a:endParaRPr lang="nl-NL" sz="1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5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nl-BE" sz="2400" dirty="0" err="1"/>
              <a:t>Pacte</a:t>
            </a:r>
            <a:r>
              <a:rPr lang="nl-BE" sz="2400" dirty="0"/>
              <a:t> International </a:t>
            </a:r>
            <a:r>
              <a:rPr lang="nl-BE" sz="2400" dirty="0" err="1"/>
              <a:t>relatif</a:t>
            </a:r>
            <a:r>
              <a:rPr lang="nl-BE" sz="2400" dirty="0"/>
              <a:t> </a:t>
            </a:r>
            <a:r>
              <a:rPr lang="nl-BE" sz="2400" dirty="0" err="1"/>
              <a:t>aux</a:t>
            </a:r>
            <a:r>
              <a:rPr lang="nl-BE" sz="2400" dirty="0"/>
              <a:t> Droits économiques, sociaux et culturels</a:t>
            </a:r>
          </a:p>
          <a:p>
            <a:pPr>
              <a:lnSpc>
                <a:spcPct val="120000"/>
              </a:lnSpc>
            </a:pPr>
            <a:r>
              <a:rPr lang="nl-BE" sz="2400" dirty="0" err="1"/>
              <a:t>Charte</a:t>
            </a:r>
            <a:r>
              <a:rPr lang="nl-BE" sz="2400" dirty="0"/>
              <a:t> Sociale </a:t>
            </a:r>
            <a:r>
              <a:rPr lang="nl-BE" sz="2400" dirty="0" err="1"/>
              <a:t>Européenne</a:t>
            </a:r>
            <a:r>
              <a:rPr lang="nl-BE" sz="2400" dirty="0"/>
              <a:t> </a:t>
            </a:r>
          </a:p>
          <a:p>
            <a:pPr>
              <a:lnSpc>
                <a:spcPct val="120000"/>
              </a:lnSpc>
            </a:pPr>
            <a:r>
              <a:rPr lang="nl-BE" sz="2400" dirty="0" err="1"/>
              <a:t>Pacte</a:t>
            </a:r>
            <a:r>
              <a:rPr lang="nl-BE" sz="2400" dirty="0"/>
              <a:t> International </a:t>
            </a:r>
            <a:r>
              <a:rPr lang="nl-BE" sz="2400" dirty="0" err="1"/>
              <a:t>relatif</a:t>
            </a:r>
            <a:r>
              <a:rPr lang="nl-BE" sz="2400" dirty="0"/>
              <a:t> </a:t>
            </a:r>
            <a:r>
              <a:rPr lang="nl-BE" sz="2400" dirty="0" err="1"/>
              <a:t>aux</a:t>
            </a:r>
            <a:r>
              <a:rPr lang="nl-BE" sz="2400" dirty="0"/>
              <a:t> </a:t>
            </a:r>
            <a:r>
              <a:rPr lang="nl-BE" sz="2400" dirty="0" err="1"/>
              <a:t>Droits</a:t>
            </a:r>
            <a:r>
              <a:rPr lang="nl-BE" sz="2400" dirty="0"/>
              <a:t> civiles et politiques</a:t>
            </a:r>
          </a:p>
          <a:p>
            <a:pPr>
              <a:lnSpc>
                <a:spcPct val="120000"/>
              </a:lnSpc>
            </a:pPr>
            <a:r>
              <a:rPr lang="nl-BE" sz="2400" dirty="0" err="1"/>
              <a:t>Convention</a:t>
            </a:r>
            <a:r>
              <a:rPr lang="nl-BE" sz="2400" dirty="0"/>
              <a:t> </a:t>
            </a:r>
            <a:r>
              <a:rPr lang="nl-BE" sz="2400" dirty="0" err="1"/>
              <a:t>Européenne</a:t>
            </a:r>
            <a:r>
              <a:rPr lang="nl-BE" sz="2400" dirty="0"/>
              <a:t> des </a:t>
            </a:r>
            <a:r>
              <a:rPr lang="nl-BE" sz="2400" dirty="0" err="1"/>
              <a:t>Droits</a:t>
            </a:r>
            <a:r>
              <a:rPr lang="nl-BE" sz="2400" dirty="0"/>
              <a:t> de </a:t>
            </a:r>
            <a:r>
              <a:rPr lang="nl-BE" sz="2400" dirty="0" err="1"/>
              <a:t>l’Homme</a:t>
            </a:r>
            <a:r>
              <a:rPr lang="nl-BE" sz="2400" dirty="0"/>
              <a:t>. </a:t>
            </a:r>
          </a:p>
          <a:p>
            <a:pPr>
              <a:lnSpc>
                <a:spcPct val="120000"/>
              </a:lnSpc>
            </a:pPr>
            <a:endParaRPr lang="nl-BE" sz="2400" dirty="0"/>
          </a:p>
          <a:p>
            <a:pPr>
              <a:lnSpc>
                <a:spcPct val="120000"/>
              </a:lnSpc>
            </a:pPr>
            <a:r>
              <a:rPr lang="nl-BE" sz="2400" dirty="0" err="1"/>
              <a:t>Droits</a:t>
            </a:r>
            <a:r>
              <a:rPr lang="nl-BE" sz="2400" dirty="0"/>
              <a:t> </a:t>
            </a:r>
            <a:r>
              <a:rPr lang="nl-BE" sz="2400" dirty="0" err="1"/>
              <a:t>fondamentaux</a:t>
            </a:r>
            <a:r>
              <a:rPr lang="nl-BE" sz="2400" dirty="0"/>
              <a:t> en </a:t>
            </a:r>
            <a:r>
              <a:rPr lang="nl-BE" sz="2400" dirty="0" err="1"/>
              <a:t>matière</a:t>
            </a:r>
            <a:r>
              <a:rPr lang="nl-BE" sz="2400" dirty="0"/>
              <a:t> de santé, de droit à la </a:t>
            </a:r>
            <a:r>
              <a:rPr lang="nl-BE" sz="2400" dirty="0" err="1"/>
              <a:t>vie</a:t>
            </a:r>
            <a:r>
              <a:rPr lang="nl-BE" sz="2400" dirty="0"/>
              <a:t>, </a:t>
            </a:r>
            <a:r>
              <a:rPr lang="nl-BE" sz="2400" dirty="0" err="1"/>
              <a:t>d’intégrité</a:t>
            </a:r>
            <a:r>
              <a:rPr lang="nl-BE" sz="2400" dirty="0"/>
              <a:t> physique et psychique et de </a:t>
            </a:r>
            <a:r>
              <a:rPr lang="nl-BE" sz="2400" dirty="0" err="1"/>
              <a:t>vie</a:t>
            </a:r>
            <a:r>
              <a:rPr lang="nl-BE" sz="2400" dirty="0"/>
              <a:t> privée</a:t>
            </a:r>
          </a:p>
          <a:p>
            <a:pPr>
              <a:lnSpc>
                <a:spcPct val="120000"/>
              </a:lnSpc>
            </a:pPr>
            <a:endParaRPr lang="nl-BE" sz="2400" dirty="0"/>
          </a:p>
          <a:p>
            <a:pPr>
              <a:lnSpc>
                <a:spcPct val="120000"/>
              </a:lnSpc>
            </a:pPr>
            <a:r>
              <a:rPr lang="nl-BE" sz="2400" dirty="0"/>
              <a:t>L’importance de la santé individuelle et de la santé publique</a:t>
            </a:r>
          </a:p>
          <a:p>
            <a:pPr>
              <a:lnSpc>
                <a:spcPct val="120000"/>
              </a:lnSpc>
            </a:pPr>
            <a:r>
              <a:rPr lang="nl-BE" sz="2400" dirty="0"/>
              <a:t>L’importance de la sécurité</a:t>
            </a:r>
          </a:p>
          <a:p>
            <a:pPr>
              <a:lnSpc>
                <a:spcPct val="120000"/>
              </a:lnSpc>
            </a:pPr>
            <a:r>
              <a:rPr lang="nl-BE" sz="2400" dirty="0"/>
              <a:t>L’importance de la lutte contre la criminalité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447341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7315200" cy="792088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Quelles</a:t>
            </a:r>
            <a:r>
              <a:rPr lang="en-US" sz="2800" b="1" dirty="0"/>
              <a:t> options pour la </a:t>
            </a:r>
            <a:r>
              <a:rPr lang="en-US" sz="2800" b="1" dirty="0" err="1"/>
              <a:t>régulation</a:t>
            </a:r>
            <a:r>
              <a:rPr lang="en-US" sz="2800" b="1" dirty="0"/>
              <a:t>?</a:t>
            </a:r>
            <a:endParaRPr lang="nl-BE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617010"/>
            <a:ext cx="4392488" cy="4662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5652120" y="6354278"/>
            <a:ext cx="3277355" cy="50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15867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04665"/>
            <a:ext cx="7315200" cy="648071"/>
          </a:xfrm>
        </p:spPr>
        <p:txBody>
          <a:bodyPr>
            <a:normAutofit/>
          </a:bodyPr>
          <a:lstStyle/>
          <a:p>
            <a:r>
              <a:rPr lang="nl-BE" sz="2800" b="1" dirty="0"/>
              <a:t>Quelles leçons du passé?</a:t>
            </a:r>
          </a:p>
        </p:txBody>
      </p:sp>
      <p:pic>
        <p:nvPicPr>
          <p:cNvPr id="5" name="Picture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560840" cy="4896544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29</a:t>
            </a:fld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6300192" y="6237312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err="1"/>
              <a:t>From</a:t>
            </a:r>
            <a:r>
              <a:rPr lang="nl-BE" sz="1100" dirty="0"/>
              <a:t>: </a:t>
            </a:r>
            <a:r>
              <a:rPr lang="nl-BE" sz="1100" dirty="0" err="1"/>
              <a:t>Transform</a:t>
            </a:r>
            <a:r>
              <a:rPr lang="nl-BE" sz="1100" dirty="0"/>
              <a:t> (2013)</a:t>
            </a:r>
          </a:p>
        </p:txBody>
      </p:sp>
    </p:spTree>
    <p:extLst>
      <p:ext uri="{BB962C8B-B14F-4D97-AF65-F5344CB8AC3E}">
        <p14:creationId xmlns:p14="http://schemas.microsoft.com/office/powerpoint/2010/main" val="2074063683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60F8C4-CD8A-4291-8DF6-D8537CE9F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3076" name="Picture 4" descr="Ending the War on Drugs | Publius Minimus">
            <a:extLst>
              <a:ext uri="{FF2B5EF4-FFF2-40B4-BE49-F238E27FC236}">
                <a16:creationId xmlns:a16="http://schemas.microsoft.com/office/drawing/2014/main" id="{AB42AFD4-2636-4037-81C7-678C2B836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9" y="1585212"/>
            <a:ext cx="8814921" cy="36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047969"/>
      </p:ext>
    </p:extLst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66936"/>
          </a:xfrm>
        </p:spPr>
        <p:txBody>
          <a:bodyPr>
            <a:noAutofit/>
          </a:bodyPr>
          <a:lstStyle/>
          <a:p>
            <a:r>
              <a:rPr lang="nl-BE" sz="2800" b="1" dirty="0"/>
              <a:t>Le modèle ‘commercial’ </a:t>
            </a:r>
            <a:br>
              <a:rPr lang="nl-BE" sz="2800" b="1" dirty="0"/>
            </a:br>
            <a:r>
              <a:rPr lang="nl-BE" sz="2000" b="1" dirty="0"/>
              <a:t>(tabac, alcool, médicaments)</a:t>
            </a:r>
            <a:endParaRPr lang="nl-NL" sz="2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3528432"/>
          </a:xfrm>
        </p:spPr>
        <p:txBody>
          <a:bodyPr>
            <a:normAutofit/>
          </a:bodyPr>
          <a:lstStyle/>
          <a:p>
            <a:r>
              <a:rPr lang="nl-BE" sz="1800" b="1" dirty="0"/>
              <a:t>Illustration d’instruments législatifs avec lesquels on peut introduire des règles (sans </a:t>
            </a:r>
            <a:r>
              <a:rPr lang="nl-BE" sz="1800" b="1" dirty="0" err="1"/>
              <a:t>criminaliser</a:t>
            </a:r>
            <a:r>
              <a:rPr lang="nl-BE" sz="1800" b="1" dirty="0"/>
              <a:t> complètement la production, la distribution et la consommation)</a:t>
            </a:r>
          </a:p>
          <a:p>
            <a:endParaRPr lang="nl-BE" sz="1800" b="1" dirty="0"/>
          </a:p>
          <a:p>
            <a:pPr marL="449263" indent="0">
              <a:buNone/>
            </a:pPr>
            <a:r>
              <a:rPr lang="nl-BE" sz="1400" b="1" dirty="0">
                <a:solidFill>
                  <a:srgbClr val="FFC000"/>
                </a:solidFill>
              </a:rPr>
              <a:t>Alcool:</a:t>
            </a:r>
            <a:r>
              <a:rPr lang="nl-BE" sz="1400" b="1" dirty="0"/>
              <a:t> Normes de qualité – limites d’âge – ivresse publique – règles sur la publicité et marketing - …</a:t>
            </a:r>
          </a:p>
          <a:p>
            <a:pPr marL="449263" indent="0">
              <a:buNone/>
            </a:pPr>
            <a:endParaRPr lang="nl-BE" sz="1400" b="1" dirty="0"/>
          </a:p>
          <a:p>
            <a:pPr marL="449263" indent="0">
              <a:buNone/>
            </a:pPr>
            <a:r>
              <a:rPr lang="nl-BE" sz="1400" b="1" dirty="0">
                <a:solidFill>
                  <a:srgbClr val="FFC000"/>
                </a:solidFill>
              </a:rPr>
              <a:t>Tabac:</a:t>
            </a:r>
            <a:r>
              <a:rPr lang="nl-BE" sz="1400" b="1" dirty="0"/>
              <a:t> Défense de fumer dans des espaces publiques – limites d’âge – Limitations et exigences en matière de </a:t>
            </a:r>
            <a:r>
              <a:rPr lang="nl-BE" sz="1400" b="1" dirty="0" err="1"/>
              <a:t>publicité</a:t>
            </a:r>
            <a:r>
              <a:rPr lang="nl-BE" sz="1400" b="1" dirty="0"/>
              <a:t> – Avertissements - …</a:t>
            </a:r>
          </a:p>
          <a:p>
            <a:pPr marL="449263" indent="0">
              <a:buNone/>
            </a:pPr>
            <a:endParaRPr lang="nl-BE" sz="1400" b="1" dirty="0"/>
          </a:p>
          <a:p>
            <a:pPr marL="449263" indent="0">
              <a:buNone/>
            </a:pPr>
            <a:r>
              <a:rPr lang="nl-BE" sz="1400" b="1" dirty="0">
                <a:solidFill>
                  <a:srgbClr val="FFC000"/>
                </a:solidFill>
              </a:rPr>
              <a:t>Médicaments:</a:t>
            </a:r>
            <a:r>
              <a:rPr lang="nl-BE" sz="14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nl-BE" sz="1400" b="1" dirty="0"/>
              <a:t> Licences – contrôles de qualité et de sécurité – ‘Good manufacturing practices’ – régulation de la distribution (pharmaciens) - 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6C520B-C7D9-4F22-94DB-31D9BAF2DAF7}" type="slidenum">
              <a:rPr lang="nl-NL" smtClean="0"/>
              <a:pPr/>
              <a:t>30</a:t>
            </a:fld>
            <a:endParaRPr lang="nl-NL"/>
          </a:p>
        </p:txBody>
      </p:sp>
      <p:pic>
        <p:nvPicPr>
          <p:cNvPr id="5" name="Picture 9" descr="tab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5589240"/>
            <a:ext cx="1889349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untit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800" y="5589240"/>
            <a:ext cx="2160240" cy="128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imagesCA3BE0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2120" y="5603359"/>
            <a:ext cx="2232962" cy="125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0469932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566936"/>
          </a:xfrm>
        </p:spPr>
        <p:txBody>
          <a:bodyPr>
            <a:noAutofit/>
          </a:bodyPr>
          <a:lstStyle/>
          <a:p>
            <a:r>
              <a:rPr lang="nl-BE" sz="2800" b="1" dirty="0"/>
              <a:t>Le modèle ‘commercial’ </a:t>
            </a:r>
            <a:br>
              <a:rPr lang="nl-BE" sz="2800" b="1" dirty="0"/>
            </a:br>
            <a:r>
              <a:rPr lang="nl-BE" sz="2000" b="1" dirty="0"/>
              <a:t>(tabac, alcool, médicaments)</a:t>
            </a:r>
            <a:endParaRPr lang="nl-NL" sz="2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464536"/>
          </a:xfrm>
        </p:spPr>
        <p:txBody>
          <a:bodyPr>
            <a:normAutofit/>
          </a:bodyPr>
          <a:lstStyle/>
          <a:p>
            <a:r>
              <a:rPr lang="nl-BE" sz="1600" b="1" dirty="0"/>
              <a:t>Conséquences néfastes (imprévues et involontaires) d’une commercialisation</a:t>
            </a:r>
          </a:p>
          <a:p>
            <a:endParaRPr lang="nl-BE" sz="1600" b="1" dirty="0"/>
          </a:p>
          <a:p>
            <a:r>
              <a:rPr lang="nl-BE" sz="1600" b="1" dirty="0">
                <a:solidFill>
                  <a:srgbClr val="FFC000"/>
                </a:solidFill>
              </a:rPr>
              <a:t>Minimaliser / dissimuler </a:t>
            </a:r>
            <a:r>
              <a:rPr lang="nl-BE" sz="1600" b="1" dirty="0"/>
              <a:t>les risques pour la santé</a:t>
            </a:r>
          </a:p>
          <a:p>
            <a:endParaRPr lang="nl-BE" sz="1600" b="1" dirty="0"/>
          </a:p>
          <a:p>
            <a:r>
              <a:rPr lang="nl-BE" sz="1600" b="1" dirty="0">
                <a:solidFill>
                  <a:srgbClr val="FFC000"/>
                </a:solidFill>
              </a:rPr>
              <a:t>Influencer </a:t>
            </a:r>
            <a:r>
              <a:rPr lang="nl-BE" sz="1600" b="1" dirty="0"/>
              <a:t>la recherche scientifique (via sponsoring, séduction des chercheurs, …)</a:t>
            </a:r>
          </a:p>
          <a:p>
            <a:endParaRPr lang="nl-BE" sz="1600" b="1" dirty="0"/>
          </a:p>
          <a:p>
            <a:r>
              <a:rPr lang="nl-BE" sz="1600" b="1" dirty="0"/>
              <a:t>Une recherche continue pour des </a:t>
            </a:r>
            <a:r>
              <a:rPr lang="nl-BE" sz="1600" b="1" dirty="0">
                <a:solidFill>
                  <a:srgbClr val="FFC000"/>
                </a:solidFill>
              </a:rPr>
              <a:t>nouvelles groupes cible </a:t>
            </a:r>
            <a:r>
              <a:rPr lang="nl-BE" sz="1600" b="1" dirty="0"/>
              <a:t>et marketing, branding lucratif</a:t>
            </a:r>
          </a:p>
          <a:p>
            <a:endParaRPr lang="nl-BE" sz="1600" b="1" dirty="0"/>
          </a:p>
          <a:p>
            <a:r>
              <a:rPr lang="nl-BE" sz="1600" b="1" dirty="0"/>
              <a:t>Grand retenue contre des mesures qui visent l’offre</a:t>
            </a:r>
          </a:p>
          <a:p>
            <a:endParaRPr lang="nl-BE" sz="1600" b="1" dirty="0"/>
          </a:p>
          <a:p>
            <a:r>
              <a:rPr lang="nl-BE" sz="1600" b="1" dirty="0"/>
              <a:t>Beaucoup de moyens pour le </a:t>
            </a:r>
            <a:r>
              <a:rPr lang="nl-BE" sz="1600" b="1" dirty="0">
                <a:solidFill>
                  <a:srgbClr val="FFC000"/>
                </a:solidFill>
              </a:rPr>
              <a:t>lobbying</a:t>
            </a:r>
            <a:r>
              <a:rPr lang="nl-BE" sz="1600" b="1" dirty="0"/>
              <a:t> (think tanks, conférence, visite d’entreprises, séminaires)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6C520B-C7D9-4F22-94DB-31D9BAF2DAF7}" type="slidenum">
              <a:rPr lang="nl-NL" smtClean="0"/>
              <a:pPr/>
              <a:t>31</a:t>
            </a:fld>
            <a:endParaRPr lang="nl-NL"/>
          </a:p>
        </p:txBody>
      </p:sp>
      <p:pic>
        <p:nvPicPr>
          <p:cNvPr id="5" name="Picture 10" descr="imagesCA3BE0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7" y="5589239"/>
            <a:ext cx="2232962" cy="125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untit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8" y="5589239"/>
            <a:ext cx="2160240" cy="128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taba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512" y="5589240"/>
            <a:ext cx="1889349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7290380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04665"/>
            <a:ext cx="7315200" cy="864096"/>
          </a:xfrm>
        </p:spPr>
        <p:txBody>
          <a:bodyPr>
            <a:noAutofit/>
          </a:bodyPr>
          <a:lstStyle/>
          <a:p>
            <a:r>
              <a:rPr lang="nl-BE" sz="2800" b="1" dirty="0"/>
              <a:t>Modèles de régulation: </a:t>
            </a:r>
            <a:br>
              <a:rPr lang="nl-BE" sz="2800" b="1" dirty="0"/>
            </a:br>
            <a:r>
              <a:rPr lang="nl-BE" sz="2800" b="1" dirty="0" err="1"/>
              <a:t>une</a:t>
            </a:r>
            <a:r>
              <a:rPr lang="nl-BE" sz="2800" b="1" dirty="0"/>
              <a:t> exercice d’équilibre difficile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032488"/>
          </a:xfrm>
        </p:spPr>
        <p:txBody>
          <a:bodyPr>
            <a:normAutofit/>
          </a:bodyPr>
          <a:lstStyle/>
          <a:p>
            <a:r>
              <a:rPr lang="nl-BE" sz="2400" dirty="0"/>
              <a:t>Tenir </a:t>
            </a:r>
            <a:r>
              <a:rPr lang="nl-BE" sz="2400" dirty="0" err="1"/>
              <a:t>compte</a:t>
            </a:r>
            <a:r>
              <a:rPr lang="nl-BE" sz="2400" dirty="0"/>
              <a:t> du </a:t>
            </a:r>
            <a:r>
              <a:rPr lang="nl-BE" sz="2400" dirty="0">
                <a:solidFill>
                  <a:srgbClr val="FFC000"/>
                </a:solidFill>
              </a:rPr>
              <a:t>contexte juridique international</a:t>
            </a:r>
          </a:p>
          <a:p>
            <a:endParaRPr lang="nl-BE" sz="2400" dirty="0"/>
          </a:p>
          <a:p>
            <a:r>
              <a:rPr lang="nl-BE" sz="2400" dirty="0" err="1">
                <a:solidFill>
                  <a:srgbClr val="FFC000"/>
                </a:solidFill>
              </a:rPr>
              <a:t>Urgence</a:t>
            </a:r>
            <a:r>
              <a:rPr lang="nl-BE" sz="2400" dirty="0"/>
              <a:t> d’implementer une nouvelle politique vs. Les risques liés à une politique </a:t>
            </a:r>
            <a:r>
              <a:rPr lang="nl-BE" sz="2400" dirty="0">
                <a:solidFill>
                  <a:srgbClr val="FFC000"/>
                </a:solidFill>
              </a:rPr>
              <a:t>trop </a:t>
            </a:r>
            <a:r>
              <a:rPr lang="nl-BE" sz="2400" dirty="0" err="1">
                <a:solidFill>
                  <a:srgbClr val="FFC000"/>
                </a:solidFill>
              </a:rPr>
              <a:t>vite</a:t>
            </a:r>
            <a:r>
              <a:rPr lang="nl-BE" sz="2400" dirty="0">
                <a:solidFill>
                  <a:srgbClr val="FFC000"/>
                </a:solidFill>
              </a:rPr>
              <a:t> </a:t>
            </a:r>
            <a:r>
              <a:rPr lang="nl-BE" sz="2400" dirty="0" err="1">
                <a:solidFill>
                  <a:srgbClr val="FFC000"/>
                </a:solidFill>
              </a:rPr>
              <a:t>implémenté</a:t>
            </a:r>
            <a:r>
              <a:rPr lang="nl-BE" sz="2400" dirty="0">
                <a:solidFill>
                  <a:srgbClr val="FFC000"/>
                </a:solidFill>
              </a:rPr>
              <a:t> </a:t>
            </a:r>
          </a:p>
          <a:p>
            <a:endParaRPr lang="nl-BE" sz="2400" dirty="0"/>
          </a:p>
          <a:p>
            <a:r>
              <a:rPr lang="nl-BE" sz="2400" dirty="0">
                <a:solidFill>
                  <a:srgbClr val="FFC000"/>
                </a:solidFill>
              </a:rPr>
              <a:t>Pas trop </a:t>
            </a:r>
            <a:r>
              <a:rPr lang="nl-BE" sz="2400" dirty="0"/>
              <a:t>de restrictions, mais pas non plus </a:t>
            </a:r>
            <a:r>
              <a:rPr lang="nl-BE" sz="2400" dirty="0" err="1">
                <a:solidFill>
                  <a:srgbClr val="FFC000"/>
                </a:solidFill>
              </a:rPr>
              <a:t>trop</a:t>
            </a:r>
            <a:r>
              <a:rPr lang="nl-BE" sz="2400" dirty="0">
                <a:solidFill>
                  <a:srgbClr val="FFC000"/>
                </a:solidFill>
              </a:rPr>
              <a:t> </a:t>
            </a:r>
            <a:r>
              <a:rPr lang="nl-BE" sz="2400" dirty="0" err="1">
                <a:solidFill>
                  <a:srgbClr val="FFC000"/>
                </a:solidFill>
              </a:rPr>
              <a:t>peu</a:t>
            </a:r>
            <a:endParaRPr lang="nl-BE" sz="2400" dirty="0">
              <a:solidFill>
                <a:srgbClr val="FFC000"/>
              </a:solidFill>
            </a:endParaRPr>
          </a:p>
          <a:p>
            <a:endParaRPr lang="nl-BE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059733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33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315200" cy="720080"/>
          </a:xfrm>
        </p:spPr>
        <p:txBody>
          <a:bodyPr>
            <a:normAutofit/>
          </a:bodyPr>
          <a:lstStyle/>
          <a:p>
            <a:r>
              <a:rPr lang="nl-BE" sz="2800" b="1" dirty="0"/>
              <a:t>Cannabis sous controle: </a:t>
            </a:r>
            <a:r>
              <a:rPr lang="nl-BE" sz="2800" b="1" dirty="0" err="1"/>
              <a:t>comment</a:t>
            </a:r>
            <a:r>
              <a:rPr lang="nl-BE" sz="2800" b="1" dirty="0"/>
              <a:t>?</a:t>
            </a: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26" y="1700213"/>
            <a:ext cx="2309872" cy="3594100"/>
          </a:xfrm>
        </p:spPr>
      </p:pic>
      <p:pic>
        <p:nvPicPr>
          <p:cNvPr id="11" name="Tijdelijke aanduiding voor inhoud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17" y="1700213"/>
            <a:ext cx="2310891" cy="3595687"/>
          </a:xfrm>
        </p:spPr>
      </p:pic>
    </p:spTree>
    <p:extLst>
      <p:ext uri="{BB962C8B-B14F-4D97-AF65-F5344CB8AC3E}">
        <p14:creationId xmlns:p14="http://schemas.microsoft.com/office/powerpoint/2010/main" val="4122413950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7315200" cy="660149"/>
          </a:xfrm>
        </p:spPr>
        <p:txBody>
          <a:bodyPr>
            <a:noAutofit/>
          </a:bodyPr>
          <a:lstStyle/>
          <a:p>
            <a:r>
              <a:rPr lang="nl-BE" sz="2800" b="1" dirty="0" err="1"/>
              <a:t>Un</a:t>
            </a:r>
            <a:r>
              <a:rPr lang="nl-BE" sz="2800" b="1" dirty="0"/>
              <a:t> scénario prudent pour </a:t>
            </a:r>
            <a:r>
              <a:rPr lang="nl-BE" sz="2800" b="1" dirty="0" err="1"/>
              <a:t>un</a:t>
            </a:r>
            <a:r>
              <a:rPr lang="nl-BE" sz="2800" b="1" dirty="0"/>
              <a:t> marché de cannabis </a:t>
            </a:r>
            <a:r>
              <a:rPr lang="nl-BE" sz="2800" b="1" dirty="0" err="1"/>
              <a:t>régulé</a:t>
            </a:r>
            <a:r>
              <a:rPr lang="nl-BE" sz="2800" b="1" dirty="0"/>
              <a:t>, en deux </a:t>
            </a:r>
            <a:r>
              <a:rPr lang="nl-BE" sz="2800" b="1" dirty="0" err="1"/>
              <a:t>phases</a:t>
            </a: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34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6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267646"/>
              </p:ext>
            </p:extLst>
          </p:nvPr>
        </p:nvGraphicFramePr>
        <p:xfrm>
          <a:off x="539552" y="1772816"/>
          <a:ext cx="8208912" cy="4535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219235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321977BA-4D29-417D-9B75-67B530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0" y="96372"/>
            <a:ext cx="7886700" cy="567622"/>
          </a:xfrm>
        </p:spPr>
        <p:txBody>
          <a:bodyPr>
            <a:normAutofit/>
          </a:bodyPr>
          <a:lstStyle/>
          <a:p>
            <a:r>
              <a:rPr lang="nl-BE" sz="2800" b="1" dirty="0">
                <a:solidFill>
                  <a:srgbClr val="FFC000"/>
                </a:solidFill>
              </a:rPr>
              <a:t>Scenario’s pour la </a:t>
            </a:r>
            <a:r>
              <a:rPr lang="nl-BE" sz="2800" b="1" dirty="0" err="1">
                <a:solidFill>
                  <a:srgbClr val="FFC000"/>
                </a:solidFill>
              </a:rPr>
              <a:t>régulation</a:t>
            </a:r>
            <a:r>
              <a:rPr lang="nl-BE" sz="2800" b="1" dirty="0">
                <a:solidFill>
                  <a:srgbClr val="FFC000"/>
                </a:solidFill>
              </a:rPr>
              <a:t> de cannabis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35</a:t>
            </a:fld>
            <a:endParaRPr lang="nl-NL"/>
          </a:p>
        </p:txBody>
      </p:sp>
      <p:pic>
        <p:nvPicPr>
          <p:cNvPr id="9222" name="Picture 6" descr="Regulating Cannabis | SpringerLink">
            <a:extLst>
              <a:ext uri="{FF2B5EF4-FFF2-40B4-BE49-F238E27FC236}">
                <a16:creationId xmlns:a16="http://schemas.microsoft.com/office/drawing/2014/main" id="{43FC096E-D085-4EC6-B523-3C20FEA17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99" y="3628760"/>
            <a:ext cx="2234633" cy="313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ow to Regulate Cannabis: A Practical Guide - Transform Drug Policy  Foundation">
            <a:extLst>
              <a:ext uri="{FF2B5EF4-FFF2-40B4-BE49-F238E27FC236}">
                <a16:creationId xmlns:a16="http://schemas.microsoft.com/office/drawing/2014/main" id="{A3747BA7-EF97-4DCF-843A-2AC9DA12D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40" y="741809"/>
            <a:ext cx="1831299" cy="280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Amazon.com: Marijuana Legalization: What Everyone Needs to Know®  (9780199913718): Caulkins, Jonathan P., Hawken, Angela, Kilmer, Beau,  Kleiman, Mark: Books">
            <a:extLst>
              <a:ext uri="{FF2B5EF4-FFF2-40B4-BE49-F238E27FC236}">
                <a16:creationId xmlns:a16="http://schemas.microsoft.com/office/drawing/2014/main" id="{58F65250-F9A0-4CE5-A1ED-824FB942C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5" y="741809"/>
            <a:ext cx="2035698" cy="28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Legalizing Cannabis: Experiences, Lessons and Scenarios - 1st Edition">
            <a:extLst>
              <a:ext uri="{FF2B5EF4-FFF2-40B4-BE49-F238E27FC236}">
                <a16:creationId xmlns:a16="http://schemas.microsoft.com/office/drawing/2014/main" id="{6755822D-98D0-4329-9F52-8A7AAA2D2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17" y="1302974"/>
            <a:ext cx="3566524" cy="534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editobxl.be/site/wp-content/uploads/2020/11/cannabis2020_cover-211x300.png">
            <a:extLst>
              <a:ext uri="{FF2B5EF4-FFF2-40B4-BE49-F238E27FC236}">
                <a16:creationId xmlns:a16="http://schemas.microsoft.com/office/drawing/2014/main" id="{D0BCCD15-E1DD-43E6-B202-B4107632C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3" y="3835200"/>
            <a:ext cx="2043760" cy="286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55864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36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56" y="3082772"/>
            <a:ext cx="6696744" cy="1484445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1792599" y="5445224"/>
            <a:ext cx="5486400" cy="129614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nl-BE" sz="2100" dirty="0"/>
              <a:t>Voor meer informatie:</a:t>
            </a:r>
          </a:p>
          <a:p>
            <a:pPr algn="ctr"/>
            <a:endParaRPr lang="nl-BE" sz="2100" dirty="0"/>
          </a:p>
          <a:p>
            <a:pPr algn="ctr"/>
            <a:r>
              <a:rPr lang="nl-BE" sz="2100" dirty="0">
                <a:hlinkClick r:id="rId3"/>
              </a:rPr>
              <a:t>www.smartondrugs.be</a:t>
            </a:r>
            <a:endParaRPr lang="nl-BE" sz="2100" dirty="0"/>
          </a:p>
          <a:p>
            <a:pPr algn="ctr"/>
            <a:endParaRPr lang="nl-BE" sz="2100" dirty="0"/>
          </a:p>
          <a:p>
            <a:pPr algn="ctr"/>
            <a:endParaRPr lang="nl-BE" sz="21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DC11979-8D3B-45AD-90D6-0BD4E7D31CBB}"/>
              </a:ext>
            </a:extLst>
          </p:cNvPr>
          <p:cNvSpPr txBox="1"/>
          <p:nvPr/>
        </p:nvSpPr>
        <p:spPr>
          <a:xfrm>
            <a:off x="2555579" y="699673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Merci pour </a:t>
            </a:r>
            <a:r>
              <a:rPr lang="nl-BE" sz="2400" b="1" dirty="0" err="1"/>
              <a:t>votre</a:t>
            </a:r>
            <a:r>
              <a:rPr lang="nl-BE" sz="2400" b="1" dirty="0"/>
              <a:t> attention</a:t>
            </a:r>
          </a:p>
          <a:p>
            <a:pPr algn="ctr"/>
            <a:endParaRPr lang="nl-BE" sz="2400" b="1" dirty="0"/>
          </a:p>
          <a:p>
            <a:pPr algn="ctr"/>
            <a:r>
              <a:rPr lang="nl-BE" sz="2400" b="1" dirty="0"/>
              <a:t>Contact:</a:t>
            </a:r>
          </a:p>
          <a:p>
            <a:pPr algn="ctr"/>
            <a:r>
              <a:rPr lang="nl-BE" sz="2400" b="1" dirty="0"/>
              <a:t>Tom.decorte@ugent.be</a:t>
            </a:r>
          </a:p>
        </p:txBody>
      </p:sp>
    </p:spTree>
    <p:extLst>
      <p:ext uri="{BB962C8B-B14F-4D97-AF65-F5344CB8AC3E}">
        <p14:creationId xmlns:p14="http://schemas.microsoft.com/office/powerpoint/2010/main" val="1167559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E64A94-45CE-4630-984A-48440FDF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2050" name="Picture 2" descr="remember-prohibition – RI Future">
            <a:extLst>
              <a:ext uri="{FF2B5EF4-FFF2-40B4-BE49-F238E27FC236}">
                <a16:creationId xmlns:a16="http://schemas.microsoft.com/office/drawing/2014/main" id="{26D14DEF-8286-442B-9FBE-73A1CCF713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7134"/>
            <a:ext cx="3684041" cy="468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8C969D8-A60C-49FF-997E-8361333EE08A}"/>
              </a:ext>
            </a:extLst>
          </p:cNvPr>
          <p:cNvSpPr txBox="1"/>
          <p:nvPr/>
        </p:nvSpPr>
        <p:spPr>
          <a:xfrm>
            <a:off x="4932040" y="1988840"/>
            <a:ext cx="34563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La </a:t>
            </a:r>
            <a:r>
              <a:rPr lang="nl-BE" sz="2400" dirty="0" err="1"/>
              <a:t>consommation</a:t>
            </a:r>
            <a:r>
              <a:rPr lang="nl-BE" sz="2400" dirty="0"/>
              <a:t> ne </a:t>
            </a:r>
            <a:r>
              <a:rPr lang="nl-BE" sz="2400" dirty="0" err="1"/>
              <a:t>diminue</a:t>
            </a:r>
            <a:r>
              <a:rPr lang="nl-BE" sz="2400" dirty="0"/>
              <a:t> pas</a:t>
            </a:r>
          </a:p>
          <a:p>
            <a:endParaRPr lang="nl-BE" sz="2400" dirty="0"/>
          </a:p>
          <a:p>
            <a:r>
              <a:rPr lang="nl-BE" sz="2400" dirty="0"/>
              <a:t>La </a:t>
            </a:r>
            <a:r>
              <a:rPr lang="nl-BE" sz="2400" dirty="0" err="1"/>
              <a:t>demande</a:t>
            </a:r>
            <a:r>
              <a:rPr lang="nl-BE" sz="2400" dirty="0"/>
              <a:t> de </a:t>
            </a:r>
            <a:r>
              <a:rPr lang="nl-BE" sz="2400" dirty="0" err="1"/>
              <a:t>drogues</a:t>
            </a:r>
            <a:r>
              <a:rPr lang="nl-BE" sz="2400" dirty="0"/>
              <a:t> </a:t>
            </a:r>
            <a:r>
              <a:rPr lang="nl-BE" sz="2400" dirty="0" err="1"/>
              <a:t>augmente</a:t>
            </a:r>
            <a:endParaRPr lang="nl-BE" sz="2400" dirty="0"/>
          </a:p>
          <a:p>
            <a:endParaRPr lang="nl-BE" sz="2400" dirty="0"/>
          </a:p>
          <a:p>
            <a:r>
              <a:rPr lang="nl-BE" sz="2400" dirty="0"/>
              <a:t>Des </a:t>
            </a:r>
            <a:r>
              <a:rPr lang="nl-BE" sz="2400" dirty="0" err="1"/>
              <a:t>centaines</a:t>
            </a:r>
            <a:r>
              <a:rPr lang="nl-BE" sz="2400" dirty="0"/>
              <a:t> de </a:t>
            </a:r>
            <a:r>
              <a:rPr lang="nl-BE" sz="2400" dirty="0" err="1"/>
              <a:t>nouvelles</a:t>
            </a:r>
            <a:r>
              <a:rPr lang="nl-BE" sz="2400" dirty="0"/>
              <a:t> </a:t>
            </a:r>
            <a:r>
              <a:rPr lang="nl-BE" sz="2400" dirty="0" err="1"/>
              <a:t>substances</a:t>
            </a:r>
            <a:endParaRPr lang="nl-BE" sz="24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56794650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9CB17A-903F-45C8-B654-F557CD06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5" name="Tijdelijke aanduiding voor inhoud 5">
            <a:extLst>
              <a:ext uri="{FF2B5EF4-FFF2-40B4-BE49-F238E27FC236}">
                <a16:creationId xmlns:a16="http://schemas.microsoft.com/office/drawing/2014/main" id="{786BBDFC-E833-41F9-82AA-8E835D1DF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72626"/>
            <a:ext cx="8136904" cy="525027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7E2473A-1DCC-4F14-854C-8BB254EA5885}"/>
              </a:ext>
            </a:extLst>
          </p:cNvPr>
          <p:cNvSpPr txBox="1"/>
          <p:nvPr/>
        </p:nvSpPr>
        <p:spPr>
          <a:xfrm>
            <a:off x="323528" y="24669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Les </a:t>
            </a:r>
            <a:r>
              <a:rPr lang="nl-BE" sz="2400" dirty="0" err="1"/>
              <a:t>drogues</a:t>
            </a:r>
            <a:r>
              <a:rPr lang="nl-BE" sz="2400" dirty="0"/>
              <a:t> </a:t>
            </a:r>
            <a:r>
              <a:rPr lang="nl-BE" sz="2400" dirty="0" err="1"/>
              <a:t>traditionelles</a:t>
            </a:r>
            <a:r>
              <a:rPr lang="nl-BE" sz="2400" dirty="0"/>
              <a:t> </a:t>
            </a:r>
            <a:r>
              <a:rPr lang="nl-BE" sz="2400" dirty="0" err="1"/>
              <a:t>sont</a:t>
            </a:r>
            <a:r>
              <a:rPr lang="nl-BE" sz="2400" dirty="0"/>
              <a:t> </a:t>
            </a:r>
            <a:r>
              <a:rPr lang="nl-BE" sz="2400" dirty="0" err="1"/>
              <a:t>devenues</a:t>
            </a:r>
            <a:r>
              <a:rPr lang="nl-BE" sz="2400" dirty="0"/>
              <a:t> plus </a:t>
            </a:r>
            <a:r>
              <a:rPr lang="nl-BE" sz="2400" dirty="0" err="1"/>
              <a:t>fortes</a:t>
            </a:r>
            <a:r>
              <a:rPr lang="nl-BE" sz="2400" dirty="0"/>
              <a:t> et </a:t>
            </a:r>
            <a:r>
              <a:rPr lang="nl-BE" sz="2400" dirty="0" err="1"/>
              <a:t>dangereuses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597668279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3117F00-F550-4826-8BE6-24660641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3" name="Tijdelijke aanduiding voor inhoud 5">
            <a:extLst>
              <a:ext uri="{FF2B5EF4-FFF2-40B4-BE49-F238E27FC236}">
                <a16:creationId xmlns:a16="http://schemas.microsoft.com/office/drawing/2014/main" id="{FC6B178E-9E2A-4C4E-968F-137A5A22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36450"/>
            <a:ext cx="3454035" cy="325666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84662CE-7E8C-4643-B410-5910B3502F71}"/>
              </a:ext>
            </a:extLst>
          </p:cNvPr>
          <p:cNvSpPr txBox="1"/>
          <p:nvPr/>
        </p:nvSpPr>
        <p:spPr>
          <a:xfrm>
            <a:off x="4283968" y="1700808"/>
            <a:ext cx="468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Paradoxe: les </a:t>
            </a:r>
            <a:r>
              <a:rPr lang="nl-BE" sz="2400" dirty="0" err="1"/>
              <a:t>effects</a:t>
            </a:r>
            <a:r>
              <a:rPr lang="nl-BE" sz="2400" dirty="0"/>
              <a:t> </a:t>
            </a:r>
            <a:r>
              <a:rPr lang="nl-BE" sz="2400" dirty="0" err="1"/>
              <a:t>inverses</a:t>
            </a:r>
            <a:r>
              <a:rPr lang="nl-BE" sz="2400" dirty="0"/>
              <a:t> de </a:t>
            </a:r>
            <a:r>
              <a:rPr lang="nl-BE" sz="2400" dirty="0" err="1"/>
              <a:t>l’approche</a:t>
            </a:r>
            <a:r>
              <a:rPr lang="nl-BE" sz="2400" dirty="0"/>
              <a:t> </a:t>
            </a:r>
            <a:r>
              <a:rPr lang="nl-BE" sz="2400" dirty="0" err="1"/>
              <a:t>répressive</a:t>
            </a:r>
            <a:endParaRPr lang="nl-BE" sz="2400" dirty="0"/>
          </a:p>
          <a:p>
            <a:endParaRPr lang="nl-BE" sz="2400" dirty="0"/>
          </a:p>
          <a:p>
            <a:r>
              <a:rPr lang="nl-BE" sz="2400" dirty="0" err="1"/>
              <a:t>Une</a:t>
            </a:r>
            <a:r>
              <a:rPr lang="nl-BE" sz="2400" dirty="0"/>
              <a:t> stratégie </a:t>
            </a:r>
            <a:r>
              <a:rPr lang="nl-BE" sz="2400" dirty="0" err="1"/>
              <a:t>très</a:t>
            </a:r>
            <a:r>
              <a:rPr lang="nl-BE" sz="2400" dirty="0"/>
              <a:t> </a:t>
            </a:r>
            <a:r>
              <a:rPr lang="nl-BE" sz="2400" dirty="0" err="1"/>
              <a:t>couteuse</a:t>
            </a:r>
            <a:endParaRPr lang="nl-BE" sz="2400" dirty="0"/>
          </a:p>
          <a:p>
            <a:endParaRPr lang="nl-BE" sz="2400" dirty="0"/>
          </a:p>
          <a:p>
            <a:r>
              <a:rPr lang="nl-BE" sz="2400" dirty="0"/>
              <a:t>La </a:t>
            </a:r>
            <a:r>
              <a:rPr lang="nl-BE" sz="2400" dirty="0" err="1"/>
              <a:t>lutte</a:t>
            </a:r>
            <a:r>
              <a:rPr lang="nl-BE" sz="2400" dirty="0"/>
              <a:t> </a:t>
            </a:r>
            <a:r>
              <a:rPr lang="nl-BE" sz="2400" dirty="0" err="1"/>
              <a:t>contre</a:t>
            </a:r>
            <a:r>
              <a:rPr lang="nl-BE" sz="2400" dirty="0"/>
              <a:t> la </a:t>
            </a:r>
            <a:r>
              <a:rPr lang="nl-BE" sz="2400" dirty="0" err="1"/>
              <a:t>drogue</a:t>
            </a:r>
            <a:r>
              <a:rPr lang="nl-BE" sz="2400" dirty="0"/>
              <a:t> = </a:t>
            </a:r>
            <a:r>
              <a:rPr lang="nl-BE" sz="2400" dirty="0" err="1"/>
              <a:t>le</a:t>
            </a:r>
            <a:r>
              <a:rPr lang="nl-BE" sz="2400" dirty="0"/>
              <a:t> plus gros </a:t>
            </a:r>
            <a:r>
              <a:rPr lang="nl-BE" sz="2400" dirty="0" err="1"/>
              <a:t>travail</a:t>
            </a:r>
            <a:r>
              <a:rPr lang="nl-BE" sz="2400" dirty="0"/>
              <a:t> de la </a:t>
            </a:r>
            <a:r>
              <a:rPr lang="nl-BE" sz="2400" dirty="0" err="1"/>
              <a:t>police</a:t>
            </a:r>
            <a:endParaRPr lang="nl-BE" sz="2400" dirty="0"/>
          </a:p>
          <a:p>
            <a:endParaRPr lang="nl-BE" sz="2400" dirty="0"/>
          </a:p>
          <a:p>
            <a:r>
              <a:rPr lang="nl-BE" sz="2400" dirty="0" err="1"/>
              <a:t>Criminalisation</a:t>
            </a:r>
            <a:r>
              <a:rPr lang="nl-BE" sz="2400" dirty="0"/>
              <a:t> = </a:t>
            </a:r>
            <a:r>
              <a:rPr lang="nl-BE" sz="2400" dirty="0" err="1"/>
              <a:t>l’huile</a:t>
            </a:r>
            <a:r>
              <a:rPr lang="nl-BE" sz="2400" dirty="0"/>
              <a:t> </a:t>
            </a:r>
            <a:r>
              <a:rPr lang="nl-BE" sz="2400" dirty="0" err="1"/>
              <a:t>sur</a:t>
            </a:r>
            <a:r>
              <a:rPr lang="nl-BE" sz="2400" dirty="0"/>
              <a:t> </a:t>
            </a:r>
            <a:r>
              <a:rPr lang="nl-BE" sz="2400" dirty="0" err="1"/>
              <a:t>le</a:t>
            </a:r>
            <a:r>
              <a:rPr lang="nl-BE" sz="2400" dirty="0"/>
              <a:t> </a:t>
            </a:r>
            <a:r>
              <a:rPr lang="nl-BE" sz="2400" dirty="0" err="1"/>
              <a:t>feu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976793391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E302FEA-71A3-43C2-8687-98EEDA4D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520B-C7D9-4F22-94DB-31D9BAF2DAF7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1026" name="Picture 2" descr="The US government once poisoned alcohol to get people to stop drinking - Vox">
            <a:extLst>
              <a:ext uri="{FF2B5EF4-FFF2-40B4-BE49-F238E27FC236}">
                <a16:creationId xmlns:a16="http://schemas.microsoft.com/office/drawing/2014/main" id="{35980669-1ABD-4F2E-9078-58196E04D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2" y="-6708"/>
            <a:ext cx="407417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cord seizure&amp;#39; headlines mark another false step in misguided war on drugs">
            <a:extLst>
              <a:ext uri="{FF2B5EF4-FFF2-40B4-BE49-F238E27FC236}">
                <a16:creationId xmlns:a16="http://schemas.microsoft.com/office/drawing/2014/main" id="{99AB5545-AB56-42D2-A941-EED25DD7A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442798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urkey seizes more than 1 ton of cocaine in 'biggest bust' | Daily Sabah">
            <a:extLst>
              <a:ext uri="{FF2B5EF4-FFF2-40B4-BE49-F238E27FC236}">
                <a16:creationId xmlns:a16="http://schemas.microsoft.com/office/drawing/2014/main" id="{2D027A87-C516-4F89-9C59-6A7522AF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6707"/>
            <a:ext cx="4483852" cy="321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nuary 17, 1920] Prohibition begins: Chicago police show off their first  day of alcohol seizures.: 100yearsago">
            <a:extLst>
              <a:ext uri="{FF2B5EF4-FFF2-40B4-BE49-F238E27FC236}">
                <a16:creationId xmlns:a16="http://schemas.microsoft.com/office/drawing/2014/main" id="{A2ECB68B-186A-4D03-BAE3-965800593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1" y="3638316"/>
            <a:ext cx="4074176" cy="321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99CBD8A-1F9D-4BCD-AD19-3A0E1AF86EDC}"/>
              </a:ext>
            </a:extLst>
          </p:cNvPr>
          <p:cNvSpPr txBox="1"/>
          <p:nvPr/>
        </p:nvSpPr>
        <p:spPr>
          <a:xfrm>
            <a:off x="467544" y="1536339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rgbClr val="FF0000"/>
                </a:solidFill>
              </a:rPr>
              <a:t>1920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9A29BD8-5D12-45AD-8CDF-90076F9505EB}"/>
              </a:ext>
            </a:extLst>
          </p:cNvPr>
          <p:cNvSpPr txBox="1"/>
          <p:nvPr/>
        </p:nvSpPr>
        <p:spPr>
          <a:xfrm>
            <a:off x="5220072" y="580526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rgbClr val="FF0000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803626864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ijdelijke aanduiding voor inhoud 1">
            <a:extLst>
              <a:ext uri="{FF2B5EF4-FFF2-40B4-BE49-F238E27FC236}">
                <a16:creationId xmlns:a16="http://schemas.microsoft.com/office/drawing/2014/main" id="{54D44001-4F00-4452-BF77-FE41E0ED3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694118"/>
              </p:ext>
            </p:extLst>
          </p:nvPr>
        </p:nvGraphicFramePr>
        <p:xfrm>
          <a:off x="251520" y="404664"/>
          <a:ext cx="7886700" cy="3485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DEE8F18-B056-4BFC-A4F4-EDA08B20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004A-223F-4886-8EEE-03A78AD19B72}" type="slidenum">
              <a:rPr lang="nl-BE" smtClean="0"/>
              <a:t>8</a:t>
            </a:fld>
            <a:endParaRPr lang="nl-BE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0DAA9F7-17F6-4A7B-A2A9-182C8C693CF3}"/>
              </a:ext>
            </a:extLst>
          </p:cNvPr>
          <p:cNvSpPr txBox="1"/>
          <p:nvPr/>
        </p:nvSpPr>
        <p:spPr>
          <a:xfrm>
            <a:off x="467544" y="4447213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err="1"/>
              <a:t>Légalisation</a:t>
            </a:r>
            <a:r>
              <a:rPr lang="nl-BE" sz="2000" b="1" dirty="0"/>
              <a:t> (proces) ≠ </a:t>
            </a:r>
            <a:r>
              <a:rPr lang="nl-BE" sz="2000" b="1" dirty="0" err="1"/>
              <a:t>réglementation</a:t>
            </a:r>
            <a:r>
              <a:rPr lang="nl-BE" sz="2000" b="1" dirty="0"/>
              <a:t> (</a:t>
            </a:r>
            <a:r>
              <a:rPr lang="nl-BE" sz="2000" b="1" dirty="0" err="1"/>
              <a:t>le</a:t>
            </a:r>
            <a:r>
              <a:rPr lang="nl-BE" sz="2000" b="1" dirty="0"/>
              <a:t> </a:t>
            </a:r>
            <a:r>
              <a:rPr lang="nl-BE" sz="2000" b="1" dirty="0" err="1"/>
              <a:t>produit</a:t>
            </a:r>
            <a:r>
              <a:rPr lang="nl-BE" sz="2000" b="1" dirty="0"/>
              <a:t> </a:t>
            </a:r>
            <a:r>
              <a:rPr lang="nl-BE" sz="2000" b="1" dirty="0" err="1"/>
              <a:t>final</a:t>
            </a:r>
            <a:r>
              <a:rPr lang="nl-BE" sz="2000" b="1" dirty="0"/>
              <a:t>)</a:t>
            </a:r>
          </a:p>
          <a:p>
            <a:endParaRPr lang="nl-BE" sz="2000" b="1" dirty="0"/>
          </a:p>
          <a:p>
            <a:r>
              <a:rPr lang="nl-BE" sz="2000" b="1" dirty="0" err="1"/>
              <a:t>Légalisation</a:t>
            </a:r>
            <a:r>
              <a:rPr lang="nl-BE" sz="2000" b="1" dirty="0"/>
              <a:t> ≠ laisser-faire (</a:t>
            </a:r>
            <a:r>
              <a:rPr lang="nl-BE" sz="2000" b="1" dirty="0" err="1"/>
              <a:t>ou</a:t>
            </a:r>
            <a:r>
              <a:rPr lang="nl-BE" sz="2000" b="1" dirty="0"/>
              <a:t> ‘</a:t>
            </a:r>
            <a:r>
              <a:rPr lang="nl-BE" sz="2000" b="1" dirty="0" err="1"/>
              <a:t>relâchement</a:t>
            </a:r>
            <a:r>
              <a:rPr lang="nl-BE" sz="2000" b="1" dirty="0"/>
              <a:t>)</a:t>
            </a:r>
          </a:p>
          <a:p>
            <a:endParaRPr lang="nl-BE" sz="2000" b="1" dirty="0"/>
          </a:p>
          <a:p>
            <a:r>
              <a:rPr lang="nl-BE" sz="2000" b="1" dirty="0" err="1"/>
              <a:t>Example</a:t>
            </a:r>
            <a:r>
              <a:rPr lang="nl-BE" sz="2000" b="1" dirty="0"/>
              <a:t>: la </a:t>
            </a:r>
            <a:r>
              <a:rPr lang="nl-BE" sz="2000" b="1" dirty="0" err="1"/>
              <a:t>politique</a:t>
            </a:r>
            <a:r>
              <a:rPr lang="nl-BE" sz="2000" b="1" dirty="0"/>
              <a:t> en </a:t>
            </a:r>
            <a:r>
              <a:rPr lang="nl-BE" sz="2000" b="1" dirty="0" err="1"/>
              <a:t>matière</a:t>
            </a:r>
            <a:r>
              <a:rPr lang="nl-BE" sz="2000" b="1" dirty="0"/>
              <a:t> de </a:t>
            </a:r>
            <a:r>
              <a:rPr lang="nl-BE" sz="2000" b="1" dirty="0" err="1"/>
              <a:t>tabac</a:t>
            </a:r>
            <a:r>
              <a:rPr lang="nl-BE" sz="2000" b="1" dirty="0"/>
              <a:t> (les </a:t>
            </a:r>
            <a:r>
              <a:rPr lang="nl-BE" sz="2000" b="1" dirty="0" err="1"/>
              <a:t>dernières</a:t>
            </a:r>
            <a:r>
              <a:rPr lang="nl-BE" sz="2000" b="1" dirty="0"/>
              <a:t> </a:t>
            </a:r>
            <a:r>
              <a:rPr lang="nl-BE" sz="2000" b="1" dirty="0" err="1"/>
              <a:t>décennies</a:t>
            </a:r>
            <a:r>
              <a:rPr lang="nl-BE" sz="2000" b="1" dirty="0"/>
              <a:t>) </a:t>
            </a:r>
          </a:p>
          <a:p>
            <a:r>
              <a:rPr lang="nl-B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36516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54DF77-DC1A-456F-B37A-C9FB7448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004A-223F-4886-8EEE-03A78AD19B72}" type="slidenum">
              <a:rPr lang="nl-BE" smtClean="0"/>
              <a:t>9</a:t>
            </a:fld>
            <a:endParaRPr lang="nl-BE"/>
          </a:p>
        </p:txBody>
      </p:sp>
      <p:pic>
        <p:nvPicPr>
          <p:cNvPr id="8196" name="Picture 4" descr="Plain packaging, trademark protection and Investment Treaties: Get ready! -  IPdigIT">
            <a:extLst>
              <a:ext uri="{FF2B5EF4-FFF2-40B4-BE49-F238E27FC236}">
                <a16:creationId xmlns:a16="http://schemas.microsoft.com/office/drawing/2014/main" id="{C8D75BE2-6ADA-4936-B657-CFA2D6D2A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99" y="3573016"/>
            <a:ext cx="5783406" cy="303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Old Cigarette Brands High Resolution Stock Photography and Images - Alamy">
            <a:extLst>
              <a:ext uri="{FF2B5EF4-FFF2-40B4-BE49-F238E27FC236}">
                <a16:creationId xmlns:a16="http://schemas.microsoft.com/office/drawing/2014/main" id="{9A9885C7-6B80-4665-AB09-677E5F251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" y="316451"/>
            <a:ext cx="4153385" cy="303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DB7CC6F-774B-42AE-9951-812EE7D3E071}"/>
              </a:ext>
            </a:extLst>
          </p:cNvPr>
          <p:cNvSpPr txBox="1"/>
          <p:nvPr/>
        </p:nvSpPr>
        <p:spPr>
          <a:xfrm>
            <a:off x="4319975" y="287187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rgbClr val="FF0000"/>
                </a:solidFill>
              </a:rPr>
              <a:t>1920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B6F679A-FFFA-42C2-84B1-3212878CDE9B}"/>
              </a:ext>
            </a:extLst>
          </p:cNvPr>
          <p:cNvSpPr txBox="1"/>
          <p:nvPr/>
        </p:nvSpPr>
        <p:spPr>
          <a:xfrm>
            <a:off x="2147516" y="581585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rgbClr val="FF0000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727743889"/>
      </p:ext>
    </p:extLst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ef">
  <a:themeElements>
    <a:clrScheme name="Perspectief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e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1546</TotalTime>
  <Words>1402</Words>
  <Application>Microsoft Office PowerPoint</Application>
  <PresentationFormat>Diavoorstelling (4:3)</PresentationFormat>
  <Paragraphs>240</Paragraphs>
  <Slides>36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Perspectief</vt:lpstr>
      <vt:lpstr>Auto-culture et cannabis social club : un juste milieu entre prohibition et marché commercial 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Illustration: Carte interactive sur décriminalisation https://www.talkingdrugs.org/drug-decriminalisation </vt:lpstr>
      <vt:lpstr>Comment ne pas se griller?</vt:lpstr>
      <vt:lpstr>PowerPoint-presentatie</vt:lpstr>
      <vt:lpstr>PowerPoint-presentatie</vt:lpstr>
      <vt:lpstr>PowerPoint-presentatie</vt:lpstr>
      <vt:lpstr>Evaluation critique  de la politique belge en matière de cannabis:  </vt:lpstr>
      <vt:lpstr>Objectifs / critères d’évaluation de la politique belge en matière de cannabis  (Groupe de travail parlementaire Drogues 1997 – Note politique Drogues 2001)</vt:lpstr>
      <vt:lpstr>Diminution du nombre de consommateurs (problématiques)?</vt:lpstr>
      <vt:lpstr>Réduction des dégats physiques et psychosociaux?</vt:lpstr>
      <vt:lpstr>Diminution de la criminalité et des incivilités?</vt:lpstr>
      <vt:lpstr>PowerPoint-presentatie</vt:lpstr>
      <vt:lpstr>‘Value for money’?</vt:lpstr>
      <vt:lpstr>Evaluation critique de la politique en matière de cannabis (et ses conséquences imprévues)</vt:lpstr>
      <vt:lpstr>Obstacles à un débat sur des alternatives</vt:lpstr>
      <vt:lpstr>    Obligations positives des droits de l’homme versus les traités ONU en matière de drogues  (Van Kempen &amp; Fedorova, 2014)</vt:lpstr>
      <vt:lpstr>Quelles options pour la régulation?</vt:lpstr>
      <vt:lpstr>Quelles leçons du passé?</vt:lpstr>
      <vt:lpstr>Le modèle ‘commercial’  (tabac, alcool, médicaments)</vt:lpstr>
      <vt:lpstr>Le modèle ‘commercial’  (tabac, alcool, médicaments)</vt:lpstr>
      <vt:lpstr>Modèles de régulation:  une exercice d’équilibre difficile</vt:lpstr>
      <vt:lpstr>Cannabis sous controle: comment?</vt:lpstr>
      <vt:lpstr>Un scénario prudent pour un marché de cannabis régulé, en deux phases</vt:lpstr>
      <vt:lpstr>Scenario’s pour la régulation de cannabis</vt:lpstr>
      <vt:lpstr>PowerPoint-presentatie</vt:lpstr>
    </vt:vector>
  </TitlesOfParts>
  <Company>Universiteit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Cannabis: bis? Pleidooi voor een kritische evaluatie van het Belgische cannabisbeleid</dc:title>
  <dc:creator>Faculteit Rechten</dc:creator>
  <cp:lastModifiedBy>Tom Decorte</cp:lastModifiedBy>
  <cp:revision>106</cp:revision>
  <dcterms:created xsi:type="dcterms:W3CDTF">2013-10-30T18:13:40Z</dcterms:created>
  <dcterms:modified xsi:type="dcterms:W3CDTF">2021-10-15T11:54:32Z</dcterms:modified>
</cp:coreProperties>
</file>