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1"/>
  </p:notesMasterIdLst>
  <p:handoutMasterIdLst>
    <p:handoutMasterId r:id="rId32"/>
  </p:handoutMasterIdLst>
  <p:sldIdLst>
    <p:sldId id="605" r:id="rId2"/>
    <p:sldId id="580" r:id="rId3"/>
    <p:sldId id="606" r:id="rId4"/>
    <p:sldId id="274" r:id="rId5"/>
    <p:sldId id="275" r:id="rId6"/>
    <p:sldId id="607" r:id="rId7"/>
    <p:sldId id="636" r:id="rId8"/>
    <p:sldId id="608" r:id="rId9"/>
    <p:sldId id="609" r:id="rId10"/>
    <p:sldId id="610" r:id="rId11"/>
    <p:sldId id="611" r:id="rId12"/>
    <p:sldId id="612" r:id="rId13"/>
    <p:sldId id="638" r:id="rId14"/>
    <p:sldId id="633" r:id="rId15"/>
    <p:sldId id="613" r:id="rId16"/>
    <p:sldId id="614" r:id="rId17"/>
    <p:sldId id="615" r:id="rId18"/>
    <p:sldId id="271" r:id="rId19"/>
    <p:sldId id="634" r:id="rId20"/>
    <p:sldId id="621" r:id="rId21"/>
    <p:sldId id="629" r:id="rId22"/>
    <p:sldId id="624" r:id="rId23"/>
    <p:sldId id="631" r:id="rId24"/>
    <p:sldId id="626" r:id="rId25"/>
    <p:sldId id="627" r:id="rId26"/>
    <p:sldId id="635" r:id="rId27"/>
    <p:sldId id="632" r:id="rId28"/>
    <p:sldId id="584" r:id="rId29"/>
    <p:sldId id="637" r:id="rId30"/>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Guillain" initials="CG" lastIdx="1" clrIdx="0">
    <p:extLst>
      <p:ext uri="{19B8F6BF-5375-455C-9EA6-DF929625EA0E}">
        <p15:presenceInfo xmlns:p15="http://schemas.microsoft.com/office/powerpoint/2012/main" userId="S::christine.guillain@usaintlouis.be::19e10bac-f41c-4089-a25d-9433d72a71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56442" autoAdjust="0"/>
  </p:normalViewPr>
  <p:slideViewPr>
    <p:cSldViewPr>
      <p:cViewPr varScale="1">
        <p:scale>
          <a:sx n="60" d="100"/>
          <a:sy n="60" d="100"/>
        </p:scale>
        <p:origin x="2016" y="184"/>
      </p:cViewPr>
      <p:guideLst>
        <p:guide orient="horz" pos="2160"/>
        <p:guide pos="2880"/>
      </p:guideLst>
    </p:cSldViewPr>
  </p:slideViewPr>
  <p:outlineViewPr>
    <p:cViewPr>
      <p:scale>
        <a:sx n="33" d="100"/>
        <a:sy n="33" d="100"/>
      </p:scale>
      <p:origin x="0" y="-8232"/>
    </p:cViewPr>
  </p:outlineViewPr>
  <p:notesTextViewPr>
    <p:cViewPr>
      <p:scale>
        <a:sx n="110" d="100"/>
        <a:sy n="110" d="100"/>
      </p:scale>
      <p:origin x="0" y="0"/>
    </p:cViewPr>
  </p:notesTextViewPr>
  <p:sorterViewPr>
    <p:cViewPr>
      <p:scale>
        <a:sx n="154" d="100"/>
        <a:sy n="154" d="100"/>
      </p:scale>
      <p:origin x="0" y="0"/>
    </p:cViewPr>
  </p:sorterViewPr>
  <p:notesViewPr>
    <p:cSldViewPr>
      <p:cViewPr varScale="1">
        <p:scale>
          <a:sx n="77" d="100"/>
          <a:sy n="77" d="100"/>
        </p:scale>
        <p:origin x="31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6062DD0-2751-46C0-9048-EB3F5FF8BC9F}" type="datetimeFigureOut">
              <a:rPr lang="fr-BE" smtClean="0"/>
              <a:t>8/09/22</a:t>
            </a:fld>
            <a:endParaRPr lang="fr-BE"/>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74D66A1-6FCE-4B0F-80D5-82BD9FF14A98}" type="slidenum">
              <a:rPr lang="fr-BE" smtClean="0"/>
              <a:t>‹N°›</a:t>
            </a:fld>
            <a:endParaRPr lang="fr-BE"/>
          </a:p>
        </p:txBody>
      </p:sp>
    </p:spTree>
    <p:extLst>
      <p:ext uri="{BB962C8B-B14F-4D97-AF65-F5344CB8AC3E}">
        <p14:creationId xmlns:p14="http://schemas.microsoft.com/office/powerpoint/2010/main" val="41073136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8:59:42.229"/>
    </inkml:context>
    <inkml:brush xml:id="br0">
      <inkml:brushProperty name="width" value="0.05" units="cm"/>
      <inkml:brushProperty name="height" value="0.05" units="cm"/>
      <inkml:brushProperty name="color" value="#E71224"/>
    </inkml:brush>
  </inkml:definitions>
  <inkml:trace contextRef="#ctx0" brushRef="#br0">1222 9 24575,'-94'0'0,"0"0"0,-1 0 0,1 0 0,8 0 0,-3 0 0,11 0 0,23 0 0,17 0 0,4 0 0,21 0 0,-4 0 0,6 0 0,0 0 0,0 0 0,1 0 0,0 0 0,-7 0 0,5 0 0,-11 0 0,10 0 0,-10 0 0,10 0 0,-10 0 0,10 4 0,-4-2 0,6 8 0,0-9 0,-1 4 0,1-5 0,5 5 0,-3-4 0,8 9 0,-9-9 0,4 4 0,-5 0 0,0 1 0,0 0 0,5 3 0,2-4 0,4 5 0,-5 1 0,-2 0 0,1 0 0,-4 6 0,3 1 0,-5 1 0,-1 4 0,7-10 0,-5 4 0,10-6 0,-9 0 0,9 0 0,-4 0 0,5 0 0,0 0 0,0 5 0,0-3 0,0 17 0,0-10 0,0 12 0,0-8 0,-6 8 0,4-12 0,-4 10 0,6-17 0,0 4 0,0-6 0,0-1 0,0 1 0,0-1 0,0 1 0,0 0 0,0 0 0,0 0 0,5 0 0,-4 0 0,9 0 0,-4-5 0,1 4 0,3-4 0,-5 0 0,1 4 0,4-9 0,-4 4 0,5-5 0,0 4 0,0-2 0,0 3 0,0-1 0,0-2 0,0 3 0,1-5 0,-1 0 0,0 5 0,0-4 0,0 4 0,0-5 0,0 0 0,0 0 0,0 0 0,0 0 0,0 0 0,0 0 0,0 0 0,0 0 0,0 0 0,0 0 0,0 0 0,0 0 0,0 0 0,0 0 0,0 0 0,-1 0 0,2 0 0,-1 0 0,0 0 0,0 0 0,0 0 0,0 0 0,0 0 0,0 0 0,6 0 0,2 0 0,5 0 0,1 0 0,-1 0 0,8 0 0,-6 0 0,6 0 0,-8 0 0,8 0 0,-12 0 0,10 0 0,-11 0 0,5-6 0,-5 5 0,4-10 0,-5 9 0,1-8 0,4 9 0,-10-9 0,10 9 0,-5-5 0,1 1 0,15-1 0,-19-1 0,13 2 0,-17 5 0,0-5 0,0 4 0,0-4 0,0 5 0,-1 0 0,1-5 0,0 3 0,0-3 0,-1 5 0,1 0 0,6 0 0,-4-5 0,4 4 0,-6-4 0,0 5 0,0 0 0,0 0 0,0 0 0,0 0 0,0 0 0,0 0 0,1 0 0,-1 0 0,0 0 0,0 0 0,0 0 0,0-5 0,0 4 0,0-4 0,0 5 0,0 0 0,5 0 0,-3 0 0,-2-5 0,-2 3 0,-2-3 0,-1 0 0,3 4 0,-7-9 0,3 5 0,-5-6 0,0-4 0,0 3 0,0-4 0,0 5 0,0 0 0,0 0 0,0-1 0,0-4 0,0 3 0,0-4 0,0 5 0,0 1 0,0 0 0,0 0 0,0 0 0,0 0 0,0 0 0,0-6 0,0 4 0,0-4 0,0 0 0,0 4 0,0-10 0,0 4 0,0 0 0,0-4 0,0 10 0,0-4 0,0 6 0,0 0 0,0-6 0,-5 4 0,4-4 0,-9 6 0,4 1 0,-5-2 0,0 2 0,5-2 0,-4 1 0,4 0 0,-5 0 0,0 5 0,5-4 0,-4 9 0,4-4 0,-5 5 0,0 0 0,1 0 0,-1 0 0,0 0 0,0 0 0,1 0 0,-1 0 0,0 0 0,0 0 0,0 0 0,0 0 0,0 0 0,0 0 0,1 0 0,-1 0 0,-1 0 0,1 0 0,1 4 0,4-3 0,1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4360572-483A-4A22-AC5D-10ADDAF8D440}" type="datetimeFigureOut">
              <a:rPr lang="fr-BE" smtClean="0"/>
              <a:t>8/09/22</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C8A210E-7621-47B0-A523-0D72B715C457}" type="slidenum">
              <a:rPr lang="fr-BE" smtClean="0"/>
              <a:t>‹N°›</a:t>
            </a:fld>
            <a:endParaRPr lang="fr-BE"/>
          </a:p>
        </p:txBody>
      </p:sp>
    </p:spTree>
    <p:extLst>
      <p:ext uri="{BB962C8B-B14F-4D97-AF65-F5344CB8AC3E}">
        <p14:creationId xmlns:p14="http://schemas.microsoft.com/office/powerpoint/2010/main" val="182987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a:t>
            </a:fld>
            <a:endParaRPr lang="fr-BE"/>
          </a:p>
        </p:txBody>
      </p:sp>
    </p:spTree>
    <p:extLst>
      <p:ext uri="{BB962C8B-B14F-4D97-AF65-F5344CB8AC3E}">
        <p14:creationId xmlns:p14="http://schemas.microsoft.com/office/powerpoint/2010/main" val="414698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10</a:t>
            </a:fld>
            <a:endParaRPr lang="fr-BE"/>
          </a:p>
        </p:txBody>
      </p:sp>
    </p:spTree>
    <p:extLst>
      <p:ext uri="{BB962C8B-B14F-4D97-AF65-F5344CB8AC3E}">
        <p14:creationId xmlns:p14="http://schemas.microsoft.com/office/powerpoint/2010/main" val="179358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11</a:t>
            </a:fld>
            <a:endParaRPr lang="fr-BE"/>
          </a:p>
        </p:txBody>
      </p:sp>
    </p:spTree>
    <p:extLst>
      <p:ext uri="{BB962C8B-B14F-4D97-AF65-F5344CB8AC3E}">
        <p14:creationId xmlns:p14="http://schemas.microsoft.com/office/powerpoint/2010/main" val="27099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12</a:t>
            </a:fld>
            <a:endParaRPr lang="fr-BE"/>
          </a:p>
        </p:txBody>
      </p:sp>
    </p:spTree>
    <p:extLst>
      <p:ext uri="{BB962C8B-B14F-4D97-AF65-F5344CB8AC3E}">
        <p14:creationId xmlns:p14="http://schemas.microsoft.com/office/powerpoint/2010/main" val="367857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13</a:t>
            </a:fld>
            <a:endParaRPr lang="fr-BE"/>
          </a:p>
        </p:txBody>
      </p:sp>
    </p:spTree>
    <p:extLst>
      <p:ext uri="{BB962C8B-B14F-4D97-AF65-F5344CB8AC3E}">
        <p14:creationId xmlns:p14="http://schemas.microsoft.com/office/powerpoint/2010/main" val="88060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14</a:t>
            </a:fld>
            <a:endParaRPr lang="fr-BE"/>
          </a:p>
        </p:txBody>
      </p:sp>
    </p:spTree>
    <p:extLst>
      <p:ext uri="{BB962C8B-B14F-4D97-AF65-F5344CB8AC3E}">
        <p14:creationId xmlns:p14="http://schemas.microsoft.com/office/powerpoint/2010/main" val="3623551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15</a:t>
            </a:fld>
            <a:endParaRPr lang="fr-BE"/>
          </a:p>
        </p:txBody>
      </p:sp>
    </p:spTree>
    <p:extLst>
      <p:ext uri="{BB962C8B-B14F-4D97-AF65-F5344CB8AC3E}">
        <p14:creationId xmlns:p14="http://schemas.microsoft.com/office/powerpoint/2010/main" val="241246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16</a:t>
            </a:fld>
            <a:endParaRPr lang="fr-BE"/>
          </a:p>
        </p:txBody>
      </p:sp>
    </p:spTree>
    <p:extLst>
      <p:ext uri="{BB962C8B-B14F-4D97-AF65-F5344CB8AC3E}">
        <p14:creationId xmlns:p14="http://schemas.microsoft.com/office/powerpoint/2010/main" val="3222129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17</a:t>
            </a:fld>
            <a:endParaRPr lang="fr-BE"/>
          </a:p>
        </p:txBody>
      </p:sp>
    </p:spTree>
    <p:extLst>
      <p:ext uri="{BB962C8B-B14F-4D97-AF65-F5344CB8AC3E}">
        <p14:creationId xmlns:p14="http://schemas.microsoft.com/office/powerpoint/2010/main" val="109187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19</a:t>
            </a:fld>
            <a:endParaRPr lang="fr-BE"/>
          </a:p>
        </p:txBody>
      </p:sp>
    </p:spTree>
    <p:extLst>
      <p:ext uri="{BB962C8B-B14F-4D97-AF65-F5344CB8AC3E}">
        <p14:creationId xmlns:p14="http://schemas.microsoft.com/office/powerpoint/2010/main" val="366674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20</a:t>
            </a:fld>
            <a:endParaRPr lang="fr-BE"/>
          </a:p>
        </p:txBody>
      </p:sp>
    </p:spTree>
    <p:extLst>
      <p:ext uri="{BB962C8B-B14F-4D97-AF65-F5344CB8AC3E}">
        <p14:creationId xmlns:p14="http://schemas.microsoft.com/office/powerpoint/2010/main" val="92428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a:t>
            </a:fld>
            <a:endParaRPr lang="fr-BE"/>
          </a:p>
        </p:txBody>
      </p:sp>
    </p:spTree>
    <p:extLst>
      <p:ext uri="{BB962C8B-B14F-4D97-AF65-F5344CB8AC3E}">
        <p14:creationId xmlns:p14="http://schemas.microsoft.com/office/powerpoint/2010/main" val="423414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21</a:t>
            </a:fld>
            <a:endParaRPr lang="fr-BE"/>
          </a:p>
        </p:txBody>
      </p:sp>
    </p:spTree>
    <p:extLst>
      <p:ext uri="{BB962C8B-B14F-4D97-AF65-F5344CB8AC3E}">
        <p14:creationId xmlns:p14="http://schemas.microsoft.com/office/powerpoint/2010/main" val="3279807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22</a:t>
            </a:fld>
            <a:endParaRPr lang="fr-BE"/>
          </a:p>
        </p:txBody>
      </p:sp>
    </p:spTree>
    <p:extLst>
      <p:ext uri="{BB962C8B-B14F-4D97-AF65-F5344CB8AC3E}">
        <p14:creationId xmlns:p14="http://schemas.microsoft.com/office/powerpoint/2010/main" val="1065395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23</a:t>
            </a:fld>
            <a:endParaRPr lang="fr-BE"/>
          </a:p>
        </p:txBody>
      </p:sp>
    </p:spTree>
    <p:extLst>
      <p:ext uri="{BB962C8B-B14F-4D97-AF65-F5344CB8AC3E}">
        <p14:creationId xmlns:p14="http://schemas.microsoft.com/office/powerpoint/2010/main" val="261730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24</a:t>
            </a:fld>
            <a:endParaRPr lang="fr-BE"/>
          </a:p>
        </p:txBody>
      </p:sp>
    </p:spTree>
    <p:extLst>
      <p:ext uri="{BB962C8B-B14F-4D97-AF65-F5344CB8AC3E}">
        <p14:creationId xmlns:p14="http://schemas.microsoft.com/office/powerpoint/2010/main" val="1450318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25</a:t>
            </a:fld>
            <a:endParaRPr lang="fr-BE"/>
          </a:p>
        </p:txBody>
      </p:sp>
    </p:spTree>
    <p:extLst>
      <p:ext uri="{BB962C8B-B14F-4D97-AF65-F5344CB8AC3E}">
        <p14:creationId xmlns:p14="http://schemas.microsoft.com/office/powerpoint/2010/main" val="2228635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26</a:t>
            </a:fld>
            <a:endParaRPr lang="fr-BE"/>
          </a:p>
        </p:txBody>
      </p:sp>
    </p:spTree>
    <p:extLst>
      <p:ext uri="{BB962C8B-B14F-4D97-AF65-F5344CB8AC3E}">
        <p14:creationId xmlns:p14="http://schemas.microsoft.com/office/powerpoint/2010/main" val="4168574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pPr algn="just"/>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27</a:t>
            </a:fld>
            <a:endParaRPr lang="fr-BE"/>
          </a:p>
        </p:txBody>
      </p:sp>
    </p:spTree>
    <p:extLst>
      <p:ext uri="{BB962C8B-B14F-4D97-AF65-F5344CB8AC3E}">
        <p14:creationId xmlns:p14="http://schemas.microsoft.com/office/powerpoint/2010/main" val="420388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29</a:t>
            </a:fld>
            <a:endParaRPr lang="fr-BE"/>
          </a:p>
        </p:txBody>
      </p:sp>
    </p:spTree>
    <p:extLst>
      <p:ext uri="{BB962C8B-B14F-4D97-AF65-F5344CB8AC3E}">
        <p14:creationId xmlns:p14="http://schemas.microsoft.com/office/powerpoint/2010/main" val="85764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3</a:t>
            </a:fld>
            <a:endParaRPr lang="fr-BE"/>
          </a:p>
        </p:txBody>
      </p:sp>
    </p:spTree>
    <p:extLst>
      <p:ext uri="{BB962C8B-B14F-4D97-AF65-F5344CB8AC3E}">
        <p14:creationId xmlns:p14="http://schemas.microsoft.com/office/powerpoint/2010/main" val="77472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B6C7406-8BE8-1640-BA2A-A9F0E65F70E3}" type="slidenum">
              <a:rPr lang="fr-FR" smtClean="0"/>
              <a:t>4</a:t>
            </a:fld>
            <a:endParaRPr lang="fr-FR"/>
          </a:p>
        </p:txBody>
      </p:sp>
    </p:spTree>
    <p:extLst>
      <p:ext uri="{BB962C8B-B14F-4D97-AF65-F5344CB8AC3E}">
        <p14:creationId xmlns:p14="http://schemas.microsoft.com/office/powerpoint/2010/main" val="273943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1B6C7406-8BE8-1640-BA2A-A9F0E65F70E3}" type="slidenum">
              <a:rPr lang="fr-FR" smtClean="0"/>
              <a:t>5</a:t>
            </a:fld>
            <a:endParaRPr lang="fr-FR"/>
          </a:p>
        </p:txBody>
      </p:sp>
    </p:spTree>
    <p:extLst>
      <p:ext uri="{BB962C8B-B14F-4D97-AF65-F5344CB8AC3E}">
        <p14:creationId xmlns:p14="http://schemas.microsoft.com/office/powerpoint/2010/main" val="273943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6</a:t>
            </a:fld>
            <a:endParaRPr lang="fr-BE"/>
          </a:p>
        </p:txBody>
      </p:sp>
    </p:spTree>
    <p:extLst>
      <p:ext uri="{BB962C8B-B14F-4D97-AF65-F5344CB8AC3E}">
        <p14:creationId xmlns:p14="http://schemas.microsoft.com/office/powerpoint/2010/main" val="50096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7</a:t>
            </a:fld>
            <a:endParaRPr lang="fr-BE"/>
          </a:p>
        </p:txBody>
      </p:sp>
    </p:spTree>
    <p:extLst>
      <p:ext uri="{BB962C8B-B14F-4D97-AF65-F5344CB8AC3E}">
        <p14:creationId xmlns:p14="http://schemas.microsoft.com/office/powerpoint/2010/main" val="156968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8</a:t>
            </a:fld>
            <a:endParaRPr lang="fr-BE"/>
          </a:p>
        </p:txBody>
      </p:sp>
    </p:spTree>
    <p:extLst>
      <p:ext uri="{BB962C8B-B14F-4D97-AF65-F5344CB8AC3E}">
        <p14:creationId xmlns:p14="http://schemas.microsoft.com/office/powerpoint/2010/main" val="3559277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5C8A210E-7621-47B0-A523-0D72B715C457}" type="slidenum">
              <a:rPr lang="fr-BE" smtClean="0"/>
              <a:t>9</a:t>
            </a:fld>
            <a:endParaRPr lang="fr-BE"/>
          </a:p>
        </p:txBody>
      </p:sp>
    </p:spTree>
    <p:extLst>
      <p:ext uri="{BB962C8B-B14F-4D97-AF65-F5344CB8AC3E}">
        <p14:creationId xmlns:p14="http://schemas.microsoft.com/office/powerpoint/2010/main" val="19130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a:t>Modifiez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5ED72320-7202-4503-AEDD-7F7ECF0B58CB}" type="datetimeFigureOut">
              <a:rPr lang="fr-BE" smtClean="0"/>
              <a:t>8/09/22</a:t>
            </a:fld>
            <a:endParaRPr lang="fr-BE"/>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BE"/>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AA78DAB-B8F6-4746-B816-145D369FFB6F}"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ED72320-7202-4503-AEDD-7F7ECF0B58CB}" type="datetimeFigureOut">
              <a:rPr lang="fr-BE" smtClean="0"/>
              <a:t>8/09/22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A78DAB-B8F6-4746-B816-145D369FFB6F}"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ED72320-7202-4503-AEDD-7F7ECF0B58CB}" type="datetimeFigureOut">
              <a:rPr lang="fr-BE" smtClean="0"/>
              <a:t>8/09/22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A78DAB-B8F6-4746-B816-145D369FFB6F}"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ED72320-7202-4503-AEDD-7F7ECF0B58CB}" type="datetimeFigureOut">
              <a:rPr lang="fr-BE" smtClean="0"/>
              <a:t>8/09/22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A78DAB-B8F6-4746-B816-145D369FFB6F}"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5ED72320-7202-4503-AEDD-7F7ECF0B58CB}" type="datetimeFigureOut">
              <a:rPr lang="fr-BE" smtClean="0"/>
              <a:t>8/09/22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A78DAB-B8F6-4746-B816-145D369FFB6F}"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ED72320-7202-4503-AEDD-7F7ECF0B58CB}" type="datetimeFigureOut">
              <a:rPr lang="fr-BE" smtClean="0"/>
              <a:t>8/09/22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AA78DAB-B8F6-4746-B816-145D369FFB6F}"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e la date 25"/>
          <p:cNvSpPr>
            <a:spLocks noGrp="1"/>
          </p:cNvSpPr>
          <p:nvPr>
            <p:ph type="dt" sz="half" idx="10"/>
          </p:nvPr>
        </p:nvSpPr>
        <p:spPr/>
        <p:txBody>
          <a:bodyPr rtlCol="0"/>
          <a:lstStyle/>
          <a:p>
            <a:fld id="{5ED72320-7202-4503-AEDD-7F7ECF0B58CB}" type="datetimeFigureOut">
              <a:rPr lang="fr-BE" smtClean="0"/>
              <a:t>8/09/22</a:t>
            </a:fld>
            <a:endParaRPr lang="fr-BE"/>
          </a:p>
        </p:txBody>
      </p:sp>
      <p:sp>
        <p:nvSpPr>
          <p:cNvPr id="27" name="Espace réservé du numéro de diapositive 26"/>
          <p:cNvSpPr>
            <a:spLocks noGrp="1"/>
          </p:cNvSpPr>
          <p:nvPr>
            <p:ph type="sldNum" sz="quarter" idx="11"/>
          </p:nvPr>
        </p:nvSpPr>
        <p:spPr/>
        <p:txBody>
          <a:bodyPr rtlCol="0"/>
          <a:lstStyle/>
          <a:p>
            <a:fld id="{9AA78DAB-B8F6-4746-B816-145D369FFB6F}" type="slidenum">
              <a:rPr lang="fr-BE" smtClean="0"/>
              <a:t>‹N°›</a:t>
            </a:fld>
            <a:endParaRPr lang="fr-BE"/>
          </a:p>
        </p:txBody>
      </p:sp>
      <p:sp>
        <p:nvSpPr>
          <p:cNvPr id="28" name="Espace réservé du pied de page 27"/>
          <p:cNvSpPr>
            <a:spLocks noGrp="1"/>
          </p:cNvSpPr>
          <p:nvPr>
            <p:ph type="ftr" sz="quarter" idx="12"/>
          </p:nvPr>
        </p:nvSpPr>
        <p:spPr/>
        <p:txBody>
          <a:bodyPr rtlCol="0"/>
          <a:lstStyle/>
          <a:p>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a:t>Modifiez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5ED72320-7202-4503-AEDD-7F7ECF0B58CB}" type="datetimeFigureOut">
              <a:rPr lang="fr-BE" smtClean="0"/>
              <a:t>8/09/22</a:t>
            </a:fld>
            <a:endParaRPr lang="fr-BE"/>
          </a:p>
        </p:txBody>
      </p:sp>
      <p:sp>
        <p:nvSpPr>
          <p:cNvPr id="4" name="Espace réservé du pied de page 3"/>
          <p:cNvSpPr>
            <a:spLocks noGrp="1"/>
          </p:cNvSpPr>
          <p:nvPr>
            <p:ph type="ftr" sz="quarter" idx="11"/>
          </p:nvPr>
        </p:nvSpPr>
        <p:spPr>
          <a:xfrm>
            <a:off x="5257800" y="612648"/>
            <a:ext cx="1325880" cy="457200"/>
          </a:xfrm>
        </p:spPr>
        <p:txBody>
          <a:bodyPr/>
          <a:lstStyle/>
          <a:p>
            <a:endParaRPr lang="fr-BE"/>
          </a:p>
        </p:txBody>
      </p:sp>
      <p:sp>
        <p:nvSpPr>
          <p:cNvPr id="5" name="Espace réservé du numéro de diapositive 4"/>
          <p:cNvSpPr>
            <a:spLocks noGrp="1"/>
          </p:cNvSpPr>
          <p:nvPr>
            <p:ph type="sldNum" sz="quarter" idx="12"/>
          </p:nvPr>
        </p:nvSpPr>
        <p:spPr>
          <a:xfrm>
            <a:off x="8174736" y="2272"/>
            <a:ext cx="762000" cy="365760"/>
          </a:xfrm>
        </p:spPr>
        <p:txBody>
          <a:bodyPr/>
          <a:lstStyle/>
          <a:p>
            <a:fld id="{9AA78DAB-B8F6-4746-B816-145D369FFB6F}"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D72320-7202-4503-AEDD-7F7ECF0B58CB}" type="datetimeFigureOut">
              <a:rPr lang="fr-BE" smtClean="0"/>
              <a:t>8/09/22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AA78DAB-B8F6-4746-B816-145D369FFB6F}"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a:t>Modifiez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ED72320-7202-4503-AEDD-7F7ECF0B58CB}" type="datetimeFigureOut">
              <a:rPr lang="fr-BE" smtClean="0"/>
              <a:t>8/09/22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AA78DAB-B8F6-4746-B816-145D369FFB6F}"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a:t>Cliquez sur l'icône pour ajouter une image</a:t>
            </a:r>
            <a:endParaRPr kumimoji="0" lang="en-US"/>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5ED72320-7202-4503-AEDD-7F7ECF0B58CB}" type="datetimeFigureOut">
              <a:rPr lang="fr-BE" smtClean="0"/>
              <a:t>8/09/22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AA78DAB-B8F6-4746-B816-145D369FFB6F}"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ED72320-7202-4503-AEDD-7F7ECF0B58CB}" type="datetimeFigureOut">
              <a:rPr lang="fr-BE" smtClean="0"/>
              <a:t>8/09/22</a:t>
            </a:fld>
            <a:endParaRPr lang="fr-BE"/>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BE"/>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AA78DAB-B8F6-4746-B816-145D369FFB6F}"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unhappybirthday.b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nhappybirthday.be/vot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708920"/>
            <a:ext cx="9115553" cy="1440159"/>
          </a:xfrm>
        </p:spPr>
        <p:txBody>
          <a:bodyPr>
            <a:noAutofit/>
          </a:bodyPr>
          <a:lstStyle/>
          <a:p>
            <a:pPr algn="ctr"/>
            <a:r>
              <a:rPr lang="fr-FR" dirty="0">
                <a:latin typeface="Trebuchet MS" charset="0"/>
                <a:ea typeface="Trebuchet MS" charset="0"/>
                <a:cs typeface="Trebuchet MS" charset="0"/>
              </a:rPr>
              <a:t>La loi du 24 février 1921 a cent ans</a:t>
            </a:r>
            <a:br>
              <a:rPr lang="fr-FR" dirty="0">
                <a:latin typeface="Trebuchet MS" charset="0"/>
                <a:ea typeface="Trebuchet MS" charset="0"/>
                <a:cs typeface="Trebuchet MS" charset="0"/>
              </a:rPr>
            </a:br>
            <a:br>
              <a:rPr lang="fr-FR" dirty="0">
                <a:latin typeface="Trebuchet MS" charset="0"/>
                <a:ea typeface="Trebuchet MS" charset="0"/>
                <a:cs typeface="Trebuchet MS" charset="0"/>
              </a:rPr>
            </a:br>
            <a:r>
              <a:rPr lang="fr-FR" dirty="0">
                <a:latin typeface="Trebuchet MS" charset="0"/>
                <a:ea typeface="Trebuchet MS" charset="0"/>
                <a:cs typeface="Trebuchet MS" charset="0"/>
              </a:rPr>
              <a:t>15 octobre 2021</a:t>
            </a:r>
            <a:br>
              <a:rPr lang="fr-FR" sz="3600" dirty="0">
                <a:latin typeface="Trebuchet MS" charset="0"/>
                <a:ea typeface="Trebuchet MS" charset="0"/>
                <a:cs typeface="Trebuchet MS" charset="0"/>
              </a:rPr>
            </a:br>
            <a:br>
              <a:rPr lang="fr-FR" sz="3600" dirty="0">
                <a:latin typeface="Trebuchet MS" charset="0"/>
                <a:ea typeface="Trebuchet MS" charset="0"/>
                <a:cs typeface="Trebuchet MS" charset="0"/>
              </a:rPr>
            </a:br>
            <a:endParaRPr lang="fr-BE" sz="2400" b="1" dirty="0">
              <a:latin typeface="Trebuchet MS" charset="0"/>
              <a:ea typeface="Trebuchet MS" charset="0"/>
              <a:cs typeface="Trebuchet MS" charset="0"/>
            </a:endParaRPr>
          </a:p>
        </p:txBody>
      </p:sp>
      <p:sp>
        <p:nvSpPr>
          <p:cNvPr id="3" name="Sous-titre 2"/>
          <p:cNvSpPr>
            <a:spLocks noGrp="1"/>
          </p:cNvSpPr>
          <p:nvPr>
            <p:ph type="subTitle" idx="1"/>
          </p:nvPr>
        </p:nvSpPr>
        <p:spPr>
          <a:xfrm>
            <a:off x="0" y="4509120"/>
            <a:ext cx="9144000" cy="864096"/>
          </a:xfrm>
        </p:spPr>
        <p:txBody>
          <a:bodyPr>
            <a:noAutofit/>
          </a:bodyPr>
          <a:lstStyle/>
          <a:p>
            <a:pPr algn="ctr"/>
            <a:r>
              <a:rPr lang="fr-FR" sz="2800" b="1" dirty="0">
                <a:latin typeface="Trebuchet MS" charset="0"/>
                <a:ea typeface="Trebuchet MS" charset="0"/>
                <a:cs typeface="Trebuchet MS" charset="0"/>
              </a:rPr>
              <a:t>Christine Guillain</a:t>
            </a:r>
          </a:p>
          <a:p>
            <a:pPr algn="ctr"/>
            <a:br>
              <a:rPr lang="fr-BE" sz="600" b="1" dirty="0">
                <a:latin typeface="Trebuchet MS" charset="0"/>
                <a:ea typeface="Trebuchet MS" charset="0"/>
                <a:cs typeface="Trebuchet MS" charset="0"/>
              </a:rPr>
            </a:br>
            <a:endParaRPr lang="fr-BE" sz="2600" b="1" dirty="0">
              <a:latin typeface="Trebuchet MS" charset="0"/>
              <a:ea typeface="Trebuchet MS" charset="0"/>
              <a:cs typeface="Trebuchet MS" charset="0"/>
            </a:endParaRPr>
          </a:p>
        </p:txBody>
      </p:sp>
      <p:pic>
        <p:nvPicPr>
          <p:cNvPr id="4" name="Image 3" descr="Capture d’écran 2019-08-28 à 16.07.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373216"/>
            <a:ext cx="3645017" cy="1129763"/>
          </a:xfrm>
          <a:prstGeom prst="rect">
            <a:avLst/>
          </a:prstGeom>
        </p:spPr>
      </p:pic>
      <p:sp>
        <p:nvSpPr>
          <p:cNvPr id="8" name="ZoneTexte 7">
            <a:extLst>
              <a:ext uri="{FF2B5EF4-FFF2-40B4-BE49-F238E27FC236}">
                <a16:creationId xmlns:a16="http://schemas.microsoft.com/office/drawing/2014/main" id="{50EBC801-61DA-1240-B723-ACAE7935D97E}"/>
              </a:ext>
            </a:extLst>
          </p:cNvPr>
          <p:cNvSpPr txBox="1"/>
          <p:nvPr/>
        </p:nvSpPr>
        <p:spPr>
          <a:xfrm>
            <a:off x="5364088" y="5385215"/>
            <a:ext cx="2736304" cy="369332"/>
          </a:xfrm>
          <a:prstGeom prst="rect">
            <a:avLst/>
          </a:prstGeom>
          <a:noFill/>
        </p:spPr>
        <p:txBody>
          <a:bodyPr wrap="square" rtlCol="0">
            <a:spAutoFit/>
          </a:bodyPr>
          <a:lstStyle/>
          <a:p>
            <a:endParaRPr lang="fr-FR" dirty="0"/>
          </a:p>
        </p:txBody>
      </p:sp>
      <p:pic>
        <p:nvPicPr>
          <p:cNvPr id="9" name="Image 8">
            <a:extLst>
              <a:ext uri="{FF2B5EF4-FFF2-40B4-BE49-F238E27FC236}">
                <a16:creationId xmlns:a16="http://schemas.microsoft.com/office/drawing/2014/main" id="{06AD4DBA-FD89-E84F-A692-AAD1C57DB0FB}"/>
              </a:ext>
            </a:extLst>
          </p:cNvPr>
          <p:cNvPicPr>
            <a:picLocks noChangeAspect="1"/>
          </p:cNvPicPr>
          <p:nvPr/>
        </p:nvPicPr>
        <p:blipFill>
          <a:blip r:embed="rId4"/>
          <a:stretch>
            <a:fillRect/>
          </a:stretch>
        </p:blipFill>
        <p:spPr>
          <a:xfrm>
            <a:off x="5780777" y="5373216"/>
            <a:ext cx="3183711" cy="1129763"/>
          </a:xfrm>
          <a:prstGeom prst="rect">
            <a:avLst/>
          </a:prstGeom>
        </p:spPr>
      </p:pic>
    </p:spTree>
    <p:extLst>
      <p:ext uri="{BB962C8B-B14F-4D97-AF65-F5344CB8AC3E}">
        <p14:creationId xmlns:p14="http://schemas.microsoft.com/office/powerpoint/2010/main" val="186740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6278642"/>
          </a:xfrm>
          <a:prstGeom prst="rect">
            <a:avLst/>
          </a:prstGeom>
        </p:spPr>
        <p:txBody>
          <a:bodyPr wrap="square">
            <a:spAutoFit/>
          </a:bodyPr>
          <a:lstStyle/>
          <a:p>
            <a:pPr algn="just"/>
            <a:endParaRPr lang="fr-FR" sz="2400" b="1" dirty="0"/>
          </a:p>
          <a:p>
            <a:pPr marL="342900" indent="-342900" algn="just">
              <a:buFont typeface="Arial" panose="020B0604020202020204" pitchFamily="34" charset="0"/>
              <a:buChar char="•"/>
            </a:pPr>
            <a:r>
              <a:rPr lang="fr-FR" sz="2400" b="1" dirty="0"/>
              <a:t>Loi 3 mai 2003 </a:t>
            </a:r>
            <a:r>
              <a:rPr lang="fr-FR" sz="2400" dirty="0"/>
              <a:t>(annulé partiellement par la CA)</a:t>
            </a:r>
          </a:p>
          <a:p>
            <a:pPr algn="just"/>
            <a:endParaRPr lang="fr-FR" sz="2400" b="1" dirty="0"/>
          </a:p>
          <a:p>
            <a:pPr marL="342900" indent="-342900" algn="just">
              <a:buFont typeface="Arial" panose="020B0604020202020204" pitchFamily="34" charset="0"/>
              <a:buChar char="•"/>
            </a:pPr>
            <a:r>
              <a:rPr lang="fr-FR" sz="2400" b="1" dirty="0"/>
              <a:t>Loi 4 avril 2003 </a:t>
            </a:r>
            <a:r>
              <a:rPr lang="fr-FR" sz="2400" dirty="0"/>
              <a:t>: </a:t>
            </a:r>
            <a:r>
              <a:rPr lang="fr-FR" sz="2400" dirty="0">
                <a:solidFill>
                  <a:srgbClr val="660066"/>
                </a:solidFill>
              </a:rPr>
              <a:t>Diminution des peines pour les infractions relatives à la détention de  cannabis</a:t>
            </a:r>
            <a:r>
              <a:rPr lang="fr-FR" sz="2400" dirty="0"/>
              <a:t>:</a:t>
            </a:r>
          </a:p>
          <a:p>
            <a:pPr algn="just"/>
            <a:endParaRPr lang="fr-FR" sz="2400" dirty="0"/>
          </a:p>
          <a:p>
            <a:pPr algn="just"/>
            <a:r>
              <a:rPr lang="fr-FR" sz="2400" b="1" dirty="0"/>
              <a:t>= </a:t>
            </a:r>
            <a:r>
              <a:rPr lang="fr-FR" sz="2400" b="1" dirty="0">
                <a:solidFill>
                  <a:srgbClr val="FF0000"/>
                </a:solidFill>
              </a:rPr>
              <a:t>Amende de 15 à 25 </a:t>
            </a:r>
            <a:r>
              <a:rPr lang="fr-FR" sz="2400" b="1" dirty="0" err="1">
                <a:solidFill>
                  <a:srgbClr val="FF0000"/>
                </a:solidFill>
              </a:rPr>
              <a:t>eur</a:t>
            </a:r>
            <a:r>
              <a:rPr lang="fr-FR" sz="2400" b="1" dirty="0">
                <a:solidFill>
                  <a:srgbClr val="FF0000"/>
                </a:solidFill>
              </a:rPr>
              <a:t> </a:t>
            </a:r>
            <a:r>
              <a:rPr lang="fr-FR" sz="2400" dirty="0">
                <a:solidFill>
                  <a:srgbClr val="FF0000"/>
                </a:solidFill>
              </a:rPr>
              <a:t>pour détention cannabis </a:t>
            </a:r>
            <a:r>
              <a:rPr lang="fr-FR" sz="2400" dirty="0"/>
              <a:t>(= contravention)</a:t>
            </a:r>
          </a:p>
          <a:p>
            <a:pPr algn="just"/>
            <a:endParaRPr lang="fr-FR" sz="2400" dirty="0"/>
          </a:p>
          <a:p>
            <a:pPr algn="just">
              <a:buFont typeface="Wingdings" charset="2"/>
              <a:buChar char="Ø"/>
            </a:pPr>
            <a:r>
              <a:rPr lang="fr-FR" sz="2400" dirty="0">
                <a:solidFill>
                  <a:srgbClr val="0000FF"/>
                </a:solidFill>
              </a:rPr>
              <a:t>Dépénalisation partielle de la détention de cannabis à des fins d’usage personnel par un majeur, si pas de circonstances particulières ou aggravantes</a:t>
            </a: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18847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6278642"/>
          </a:xfrm>
          <a:prstGeom prst="rect">
            <a:avLst/>
          </a:prstGeom>
        </p:spPr>
        <p:txBody>
          <a:bodyPr wrap="square">
            <a:spAutoFit/>
          </a:bodyPr>
          <a:lstStyle/>
          <a:p>
            <a:r>
              <a:rPr lang="fr-FR" sz="2400" b="1" dirty="0"/>
              <a:t>Arrêtés royaux </a:t>
            </a:r>
          </a:p>
          <a:p>
            <a:pPr marL="342900" indent="-342900">
              <a:buFont typeface="Arial" panose="020B0604020202020204" pitchFamily="34" charset="0"/>
              <a:buChar char="•"/>
            </a:pPr>
            <a:r>
              <a:rPr lang="fr-FR" sz="2400" i="1" strike="sngStrike" dirty="0">
                <a:solidFill>
                  <a:srgbClr val="0000FF"/>
                </a:solidFill>
              </a:rPr>
              <a:t>Arrêté royal de 1930 (Stupéfiants)</a:t>
            </a:r>
          </a:p>
          <a:p>
            <a:pPr marL="342900" indent="-342900">
              <a:buFont typeface="Arial" panose="020B0604020202020204" pitchFamily="34" charset="0"/>
              <a:buChar char="•"/>
            </a:pPr>
            <a:r>
              <a:rPr lang="fr-FR" sz="2400" i="1" strike="sngStrike" dirty="0">
                <a:solidFill>
                  <a:srgbClr val="0000FF"/>
                </a:solidFill>
              </a:rPr>
              <a:t>Arrêté royal de 1988 (Psychotropes)</a:t>
            </a:r>
          </a:p>
          <a:p>
            <a:pPr>
              <a:buFont typeface="Wingdings" charset="2"/>
              <a:buChar char="Ø"/>
            </a:pPr>
            <a:endParaRPr lang="fr-FR" sz="2400" b="1" dirty="0">
              <a:solidFill>
                <a:srgbClr val="0000FF"/>
              </a:solidFill>
            </a:endParaRPr>
          </a:p>
          <a:p>
            <a:r>
              <a:rPr lang="fr-FR" sz="2400" b="1" dirty="0">
                <a:solidFill>
                  <a:srgbClr val="0000FF"/>
                </a:solidFill>
              </a:rPr>
              <a:t>Remplacés par arrêté royal du 6 septembre 2017</a:t>
            </a:r>
          </a:p>
          <a:p>
            <a:endParaRPr lang="fr-FR" sz="2400" dirty="0"/>
          </a:p>
          <a:p>
            <a:pPr marL="342900" indent="-342900">
              <a:buFont typeface="Wingdings" pitchFamily="2" charset="2"/>
              <a:buChar char="Ø"/>
            </a:pPr>
            <a:r>
              <a:rPr lang="fr-FR" sz="2400" dirty="0">
                <a:solidFill>
                  <a:srgbClr val="FF0000"/>
                </a:solidFill>
              </a:rPr>
              <a:t> Déclaration gouvernementale du 14 octobre 2014 </a:t>
            </a:r>
          </a:p>
          <a:p>
            <a:endParaRPr lang="fr-FR" sz="2400" dirty="0"/>
          </a:p>
          <a:p>
            <a:pPr algn="ctr"/>
            <a:r>
              <a:rPr lang="fr-FR" sz="2400" dirty="0"/>
              <a:t> « La consommation de drogues dans l’espace public ne pourra pas faire l’objet d’une tolérance, conformément au prescrit légal »</a:t>
            </a:r>
            <a:endParaRPr lang="fr-BE" sz="2400" dirty="0"/>
          </a:p>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57713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7017306"/>
          </a:xfrm>
          <a:prstGeom prst="rect">
            <a:avLst/>
          </a:prstGeom>
        </p:spPr>
        <p:txBody>
          <a:bodyPr wrap="square">
            <a:spAutoFit/>
          </a:bodyPr>
          <a:lstStyle/>
          <a:p>
            <a:r>
              <a:rPr lang="fr-FR" sz="2400" b="1" dirty="0">
                <a:solidFill>
                  <a:srgbClr val="0000FF"/>
                </a:solidFill>
              </a:rPr>
              <a:t>Arrêté royal du 6 septembre 2017</a:t>
            </a:r>
          </a:p>
          <a:p>
            <a:endParaRPr lang="fr-FR" sz="2400" dirty="0"/>
          </a:p>
          <a:p>
            <a:pPr algn="just">
              <a:buFontTx/>
              <a:buChar char="-"/>
            </a:pPr>
            <a:r>
              <a:rPr lang="fr-FR" sz="2400" b="1" dirty="0">
                <a:solidFill>
                  <a:srgbClr val="000090"/>
                </a:solidFill>
              </a:rPr>
              <a:t>Emprisonnement de 3 mois à 1 an et amende de 1000 à 100 000 </a:t>
            </a:r>
            <a:r>
              <a:rPr lang="fr-FR" sz="2400" b="1" dirty="0" err="1">
                <a:solidFill>
                  <a:srgbClr val="000090"/>
                </a:solidFill>
              </a:rPr>
              <a:t>eur</a:t>
            </a:r>
            <a:r>
              <a:rPr lang="fr-FR" sz="2400" b="1" dirty="0">
                <a:solidFill>
                  <a:srgbClr val="000090"/>
                </a:solidFill>
              </a:rPr>
              <a:t>: </a:t>
            </a:r>
            <a:r>
              <a:rPr lang="fr-FR" sz="2400" dirty="0"/>
              <a:t>si détention cannabis est commise « dans un établissement pénitentiaire, une institution de protection de la jeunesse ou un établissement scolaire, </a:t>
            </a:r>
            <a:r>
              <a:rPr lang="fr-FR" sz="2400" u="sng" dirty="0"/>
              <a:t>sur la voie publique ou en tout lieu accessible au public </a:t>
            </a:r>
            <a:r>
              <a:rPr lang="fr-FR" sz="2400" dirty="0"/>
              <a:t>et sans circonstances aggravantes » (= délit)</a:t>
            </a:r>
          </a:p>
          <a:p>
            <a:pPr algn="just">
              <a:buFontTx/>
              <a:buChar char="-"/>
            </a:pPr>
            <a:endParaRPr lang="fr-FR" sz="2400" dirty="0"/>
          </a:p>
          <a:p>
            <a:pPr algn="just">
              <a:buFont typeface="Wingdings" charset="2"/>
              <a:buChar char="Ø"/>
            </a:pPr>
            <a:r>
              <a:rPr lang="fr-FR" sz="2400" dirty="0" err="1">
                <a:solidFill>
                  <a:srgbClr val="FF0000"/>
                </a:solidFill>
              </a:rPr>
              <a:t>Repénalisation</a:t>
            </a:r>
            <a:r>
              <a:rPr lang="fr-FR" sz="2400" dirty="0">
                <a:solidFill>
                  <a:srgbClr val="FF0000"/>
                </a:solidFill>
              </a:rPr>
              <a:t> détention cannabis quand elle s’inscrit dans l’espace public</a:t>
            </a:r>
          </a:p>
          <a:p>
            <a:pPr algn="just">
              <a:buFont typeface="Wingdings" charset="2"/>
              <a:buChar char="Ø"/>
            </a:pPr>
            <a:endParaRPr lang="fr-FR" sz="2400" dirty="0">
              <a:solidFill>
                <a:srgbClr val="FF0000"/>
              </a:solidFill>
            </a:endParaRPr>
          </a:p>
          <a:p>
            <a:pPr algn="just">
              <a:buFont typeface="Wingdings" charset="2"/>
              <a:buChar char="Ø"/>
            </a:pPr>
            <a:r>
              <a:rPr lang="fr-FR" sz="2400" dirty="0">
                <a:solidFill>
                  <a:srgbClr val="FF0000"/>
                </a:solidFill>
              </a:rPr>
              <a:t>Respect du principe de légalité?</a:t>
            </a:r>
          </a:p>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41915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4801314"/>
          </a:xfrm>
          <a:prstGeom prst="rect">
            <a:avLst/>
          </a:prstGeom>
        </p:spPr>
        <p:txBody>
          <a:bodyPr wrap="square">
            <a:spAutoFit/>
          </a:bodyPr>
          <a:lstStyle/>
          <a:p>
            <a:r>
              <a:rPr lang="fr-FR" sz="2400" b="1" dirty="0">
                <a:solidFill>
                  <a:srgbClr val="0000FF"/>
                </a:solidFill>
              </a:rPr>
              <a:t>Arrêté royal du 6 septembre 2017</a:t>
            </a:r>
          </a:p>
          <a:p>
            <a:endParaRPr lang="fr-FR" sz="2400" dirty="0"/>
          </a:p>
          <a:p>
            <a:pPr algn="just">
              <a:buFontTx/>
              <a:buChar char="-"/>
            </a:pPr>
            <a:r>
              <a:rPr lang="fr-BE" sz="2400" dirty="0"/>
              <a:t>Introduit une condition particulière en ce qui concerne le cannabis et la plante de cannabis: il n’est visé par la réglementation que pour autant que la somme des concentrations de Δ9-THC (delta 9 </a:t>
            </a:r>
            <a:r>
              <a:rPr lang="fr-BE" sz="2400" dirty="0" err="1"/>
              <a:t>tetrahydrocannabinol</a:t>
            </a:r>
            <a:r>
              <a:rPr lang="fr-BE" sz="2400" dirty="0"/>
              <a:t>) et du THCA (delta 9 acide </a:t>
            </a:r>
            <a:r>
              <a:rPr lang="fr-BE" sz="2400" dirty="0" err="1"/>
              <a:t>tetrahydrocannabinolique</a:t>
            </a:r>
            <a:r>
              <a:rPr lang="fr-BE" sz="2400" dirty="0"/>
              <a:t>), soit les substances actives du cannabis, est supérieure à </a:t>
            </a:r>
            <a:r>
              <a:rPr lang="fr-BE" sz="2400" b="1" dirty="0"/>
              <a:t>0,2%.</a:t>
            </a:r>
            <a:endParaRPr lang="fr-FR" sz="2400" b="1"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391293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7017306"/>
          </a:xfrm>
          <a:prstGeom prst="rect">
            <a:avLst/>
          </a:prstGeom>
        </p:spPr>
        <p:txBody>
          <a:bodyPr wrap="square">
            <a:spAutoFit/>
          </a:bodyPr>
          <a:lstStyle/>
          <a:p>
            <a:pPr marL="342900" indent="-342900" algn="just">
              <a:buFont typeface="Arial" panose="020B0604020202020204" pitchFamily="34" charset="0"/>
              <a:buChar char="•"/>
            </a:pPr>
            <a:r>
              <a:rPr lang="fr-FR" sz="2400" b="1" dirty="0"/>
              <a:t>Directives de politique criminelle: adoptées par la/le ministre de Justice (en concertation avec le Collège des procureurs généraux)</a:t>
            </a:r>
          </a:p>
          <a:p>
            <a:pPr algn="just"/>
            <a:endParaRPr lang="fr-FR" sz="2400" b="1" dirty="0"/>
          </a:p>
          <a:p>
            <a:pPr marL="342900" indent="-342900" algn="just">
              <a:buFont typeface="Arial" panose="020B0604020202020204" pitchFamily="34" charset="0"/>
              <a:buChar char="•"/>
            </a:pPr>
            <a:r>
              <a:rPr lang="fr-FR" sz="2400" b="1" dirty="0"/>
              <a:t>Circulaires: adoptées par le Collège des procureurs généraux</a:t>
            </a:r>
          </a:p>
          <a:p>
            <a:pPr marL="342900" indent="-342900" algn="just">
              <a:buFont typeface="Wingdings" pitchFamily="2" charset="2"/>
              <a:buChar char="Ø"/>
            </a:pPr>
            <a:endParaRPr lang="fr-FR" sz="2400" dirty="0"/>
          </a:p>
          <a:p>
            <a:pPr marL="342900" indent="-342900" algn="just">
              <a:buFont typeface="Wingdings" pitchFamily="2" charset="2"/>
              <a:buChar char="Ø"/>
            </a:pPr>
            <a:r>
              <a:rPr lang="fr-BE" sz="2400" dirty="0"/>
              <a:t>« Nonobstant sa publication au Moniteur belge, la directive de janvier 2005 n’est nullement un texte de loi » </a:t>
            </a:r>
            <a:r>
              <a:rPr lang="fr-BE" sz="2200" dirty="0"/>
              <a:t>(Mons, 3 mai 2017 )</a:t>
            </a:r>
          </a:p>
          <a:p>
            <a:pPr marL="342900" indent="-342900" algn="just">
              <a:buFont typeface="Wingdings" pitchFamily="2" charset="2"/>
              <a:buChar char="Ø"/>
            </a:pPr>
            <a:endParaRPr lang="fr-BE" sz="2400" dirty="0"/>
          </a:p>
          <a:p>
            <a:pPr marL="342900" indent="-342900" algn="just">
              <a:buFont typeface="Wingdings" pitchFamily="2" charset="2"/>
              <a:buChar char="Ø"/>
            </a:pPr>
            <a:r>
              <a:rPr lang="fr-BE" sz="2400" dirty="0"/>
              <a:t>« La circulaire est contraignante pour tous les membres du ministère public de manière à réaliser l’uniformité des poursuites » </a:t>
            </a:r>
            <a:r>
              <a:rPr lang="fr-BE" sz="2200" dirty="0"/>
              <a:t>(COL n° 15/2015, révisée le 18 juin 2018)</a:t>
            </a:r>
            <a:endParaRPr lang="fr-FR" sz="2200" dirty="0"/>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61777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7478970"/>
          </a:xfrm>
          <a:prstGeom prst="rect">
            <a:avLst/>
          </a:prstGeom>
        </p:spPr>
        <p:txBody>
          <a:bodyPr wrap="square">
            <a:spAutoFit/>
          </a:bodyPr>
          <a:lstStyle/>
          <a:p>
            <a:r>
              <a:rPr lang="fr-FR" sz="2200" b="1" dirty="0"/>
              <a:t>Directives / Circulaires</a:t>
            </a:r>
          </a:p>
          <a:p>
            <a:pPr marL="342900" indent="-342900" algn="just">
              <a:buFont typeface="Arial" panose="020B0604020202020204" pitchFamily="34" charset="0"/>
              <a:buChar char="•"/>
            </a:pPr>
            <a:r>
              <a:rPr lang="fr-FR" sz="2000" b="1" dirty="0"/>
              <a:t>26 mai 1933</a:t>
            </a:r>
            <a:r>
              <a:rPr lang="fr-FR" sz="2000" dirty="0"/>
              <a:t>: </a:t>
            </a:r>
            <a:r>
              <a:rPr lang="fr-BE" sz="2000" dirty="0"/>
              <a:t>Directive relative à la politique criminelle en matière de toxicomanie</a:t>
            </a:r>
            <a:endParaRPr lang="fr-FR" sz="2000" dirty="0"/>
          </a:p>
          <a:p>
            <a:pPr marL="342900" indent="-342900" algn="just">
              <a:buFont typeface="Arial" panose="020B0604020202020204" pitchFamily="34" charset="0"/>
              <a:buChar char="•"/>
            </a:pPr>
            <a:r>
              <a:rPr lang="fr-FR" sz="2000" b="1" dirty="0"/>
              <a:t>8 mai 1998 </a:t>
            </a:r>
            <a:r>
              <a:rPr lang="fr-FR" sz="2000" dirty="0"/>
              <a:t>: Directive commune relative à la politique des poursuites commune en matière de détention et de vente au détail de drogues illicites (groupe de travail parlementaire de 1997). </a:t>
            </a:r>
            <a:r>
              <a:rPr lang="fr-FR" sz="2000" strike="sngStrike" dirty="0">
                <a:solidFill>
                  <a:srgbClr val="FF0000"/>
                </a:solidFill>
              </a:rPr>
              <a:t>MB</a:t>
            </a:r>
            <a:endParaRPr lang="fr-BE" sz="2000" strike="sngStrike" dirty="0">
              <a:solidFill>
                <a:srgbClr val="FF0000"/>
              </a:solidFill>
            </a:endParaRPr>
          </a:p>
          <a:p>
            <a:pPr marL="342900" indent="-342900" algn="just">
              <a:buFont typeface="Arial" panose="020B0604020202020204" pitchFamily="34" charset="0"/>
              <a:buChar char="•"/>
            </a:pPr>
            <a:r>
              <a:rPr lang="fr-FR" sz="2000" dirty="0"/>
              <a:t> </a:t>
            </a:r>
            <a:r>
              <a:rPr lang="fr-FR" sz="2000" b="1" dirty="0"/>
              <a:t>16 mai 2003 </a:t>
            </a:r>
            <a:r>
              <a:rPr lang="fr-FR" sz="2000" dirty="0"/>
              <a:t>: Directive ministérielle relative à la politique des poursuites en matière de détention et de vente au détail de drogues illicites (suite à la révision de la loi en 2003) </a:t>
            </a:r>
            <a:r>
              <a:rPr lang="fr-FR" sz="2000" dirty="0">
                <a:solidFill>
                  <a:srgbClr val="FF0000"/>
                </a:solidFill>
              </a:rPr>
              <a:t>MB</a:t>
            </a:r>
            <a:endParaRPr lang="fr-BE" sz="2000" dirty="0">
              <a:solidFill>
                <a:srgbClr val="FF0000"/>
              </a:solidFill>
            </a:endParaRPr>
          </a:p>
          <a:p>
            <a:pPr marL="342900" indent="-342900" algn="just">
              <a:buFont typeface="Arial" panose="020B0604020202020204" pitchFamily="34" charset="0"/>
              <a:buChar char="•"/>
            </a:pPr>
            <a:r>
              <a:rPr lang="fr-FR" sz="2000" dirty="0"/>
              <a:t> </a:t>
            </a:r>
            <a:r>
              <a:rPr lang="fr-FR" sz="2000" b="1" dirty="0"/>
              <a:t>25 janvier 2005 </a:t>
            </a:r>
            <a:r>
              <a:rPr lang="fr-FR" sz="2000" dirty="0"/>
              <a:t>: Directive relative à la constatation, l’enregistrement et la poursuite des infractions en matière de détention de cannabis (suite à l’arrêt de la CA en 2004) </a:t>
            </a:r>
            <a:r>
              <a:rPr lang="fr-FR" sz="2000" dirty="0">
                <a:solidFill>
                  <a:srgbClr val="FF0000"/>
                </a:solidFill>
              </a:rPr>
              <a:t>MB</a:t>
            </a:r>
            <a:endParaRPr lang="fr-BE" sz="2000" dirty="0">
              <a:solidFill>
                <a:srgbClr val="FF0000"/>
              </a:solidFill>
            </a:endParaRPr>
          </a:p>
          <a:p>
            <a:pPr marL="342900" indent="-342900" algn="just">
              <a:buFont typeface="Arial" panose="020B0604020202020204" pitchFamily="34" charset="0"/>
              <a:buChar char="•"/>
            </a:pPr>
            <a:r>
              <a:rPr lang="fr-FR" sz="2000" dirty="0"/>
              <a:t> </a:t>
            </a:r>
            <a:r>
              <a:rPr lang="fr-FR" sz="2000" b="1" dirty="0"/>
              <a:t>21 décembre 2015 </a:t>
            </a:r>
            <a:r>
              <a:rPr lang="fr-FR" sz="2000" dirty="0"/>
              <a:t>: Circulaire relative à la constatation, l'enregistrement et la politique des poursuites en matière de détention et de vente au détail de drogues illicite (saisie cannabis) </a:t>
            </a:r>
            <a:r>
              <a:rPr lang="fr-FR" sz="2000" strike="sngStrike" dirty="0">
                <a:solidFill>
                  <a:srgbClr val="FF0000"/>
                </a:solidFill>
              </a:rPr>
              <a:t>MB</a:t>
            </a:r>
            <a:endParaRPr lang="fr-BE" sz="2000" strike="sngStrike" dirty="0">
              <a:solidFill>
                <a:srgbClr val="FF0000"/>
              </a:solidFill>
            </a:endParaRPr>
          </a:p>
          <a:p>
            <a:pPr marL="342900" indent="-342900" algn="just">
              <a:buFont typeface="Arial" panose="020B0604020202020204" pitchFamily="34" charset="0"/>
              <a:buChar char="•"/>
            </a:pPr>
            <a:r>
              <a:rPr lang="fr-FR" sz="2000" dirty="0"/>
              <a:t> </a:t>
            </a:r>
            <a:r>
              <a:rPr lang="fr-FR" sz="2000" b="1" dirty="0"/>
              <a:t>18 juin 2018 </a:t>
            </a:r>
            <a:r>
              <a:rPr lang="fr-FR" sz="2000" dirty="0"/>
              <a:t>: Révision Circulaire de 2015 (suite à l’arrêté royal du 6 septembre 2017) </a:t>
            </a:r>
            <a:r>
              <a:rPr lang="fr-FR" sz="2000" strike="sngStrike" dirty="0">
                <a:solidFill>
                  <a:srgbClr val="FF0000"/>
                </a:solidFill>
              </a:rPr>
              <a:t>MB</a:t>
            </a:r>
            <a:endParaRPr lang="fr-BE" sz="2000" strike="sngStrike" dirty="0">
              <a:solidFill>
                <a:srgbClr val="FF0000"/>
              </a:solidFill>
            </a:endParaRPr>
          </a:p>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01816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7386638"/>
          </a:xfrm>
          <a:prstGeom prst="rect">
            <a:avLst/>
          </a:prstGeom>
        </p:spPr>
        <p:txBody>
          <a:bodyPr wrap="square">
            <a:spAutoFit/>
          </a:bodyPr>
          <a:lstStyle/>
          <a:p>
            <a:r>
              <a:rPr lang="fr-FR" sz="2400" dirty="0"/>
              <a:t>  </a:t>
            </a:r>
            <a:endParaRPr lang="fr-BE" sz="2400" dirty="0"/>
          </a:p>
          <a:p>
            <a:pPr algn="just"/>
            <a:r>
              <a:rPr lang="fr-FR" sz="2400" b="1" dirty="0"/>
              <a:t>Circulaire du 18 juin 2018 </a:t>
            </a:r>
            <a:r>
              <a:rPr lang="fr-FR" sz="2400" dirty="0"/>
              <a:t>opère une distinction selon que la détention de cannabis est commise sur la voie publique ou en un lieu accessible au public, </a:t>
            </a:r>
            <a:r>
              <a:rPr lang="fr-FR" sz="2400" dirty="0">
                <a:solidFill>
                  <a:srgbClr val="FF0000"/>
                </a:solidFill>
              </a:rPr>
              <a:t>de manière ostentatoire ou non. </a:t>
            </a:r>
            <a:endParaRPr lang="fr-BE" sz="2400" dirty="0">
              <a:solidFill>
                <a:srgbClr val="FF0000"/>
              </a:solidFill>
            </a:endParaRPr>
          </a:p>
          <a:p>
            <a:pPr algn="just"/>
            <a:endParaRPr lang="fr-FR" sz="2400" dirty="0"/>
          </a:p>
          <a:p>
            <a:pPr algn="just"/>
            <a:endParaRPr lang="fr-FR" sz="2400" dirty="0"/>
          </a:p>
          <a:p>
            <a:pPr algn="just"/>
            <a:r>
              <a:rPr lang="fr-FR" sz="2400" dirty="0"/>
              <a:t>La détention de cannabis pour l’usage personnel, opérée « sans ostentation » sur la voie publique ou en un lieu accessible au public, doit être considérée comme « relevant du degré de priorité le plus bas de la politique des poursuites ».</a:t>
            </a:r>
          </a:p>
          <a:p>
            <a:pPr algn="just"/>
            <a:endParaRPr lang="fr-FR" sz="2400" dirty="0"/>
          </a:p>
          <a:p>
            <a:pPr marL="342900" indent="-342900" algn="just">
              <a:buFont typeface="Wingdings" pitchFamily="2" charset="2"/>
              <a:buChar char="Ø"/>
            </a:pPr>
            <a:r>
              <a:rPr lang="fr-FR" sz="2400" dirty="0">
                <a:solidFill>
                  <a:srgbClr val="FF0000"/>
                </a:solidFill>
              </a:rPr>
              <a:t>Respect du principe de légalité?</a:t>
            </a:r>
            <a:endParaRPr lang="fr-BE" sz="2400" dirty="0">
              <a:solidFill>
                <a:srgbClr val="FF0000"/>
              </a:solidFill>
            </a:endParaRPr>
          </a:p>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65377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6647974"/>
          </a:xfrm>
          <a:prstGeom prst="rect">
            <a:avLst/>
          </a:prstGeom>
        </p:spPr>
        <p:txBody>
          <a:bodyPr wrap="square">
            <a:spAutoFit/>
          </a:bodyPr>
          <a:lstStyle/>
          <a:p>
            <a:pPr algn="just"/>
            <a:r>
              <a:rPr lang="fr-FR" sz="3200" dirty="0"/>
              <a:t>« La définition vague des critères utilisés par la directive, si elle se traduit par un trop grand pouvoir d’appréciation laissé aux policiers et aux parquets, a pour effet, malgré les nombreuses </a:t>
            </a:r>
            <a:r>
              <a:rPr lang="fr-FR" sz="3200" u="sng" dirty="0"/>
              <a:t>recommandations politiques </a:t>
            </a:r>
            <a:r>
              <a:rPr lang="fr-FR" sz="3200" dirty="0"/>
              <a:t>visant à éviter l’emprisonnement des usagers de drogues, un </a:t>
            </a:r>
            <a:r>
              <a:rPr lang="fr-FR" sz="3200" u="sng" dirty="0"/>
              <a:t>recours qui reste fréquent aux poursuites et aux peines d’emprisonnement </a:t>
            </a:r>
            <a:r>
              <a:rPr lang="fr-FR" sz="3200" dirty="0"/>
              <a:t>».</a:t>
            </a:r>
            <a:endParaRPr lang="fr-BE" sz="3200" dirty="0"/>
          </a:p>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33581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113761"/>
            <a:ext cx="8229600" cy="6627607"/>
          </a:xfrm>
        </p:spPr>
        <p:txBody>
          <a:bodyPr>
            <a:noAutofit/>
          </a:bodyPr>
          <a:lstStyle/>
          <a:p>
            <a:pPr algn="just"/>
            <a:br>
              <a:rPr lang="fr-FR" sz="2800" b="1" dirty="0"/>
            </a:br>
            <a:br>
              <a:rPr lang="fr-FR" sz="2800" b="1" dirty="0"/>
            </a:br>
            <a:r>
              <a:rPr lang="fr-FR" sz="2800" b="1" dirty="0">
                <a:solidFill>
                  <a:schemeClr val="tx1"/>
                </a:solidFill>
              </a:rPr>
              <a:t>Police fédérale</a:t>
            </a:r>
            <a:r>
              <a:rPr lang="fr-FR" sz="2800" dirty="0">
                <a:solidFill>
                  <a:schemeClr val="tx1"/>
                </a:solidFill>
              </a:rPr>
              <a:t>: la criminalité enregistrée en matière de drogues se situe dans le « top cinq » des infractions commises en Belgique</a:t>
            </a:r>
            <a:br>
              <a:rPr lang="fr-FR" sz="2800" dirty="0">
                <a:solidFill>
                  <a:schemeClr val="tx1"/>
                </a:solidFill>
              </a:rPr>
            </a:br>
            <a:r>
              <a:rPr lang="fr-BE" sz="2800" dirty="0">
                <a:solidFill>
                  <a:schemeClr val="tx1"/>
                </a:solidFill>
              </a:rPr>
              <a:t> </a:t>
            </a:r>
            <a:br>
              <a:rPr lang="fr-BE" sz="2800" dirty="0">
                <a:solidFill>
                  <a:schemeClr val="tx1"/>
                </a:solidFill>
              </a:rPr>
            </a:br>
            <a:r>
              <a:rPr lang="fr-FR" sz="2800" b="1" dirty="0">
                <a:solidFill>
                  <a:schemeClr val="tx1"/>
                </a:solidFill>
              </a:rPr>
              <a:t>Police fédérale: </a:t>
            </a:r>
            <a:r>
              <a:rPr lang="fr-FR" sz="2800" dirty="0">
                <a:solidFill>
                  <a:schemeClr val="tx1"/>
                </a:solidFill>
              </a:rPr>
              <a:t>« Étant donné que les drogues sont un phénomène typique de criminalité quérable, cela signifie que la police continue en permanence à consacrer une forte attention à ce phénomène </a:t>
            </a:r>
            <a:r>
              <a:rPr lang="fr-FR" sz="2800" dirty="0"/>
              <a:t>»</a:t>
            </a:r>
            <a:br>
              <a:rPr lang="fr-FR" sz="2800" dirty="0"/>
            </a:br>
            <a:br>
              <a:rPr lang="fr-FR" sz="2800" dirty="0"/>
            </a:br>
            <a:br>
              <a:rPr lang="fr-BE" sz="2800" dirty="0"/>
            </a:br>
            <a:endParaRPr lang="fr-BE" sz="2800" dirty="0"/>
          </a:p>
        </p:txBody>
      </p:sp>
      <p:sp>
        <p:nvSpPr>
          <p:cNvPr id="6" name="ZoneTexte 5"/>
          <p:cNvSpPr txBox="1"/>
          <p:nvPr/>
        </p:nvSpPr>
        <p:spPr>
          <a:xfrm>
            <a:off x="4697732" y="2595982"/>
            <a:ext cx="184666" cy="369332"/>
          </a:xfrm>
          <a:prstGeom prst="rect">
            <a:avLst/>
          </a:prstGeom>
          <a:noFill/>
        </p:spPr>
        <p:txBody>
          <a:bodyPr wrap="none" rtlCol="0">
            <a:spAutoFit/>
          </a:bodyPr>
          <a:lstStyle/>
          <a:p>
            <a:endParaRPr lang="fr-FR" dirty="0"/>
          </a:p>
        </p:txBody>
      </p:sp>
      <p:sp>
        <p:nvSpPr>
          <p:cNvPr id="2" name="ZoneTexte 1">
            <a:extLst>
              <a:ext uri="{FF2B5EF4-FFF2-40B4-BE49-F238E27FC236}">
                <a16:creationId xmlns:a16="http://schemas.microsoft.com/office/drawing/2014/main" id="{D0A3D585-2D10-0745-812C-6A3EDC17E1CF}"/>
              </a:ext>
            </a:extLst>
          </p:cNvPr>
          <p:cNvSpPr txBox="1"/>
          <p:nvPr/>
        </p:nvSpPr>
        <p:spPr>
          <a:xfrm>
            <a:off x="449796" y="662374"/>
            <a:ext cx="7330008" cy="523220"/>
          </a:xfrm>
          <a:prstGeom prst="rect">
            <a:avLst/>
          </a:prstGeom>
          <a:noFill/>
        </p:spPr>
        <p:txBody>
          <a:bodyPr wrap="square" rtlCol="0">
            <a:spAutoFit/>
          </a:bodyPr>
          <a:lstStyle/>
          <a:p>
            <a:pPr algn="ctr"/>
            <a:r>
              <a:rPr lang="fr-FR" sz="2800" b="1" dirty="0">
                <a:solidFill>
                  <a:schemeClr val="tx2"/>
                </a:solidFill>
              </a:rPr>
              <a:t>Pratiques de terrain</a:t>
            </a:r>
          </a:p>
        </p:txBody>
      </p:sp>
    </p:spTree>
    <p:extLst>
      <p:ext uri="{BB962C8B-B14F-4D97-AF65-F5344CB8AC3E}">
        <p14:creationId xmlns:p14="http://schemas.microsoft.com/office/powerpoint/2010/main" val="355468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0"/>
            <a:ext cx="8229600" cy="6627607"/>
          </a:xfrm>
        </p:spPr>
        <p:txBody>
          <a:bodyPr>
            <a:noAutofit/>
          </a:bodyPr>
          <a:lstStyle/>
          <a:p>
            <a:pPr algn="just"/>
            <a:r>
              <a:rPr lang="fr-FR" sz="2800" b="1" dirty="0">
                <a:solidFill>
                  <a:schemeClr val="tx1"/>
                </a:solidFill>
              </a:rPr>
              <a:t>Police fédérale</a:t>
            </a:r>
            <a:r>
              <a:rPr lang="fr-FR" sz="2800" dirty="0">
                <a:solidFill>
                  <a:schemeClr val="tx1"/>
                </a:solidFill>
              </a:rPr>
              <a:t>: « Les drogues représentent le </a:t>
            </a:r>
            <a:r>
              <a:rPr lang="fr-FR" sz="2800" b="1" dirty="0">
                <a:solidFill>
                  <a:schemeClr val="tx1"/>
                </a:solidFill>
              </a:rPr>
              <a:t>premier phénomène criminel</a:t>
            </a:r>
            <a:r>
              <a:rPr lang="fr-FR" sz="2800" dirty="0">
                <a:solidFill>
                  <a:schemeClr val="tx1"/>
                </a:solidFill>
              </a:rPr>
              <a:t> en termes d’arrestations judiciaires et le </a:t>
            </a:r>
            <a:r>
              <a:rPr lang="fr-FR" sz="2800" b="1" dirty="0">
                <a:solidFill>
                  <a:schemeClr val="tx1"/>
                </a:solidFill>
              </a:rPr>
              <a:t>deuxième phénomène criminel</a:t>
            </a:r>
            <a:r>
              <a:rPr lang="fr-FR" sz="2800" dirty="0">
                <a:solidFill>
                  <a:schemeClr val="tx1"/>
                </a:solidFill>
              </a:rPr>
              <a:t> en termes de capacité d’enquête » </a:t>
            </a:r>
            <a:br>
              <a:rPr lang="fr-BE" dirty="0">
                <a:solidFill>
                  <a:schemeClr val="tx1"/>
                </a:solidFill>
              </a:rPr>
            </a:br>
            <a:br>
              <a:rPr lang="fr-BE" sz="2800" dirty="0"/>
            </a:br>
            <a:endParaRPr lang="fr-BE" sz="2800" dirty="0"/>
          </a:p>
        </p:txBody>
      </p:sp>
      <p:sp>
        <p:nvSpPr>
          <p:cNvPr id="6" name="ZoneTexte 5"/>
          <p:cNvSpPr txBox="1"/>
          <p:nvPr/>
        </p:nvSpPr>
        <p:spPr>
          <a:xfrm>
            <a:off x="4697732" y="2595982"/>
            <a:ext cx="184666"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C7FFF03D-1FB0-5343-A4C9-283E7D3972F9}"/>
              </a:ext>
            </a:extLst>
          </p:cNvPr>
          <p:cNvSpPr txBox="1"/>
          <p:nvPr/>
        </p:nvSpPr>
        <p:spPr>
          <a:xfrm>
            <a:off x="449796" y="662374"/>
            <a:ext cx="7330008" cy="523220"/>
          </a:xfrm>
          <a:prstGeom prst="rect">
            <a:avLst/>
          </a:prstGeom>
          <a:noFill/>
        </p:spPr>
        <p:txBody>
          <a:bodyPr wrap="square" rtlCol="0">
            <a:spAutoFit/>
          </a:bodyPr>
          <a:lstStyle/>
          <a:p>
            <a:pPr algn="ctr"/>
            <a:r>
              <a:rPr lang="fr-FR" sz="2800" b="1" dirty="0">
                <a:solidFill>
                  <a:schemeClr val="tx2"/>
                </a:solidFill>
              </a:rPr>
              <a:t>Pratiques de terrain</a:t>
            </a:r>
          </a:p>
        </p:txBody>
      </p:sp>
    </p:spTree>
    <p:extLst>
      <p:ext uri="{BB962C8B-B14F-4D97-AF65-F5344CB8AC3E}">
        <p14:creationId xmlns:p14="http://schemas.microsoft.com/office/powerpoint/2010/main" val="69837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8229600" cy="1066800"/>
          </a:xfrm>
        </p:spPr>
        <p:txBody>
          <a:bodyPr anchor="ctr">
            <a:normAutofit fontScale="90000"/>
          </a:bodyPr>
          <a:lstStyle/>
          <a:p>
            <a:pPr algn="ctr">
              <a:lnSpc>
                <a:spcPct val="90000"/>
              </a:lnSpc>
            </a:pPr>
            <a:br>
              <a:rPr lang="fr-FR" sz="3400" b="1" dirty="0"/>
            </a:br>
            <a:r>
              <a:rPr lang="fr-FR" sz="3400" b="1" dirty="0"/>
              <a:t>Généalogie du droit pénal des drogues</a:t>
            </a:r>
            <a:br>
              <a:rPr lang="fr-FR" sz="3400" b="1" dirty="0"/>
            </a:br>
            <a:br>
              <a:rPr lang="fr-FR" sz="3600" dirty="0"/>
            </a:br>
            <a:endParaRPr lang="fr-FR" sz="3400" dirty="0"/>
          </a:p>
        </p:txBody>
      </p:sp>
      <p:sp>
        <p:nvSpPr>
          <p:cNvPr id="3" name="Espace réservé du contenu 2"/>
          <p:cNvSpPr>
            <a:spLocks noGrp="1"/>
          </p:cNvSpPr>
          <p:nvPr>
            <p:ph sz="half" idx="1"/>
          </p:nvPr>
        </p:nvSpPr>
        <p:spPr>
          <a:xfrm>
            <a:off x="4648202" y="1687487"/>
            <a:ext cx="4038600" cy="4909865"/>
          </a:xfrm>
        </p:spPr>
        <p:txBody>
          <a:bodyPr>
            <a:normAutofit lnSpcReduction="10000"/>
          </a:bodyPr>
          <a:lstStyle/>
          <a:p>
            <a:pPr algn="ctr"/>
            <a:endParaRPr lang="fr-FR" i="1" dirty="0"/>
          </a:p>
          <a:p>
            <a:pPr algn="ctr"/>
            <a:r>
              <a:rPr lang="fr-FR" i="1" dirty="0"/>
              <a:t>Convention internationale de l’opium du 23 janvier 1912</a:t>
            </a:r>
          </a:p>
          <a:p>
            <a:pPr algn="ctr"/>
            <a:endParaRPr lang="fr-FR" i="1" dirty="0"/>
          </a:p>
          <a:p>
            <a:pPr marL="109728" indent="0" algn="ctr">
              <a:buNone/>
            </a:pPr>
            <a:r>
              <a:rPr lang="fr-FR" i="1" dirty="0"/>
              <a:t>+ Traité Versailles 1919</a:t>
            </a:r>
          </a:p>
          <a:p>
            <a:endParaRPr lang="fr-FR" dirty="0"/>
          </a:p>
          <a:p>
            <a:pPr marL="109728" indent="0">
              <a:buNone/>
            </a:pPr>
            <a:r>
              <a:rPr lang="fr-FR" dirty="0">
                <a:solidFill>
                  <a:srgbClr val="FF0000"/>
                </a:solidFill>
              </a:rPr>
              <a:t>= Bases du contrôle international en matière de drogues: consommation drogues doit être limitée aux besoins médicaux</a:t>
            </a:r>
          </a:p>
          <a:p>
            <a:pPr marL="109728" indent="0">
              <a:buNone/>
            </a:pPr>
            <a:endParaRPr lang="fr-FR" dirty="0">
              <a:solidFill>
                <a:srgbClr val="FF0000"/>
              </a:solidFill>
            </a:endParaRPr>
          </a:p>
          <a:p>
            <a:pPr marL="109728" indent="0">
              <a:buNone/>
            </a:pPr>
            <a:endParaRPr lang="fr-FR" dirty="0">
              <a:solidFill>
                <a:srgbClr val="FF0000"/>
              </a:solidFill>
            </a:endParaRPr>
          </a:p>
          <a:p>
            <a:pPr>
              <a:buFont typeface="Wingdings" pitchFamily="2" charset="2"/>
              <a:buChar char="Ø"/>
            </a:pPr>
            <a:r>
              <a:rPr lang="fr-FR" b="1" dirty="0"/>
              <a:t>Loi française 19 juillet 1916</a:t>
            </a:r>
          </a:p>
          <a:p>
            <a:pPr marL="109728" indent="0">
              <a:buNone/>
            </a:pPr>
            <a:endParaRPr lang="fr-FR" b="1" dirty="0"/>
          </a:p>
          <a:p>
            <a:pPr>
              <a:buFont typeface="Wingdings" pitchFamily="2" charset="2"/>
              <a:buChar char="Ø"/>
            </a:pPr>
            <a:r>
              <a:rPr lang="fr-FR" b="1" dirty="0"/>
              <a:t>Loi du 24 février 1921 </a:t>
            </a:r>
          </a:p>
          <a:p>
            <a:pPr marL="109728" indent="0">
              <a:buNone/>
            </a:pPr>
            <a:endParaRPr lang="fr-FR" b="1" dirty="0"/>
          </a:p>
          <a:p>
            <a:pPr marL="109728" indent="0">
              <a:buNone/>
            </a:pPr>
            <a:endParaRPr lang="fr-FR" dirty="0">
              <a:solidFill>
                <a:srgbClr val="FF0000"/>
              </a:solidFill>
            </a:endParaRPr>
          </a:p>
          <a:p>
            <a:pPr marL="109728" indent="0">
              <a:buNone/>
            </a:pPr>
            <a:endParaRPr lang="fr-FR" b="1" u="sng" dirty="0"/>
          </a:p>
        </p:txBody>
      </p:sp>
      <p:pic>
        <p:nvPicPr>
          <p:cNvPr id="11" name="Image 10">
            <a:extLst>
              <a:ext uri="{FF2B5EF4-FFF2-40B4-BE49-F238E27FC236}">
                <a16:creationId xmlns:a16="http://schemas.microsoft.com/office/drawing/2014/main" id="{3E03738A-D605-4146-AEFB-2958ACB85F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0845" y="1687487"/>
            <a:ext cx="3369684" cy="5053881"/>
          </a:xfrm>
          <a:prstGeom prst="rect">
            <a:avLst/>
          </a:prstGeom>
        </p:spPr>
      </p:pic>
    </p:spTree>
    <p:extLst>
      <p:ext uri="{BB962C8B-B14F-4D97-AF65-F5344CB8AC3E}">
        <p14:creationId xmlns:p14="http://schemas.microsoft.com/office/powerpoint/2010/main" val="1905692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720080"/>
          </a:xfrm>
        </p:spPr>
        <p:txBody>
          <a:bodyPr>
            <a:normAutofit/>
          </a:bodyPr>
          <a:lstStyle/>
          <a:p>
            <a:pPr algn="ctr"/>
            <a:r>
              <a:rPr lang="fr-FR" sz="3200" b="1" dirty="0"/>
              <a:t>Nombre de faits enregistrés par la police</a:t>
            </a:r>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2215991"/>
          </a:xfrm>
          <a:prstGeom prst="rect">
            <a:avLst/>
          </a:prstGeom>
        </p:spPr>
        <p:txBody>
          <a:bodyPr wrap="square">
            <a:spAutoFit/>
          </a:bodyPr>
          <a:lstStyle/>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2C4BD2FE-FF57-2E4A-981A-F60C73FD866F}"/>
              </a:ext>
            </a:extLst>
          </p:cNvPr>
          <p:cNvPicPr/>
          <p:nvPr/>
        </p:nvPicPr>
        <p:blipFill>
          <a:blip r:embed="rId3"/>
          <a:stretch>
            <a:fillRect/>
          </a:stretch>
        </p:blipFill>
        <p:spPr>
          <a:xfrm>
            <a:off x="507684" y="1412776"/>
            <a:ext cx="8261468" cy="5445224"/>
          </a:xfrm>
          <a:prstGeom prst="rect">
            <a:avLst/>
          </a:prstGeom>
        </p:spPr>
      </p:pic>
    </p:spTree>
    <p:extLst>
      <p:ext uri="{BB962C8B-B14F-4D97-AF65-F5344CB8AC3E}">
        <p14:creationId xmlns:p14="http://schemas.microsoft.com/office/powerpoint/2010/main" val="417976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720080"/>
          </a:xfrm>
        </p:spPr>
        <p:txBody>
          <a:bodyPr>
            <a:normAutofit/>
          </a:bodyPr>
          <a:lstStyle/>
          <a:p>
            <a:pPr algn="ctr"/>
            <a:r>
              <a:rPr lang="fr-FR" sz="3200" b="1" dirty="0"/>
              <a:t>Nombre de faits enregistrés par la police</a:t>
            </a:r>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2215991"/>
          </a:xfrm>
          <a:prstGeom prst="rect">
            <a:avLst/>
          </a:prstGeom>
        </p:spPr>
        <p:txBody>
          <a:bodyPr wrap="square">
            <a:spAutoFit/>
          </a:bodyPr>
          <a:lstStyle/>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pic>
        <p:nvPicPr>
          <p:cNvPr id="5" name="officeArt object">
            <a:extLst>
              <a:ext uri="{FF2B5EF4-FFF2-40B4-BE49-F238E27FC236}">
                <a16:creationId xmlns:a16="http://schemas.microsoft.com/office/drawing/2014/main" id="{140BBD0A-1DD9-D148-BAB2-4A592DCF7CCB}"/>
              </a:ext>
            </a:extLst>
          </p:cNvPr>
          <p:cNvPicPr/>
          <p:nvPr/>
        </p:nvPicPr>
        <p:blipFill>
          <a:blip r:embed="rId3"/>
          <a:stretch>
            <a:fillRect/>
          </a:stretch>
        </p:blipFill>
        <p:spPr>
          <a:xfrm>
            <a:off x="539551" y="1525796"/>
            <a:ext cx="6768753" cy="4783523"/>
          </a:xfrm>
          <a:prstGeom prst="rect">
            <a:avLst/>
          </a:prstGeom>
          <a:ln w="12700" cap="flat">
            <a:noFill/>
            <a:miter lim="400000"/>
          </a:ln>
          <a:effectLst/>
        </p:spPr>
      </p:pic>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7373F0DD-0CD3-EC48-9932-A46FD037E9FD}"/>
                  </a:ext>
                </a:extLst>
              </p14:cNvPr>
              <p14:cNvContentPartPr/>
              <p14:nvPr/>
            </p14:nvContentPartPr>
            <p14:xfrm>
              <a:off x="5059605" y="2817256"/>
              <a:ext cx="546120" cy="267480"/>
            </p14:xfrm>
          </p:contentPart>
        </mc:Choice>
        <mc:Fallback xmlns="">
          <p:pic>
            <p:nvPicPr>
              <p:cNvPr id="3" name="Encre 2">
                <a:extLst>
                  <a:ext uri="{FF2B5EF4-FFF2-40B4-BE49-F238E27FC236}">
                    <a16:creationId xmlns:a16="http://schemas.microsoft.com/office/drawing/2014/main" id="{7373F0DD-0CD3-EC48-9932-A46FD037E9FD}"/>
                  </a:ext>
                </a:extLst>
              </p:cNvPr>
              <p:cNvPicPr/>
              <p:nvPr/>
            </p:nvPicPr>
            <p:blipFill>
              <a:blip r:embed="rId5"/>
              <a:stretch>
                <a:fillRect/>
              </a:stretch>
            </p:blipFill>
            <p:spPr>
              <a:xfrm>
                <a:off x="5050605" y="2808616"/>
                <a:ext cx="563760" cy="285120"/>
              </a:xfrm>
              <a:prstGeom prst="rect">
                <a:avLst/>
              </a:prstGeom>
            </p:spPr>
          </p:pic>
        </mc:Fallback>
      </mc:AlternateContent>
    </p:spTree>
    <p:extLst>
      <p:ext uri="{BB962C8B-B14F-4D97-AF65-F5344CB8AC3E}">
        <p14:creationId xmlns:p14="http://schemas.microsoft.com/office/powerpoint/2010/main" val="366344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720080"/>
          </a:xfrm>
        </p:spPr>
        <p:txBody>
          <a:bodyPr>
            <a:normAutofit/>
          </a:bodyPr>
          <a:lstStyle/>
          <a:p>
            <a:pPr algn="ctr"/>
            <a:r>
              <a:rPr lang="fr-FR" sz="3200" b="1" dirty="0"/>
              <a:t>Nombre de faits enregistrés par la police</a:t>
            </a:r>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2215991"/>
          </a:xfrm>
          <a:prstGeom prst="rect">
            <a:avLst/>
          </a:prstGeom>
        </p:spPr>
        <p:txBody>
          <a:bodyPr wrap="square">
            <a:spAutoFit/>
          </a:bodyPr>
          <a:lstStyle/>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C792589D-E396-DC40-854A-7ADCADC916FD}"/>
              </a:ext>
            </a:extLst>
          </p:cNvPr>
          <p:cNvSpPr txBox="1"/>
          <p:nvPr/>
        </p:nvSpPr>
        <p:spPr>
          <a:xfrm>
            <a:off x="4107766" y="3165231"/>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3D793025-9D8B-2F47-9576-680D58687865}"/>
              </a:ext>
            </a:extLst>
          </p:cNvPr>
          <p:cNvSpPr txBox="1"/>
          <p:nvPr/>
        </p:nvSpPr>
        <p:spPr>
          <a:xfrm>
            <a:off x="1187624" y="2298848"/>
            <a:ext cx="7581528" cy="6186309"/>
          </a:xfrm>
          <a:prstGeom prst="rect">
            <a:avLst/>
          </a:prstGeom>
          <a:noFill/>
        </p:spPr>
        <p:txBody>
          <a:bodyPr wrap="square" rtlCol="0">
            <a:spAutoFit/>
          </a:bodyPr>
          <a:lstStyle/>
          <a:p>
            <a:pPr algn="ctr"/>
            <a:r>
              <a:rPr lang="fr-FR" sz="2800" i="1" dirty="0">
                <a:solidFill>
                  <a:srgbClr val="FF0000"/>
                </a:solidFill>
              </a:rPr>
              <a:t>Observatoire français des drogues et des toxicomanies</a:t>
            </a:r>
            <a:r>
              <a:rPr lang="fr-FR" sz="2800" dirty="0">
                <a:solidFill>
                  <a:srgbClr val="FF0000"/>
                </a:solidFill>
              </a:rPr>
              <a:t>  (2015)</a:t>
            </a:r>
          </a:p>
          <a:p>
            <a:pPr algn="ctr"/>
            <a:endParaRPr lang="fr-FR" sz="2800" dirty="0"/>
          </a:p>
          <a:p>
            <a:pPr algn="just"/>
            <a:r>
              <a:rPr lang="fr-FR" sz="2400" dirty="0"/>
              <a:t>« Depuis 1970, les interpellations d’usagers ont augmenté trois fois plus vite que celles d’usagers-revendeurs ou de trafiquants ».</a:t>
            </a:r>
          </a:p>
          <a:p>
            <a:pPr algn="just"/>
            <a:endParaRPr lang="fr-FR" sz="2400" dirty="0"/>
          </a:p>
          <a:p>
            <a:pPr algn="just"/>
            <a:r>
              <a:rPr lang="fr-FR" sz="2400" dirty="0"/>
              <a:t>« En deux décennies, (1990-2010), les interpellations d’usagers ont été multipliées par 7 pour le cannabis ».</a:t>
            </a:r>
            <a:endParaRPr lang="fr-BE" sz="2400" dirty="0"/>
          </a:p>
          <a:p>
            <a:pPr algn="just"/>
            <a:endParaRPr lang="fr-FR" sz="2400" dirty="0"/>
          </a:p>
          <a:p>
            <a:endParaRPr lang="fr-FR" dirty="0"/>
          </a:p>
          <a:p>
            <a:endParaRPr lang="fr-FR" dirty="0"/>
          </a:p>
          <a:p>
            <a:endParaRPr lang="fr-FR" dirty="0"/>
          </a:p>
          <a:p>
            <a:endParaRPr lang="fr-FR" dirty="0"/>
          </a:p>
          <a:p>
            <a:endParaRPr lang="fr-FR" dirty="0"/>
          </a:p>
          <a:p>
            <a:endParaRPr lang="fr-FR" dirty="0"/>
          </a:p>
          <a:p>
            <a:endParaRPr lang="fr-FR" dirty="0"/>
          </a:p>
          <a:p>
            <a:endParaRPr lang="fr-BE" dirty="0"/>
          </a:p>
        </p:txBody>
      </p:sp>
    </p:spTree>
    <p:extLst>
      <p:ext uri="{BB962C8B-B14F-4D97-AF65-F5344CB8AC3E}">
        <p14:creationId xmlns:p14="http://schemas.microsoft.com/office/powerpoint/2010/main" val="296279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720080"/>
          </a:xfrm>
        </p:spPr>
        <p:txBody>
          <a:bodyPr>
            <a:normAutofit/>
          </a:bodyPr>
          <a:lstStyle/>
          <a:p>
            <a:pPr algn="ctr"/>
            <a:endParaRPr lang="fr-FR" sz="3200" b="1"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2215991"/>
          </a:xfrm>
          <a:prstGeom prst="rect">
            <a:avLst/>
          </a:prstGeom>
        </p:spPr>
        <p:txBody>
          <a:bodyPr wrap="square">
            <a:spAutoFit/>
          </a:bodyPr>
          <a:lstStyle/>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C792589D-E396-DC40-854A-7ADCADC916FD}"/>
              </a:ext>
            </a:extLst>
          </p:cNvPr>
          <p:cNvSpPr txBox="1"/>
          <p:nvPr/>
        </p:nvSpPr>
        <p:spPr>
          <a:xfrm>
            <a:off x="4107766" y="3165231"/>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3D793025-9D8B-2F47-9576-680D58687865}"/>
              </a:ext>
            </a:extLst>
          </p:cNvPr>
          <p:cNvSpPr txBox="1"/>
          <p:nvPr/>
        </p:nvSpPr>
        <p:spPr>
          <a:xfrm>
            <a:off x="1248780" y="3158802"/>
            <a:ext cx="7725542" cy="2308324"/>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BE" dirty="0"/>
          </a:p>
        </p:txBody>
      </p:sp>
      <p:pic>
        <p:nvPicPr>
          <p:cNvPr id="7" name="Image 6">
            <a:extLst>
              <a:ext uri="{FF2B5EF4-FFF2-40B4-BE49-F238E27FC236}">
                <a16:creationId xmlns:a16="http://schemas.microsoft.com/office/drawing/2014/main" id="{76D83A08-CB6F-704D-8B50-142EE164E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34" y="548680"/>
            <a:ext cx="8743488" cy="6120680"/>
          </a:xfrm>
          <a:prstGeom prst="rect">
            <a:avLst/>
          </a:prstGeom>
        </p:spPr>
      </p:pic>
    </p:spTree>
    <p:extLst>
      <p:ext uri="{BB962C8B-B14F-4D97-AF65-F5344CB8AC3E}">
        <p14:creationId xmlns:p14="http://schemas.microsoft.com/office/powerpoint/2010/main" val="3422189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2215991"/>
          </a:xfrm>
          <a:prstGeom prst="rect">
            <a:avLst/>
          </a:prstGeom>
        </p:spPr>
        <p:txBody>
          <a:bodyPr wrap="square">
            <a:spAutoFit/>
          </a:bodyPr>
          <a:lstStyle/>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C792589D-E396-DC40-854A-7ADCADC916FD}"/>
              </a:ext>
            </a:extLst>
          </p:cNvPr>
          <p:cNvSpPr txBox="1"/>
          <p:nvPr/>
        </p:nvSpPr>
        <p:spPr>
          <a:xfrm>
            <a:off x="4107766" y="3165231"/>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3D793025-9D8B-2F47-9576-680D58687865}"/>
              </a:ext>
            </a:extLst>
          </p:cNvPr>
          <p:cNvSpPr txBox="1"/>
          <p:nvPr/>
        </p:nvSpPr>
        <p:spPr>
          <a:xfrm>
            <a:off x="683568" y="1537770"/>
            <a:ext cx="7581528" cy="8217634"/>
          </a:xfrm>
          <a:prstGeom prst="rect">
            <a:avLst/>
          </a:prstGeom>
          <a:noFill/>
        </p:spPr>
        <p:txBody>
          <a:bodyPr wrap="square" rtlCol="0">
            <a:spAutoFit/>
          </a:bodyPr>
          <a:lstStyle/>
          <a:p>
            <a:pPr algn="ctr"/>
            <a:r>
              <a:rPr lang="fr-FR" sz="2400" i="1" dirty="0">
                <a:solidFill>
                  <a:srgbClr val="FF0000"/>
                </a:solidFill>
              </a:rPr>
              <a:t>Observatoire européen des drogues et des toxicomanies</a:t>
            </a:r>
          </a:p>
          <a:p>
            <a:pPr algn="ctr"/>
            <a:endParaRPr lang="fr-FR" sz="2400" dirty="0"/>
          </a:p>
          <a:p>
            <a:pPr algn="just"/>
            <a:r>
              <a:rPr lang="fr-FR" sz="2400" dirty="0"/>
              <a:t>« Approximativement 1,5 million d’infractions à la législation sur les stupéfiants ont été signalées dans l’Union européenne, soit une progression d’un cinquième (20 %) depuis 2007. </a:t>
            </a:r>
            <a:r>
              <a:rPr lang="fr-FR" sz="2400" b="1" dirty="0"/>
              <a:t>La majorité de ces infractions (79 %) était liée à l’usage ou à la détention de drogue,</a:t>
            </a:r>
            <a:r>
              <a:rPr lang="fr-FR" sz="2400" dirty="0"/>
              <a:t> ce qui représente un total d’environ 1,2 million d’infractions, soit 27 % de plus qu’il y a 10 ans. Les infractions liées à l’usage ou à la détention de cannabis ont continué d’augmenter. </a:t>
            </a:r>
            <a:r>
              <a:rPr lang="fr-FR" sz="2400" b="1" dirty="0"/>
              <a:t>Le cannabis était impliqué dans les trois quarts (75 %) desdites infractions ».</a:t>
            </a:r>
            <a:endParaRPr lang="fr-BE" sz="2400" b="1" dirty="0"/>
          </a:p>
          <a:p>
            <a:pPr algn="ctr"/>
            <a:endParaRPr lang="fr-FR" sz="2400" dirty="0"/>
          </a:p>
          <a:p>
            <a:pPr algn="ctr"/>
            <a:endParaRPr lang="fr-FR" sz="2400" dirty="0"/>
          </a:p>
          <a:p>
            <a:endParaRPr lang="fr-FR" dirty="0"/>
          </a:p>
          <a:p>
            <a:endParaRPr lang="fr-FR" dirty="0"/>
          </a:p>
          <a:p>
            <a:endParaRPr lang="fr-FR" dirty="0"/>
          </a:p>
          <a:p>
            <a:endParaRPr lang="fr-FR" dirty="0"/>
          </a:p>
          <a:p>
            <a:endParaRPr lang="fr-FR" dirty="0"/>
          </a:p>
          <a:p>
            <a:endParaRPr lang="fr-FR" dirty="0"/>
          </a:p>
          <a:p>
            <a:endParaRPr lang="fr-FR" dirty="0"/>
          </a:p>
          <a:p>
            <a:endParaRPr lang="fr-BE" dirty="0"/>
          </a:p>
        </p:txBody>
      </p:sp>
      <p:sp>
        <p:nvSpPr>
          <p:cNvPr id="7" name="Titre 6">
            <a:extLst>
              <a:ext uri="{FF2B5EF4-FFF2-40B4-BE49-F238E27FC236}">
                <a16:creationId xmlns:a16="http://schemas.microsoft.com/office/drawing/2014/main" id="{23261589-B30F-5848-8037-866B85D21298}"/>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57098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720080"/>
          </a:xfrm>
        </p:spPr>
        <p:txBody>
          <a:bodyPr>
            <a:normAutofit/>
          </a:bodyPr>
          <a:lstStyle/>
          <a:p>
            <a:pPr algn="ctr"/>
            <a:r>
              <a:rPr lang="fr-FR" sz="3200" b="1" dirty="0"/>
              <a:t>Prison</a:t>
            </a:r>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2215991"/>
          </a:xfrm>
          <a:prstGeom prst="rect">
            <a:avLst/>
          </a:prstGeom>
        </p:spPr>
        <p:txBody>
          <a:bodyPr wrap="square">
            <a:spAutoFit/>
          </a:bodyPr>
          <a:lstStyle/>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C792589D-E396-DC40-854A-7ADCADC916FD}"/>
              </a:ext>
            </a:extLst>
          </p:cNvPr>
          <p:cNvSpPr txBox="1"/>
          <p:nvPr/>
        </p:nvSpPr>
        <p:spPr>
          <a:xfrm>
            <a:off x="4107766" y="3165231"/>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3D793025-9D8B-2F47-9576-680D58687865}"/>
              </a:ext>
            </a:extLst>
          </p:cNvPr>
          <p:cNvSpPr txBox="1"/>
          <p:nvPr/>
        </p:nvSpPr>
        <p:spPr>
          <a:xfrm>
            <a:off x="683568" y="1537770"/>
            <a:ext cx="7581528" cy="8125301"/>
          </a:xfrm>
          <a:prstGeom prst="rect">
            <a:avLst/>
          </a:prstGeom>
          <a:noFill/>
        </p:spPr>
        <p:txBody>
          <a:bodyPr wrap="square" rtlCol="0">
            <a:spAutoFit/>
          </a:bodyPr>
          <a:lstStyle/>
          <a:p>
            <a:pPr algn="just"/>
            <a:r>
              <a:rPr lang="fr-FR" sz="2400" b="1" dirty="0"/>
              <a:t>2003</a:t>
            </a:r>
            <a:r>
              <a:rPr lang="fr-FR" sz="2400" dirty="0"/>
              <a:t>: 50% de la population carcérale sont des usagers de drogues, dont 30% par voie d’intraveineuse (recherche)</a:t>
            </a:r>
          </a:p>
          <a:p>
            <a:pPr algn="just"/>
            <a:endParaRPr lang="fr-FR" sz="2400" dirty="0"/>
          </a:p>
          <a:p>
            <a:pPr algn="just"/>
            <a:r>
              <a:rPr lang="fr-FR" sz="2400" b="1" dirty="0"/>
              <a:t>2010</a:t>
            </a:r>
            <a:r>
              <a:rPr lang="fr-FR" sz="2400" dirty="0"/>
              <a:t>:  60% des détenus disent avoir déjà consommé des drogues illégales (sondage)</a:t>
            </a:r>
          </a:p>
          <a:p>
            <a:pPr algn="just"/>
            <a:endParaRPr lang="fr-FR" sz="2400" dirty="0"/>
          </a:p>
          <a:p>
            <a:pPr algn="just"/>
            <a:r>
              <a:rPr lang="fr-FR" sz="2400" b="1" dirty="0"/>
              <a:t>2018</a:t>
            </a:r>
            <a:r>
              <a:rPr lang="fr-FR" sz="2400" dirty="0"/>
              <a:t>: sur une population totale de 10.261 détenus, 5.215 le sont pour des faits liés aux stupéfiants (ministre Justice)</a:t>
            </a:r>
            <a:endParaRPr lang="fr-BE" sz="2400" dirty="0"/>
          </a:p>
          <a:p>
            <a:pPr algn="just"/>
            <a:endParaRPr lang="fr-BE" sz="2400" dirty="0"/>
          </a:p>
          <a:p>
            <a:pPr algn="just"/>
            <a:r>
              <a:rPr lang="fr-BE" sz="2400" dirty="0"/>
              <a:t> </a:t>
            </a:r>
            <a:r>
              <a:rPr lang="fr-FR" sz="2400" b="1" dirty="0"/>
              <a:t>2020</a:t>
            </a:r>
            <a:r>
              <a:rPr lang="fr-FR" sz="2400" dirty="0"/>
              <a:t>: « des gens se retrouvent souvent en prison pour un problème de toxicomanie » (administration pénitentiaire)</a:t>
            </a:r>
          </a:p>
          <a:p>
            <a:pPr algn="ctr"/>
            <a:endParaRPr lang="fr-FR" sz="2400" dirty="0"/>
          </a:p>
          <a:p>
            <a:endParaRPr lang="fr-FR" dirty="0"/>
          </a:p>
          <a:p>
            <a:endParaRPr lang="fr-FR" dirty="0"/>
          </a:p>
          <a:p>
            <a:endParaRPr lang="fr-FR" dirty="0"/>
          </a:p>
          <a:p>
            <a:endParaRPr lang="fr-FR" dirty="0"/>
          </a:p>
          <a:p>
            <a:endParaRPr lang="fr-FR" dirty="0"/>
          </a:p>
          <a:p>
            <a:endParaRPr lang="fr-FR" dirty="0"/>
          </a:p>
          <a:p>
            <a:endParaRPr lang="fr-FR" dirty="0"/>
          </a:p>
          <a:p>
            <a:endParaRPr lang="fr-BE" dirty="0"/>
          </a:p>
        </p:txBody>
      </p:sp>
    </p:spTree>
    <p:extLst>
      <p:ext uri="{BB962C8B-B14F-4D97-AF65-F5344CB8AC3E}">
        <p14:creationId xmlns:p14="http://schemas.microsoft.com/office/powerpoint/2010/main" val="48337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720080"/>
          </a:xfrm>
        </p:spPr>
        <p:txBody>
          <a:bodyPr>
            <a:normAutofit/>
          </a:bodyPr>
          <a:lstStyle/>
          <a:p>
            <a:pPr algn="ctr"/>
            <a:r>
              <a:rPr lang="fr-FR" sz="3200" b="1" dirty="0"/>
              <a:t>Efficacité de la répression ?</a:t>
            </a:r>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2215991"/>
          </a:xfrm>
          <a:prstGeom prst="rect">
            <a:avLst/>
          </a:prstGeom>
        </p:spPr>
        <p:txBody>
          <a:bodyPr wrap="square">
            <a:spAutoFit/>
          </a:bodyPr>
          <a:lstStyle/>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C792589D-E396-DC40-854A-7ADCADC916FD}"/>
              </a:ext>
            </a:extLst>
          </p:cNvPr>
          <p:cNvSpPr txBox="1"/>
          <p:nvPr/>
        </p:nvSpPr>
        <p:spPr>
          <a:xfrm>
            <a:off x="4107766" y="3165231"/>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3D793025-9D8B-2F47-9576-680D58687865}"/>
              </a:ext>
            </a:extLst>
          </p:cNvPr>
          <p:cNvSpPr txBox="1"/>
          <p:nvPr/>
        </p:nvSpPr>
        <p:spPr>
          <a:xfrm>
            <a:off x="1248780" y="3158802"/>
            <a:ext cx="7725542" cy="2308324"/>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BE" dirty="0"/>
          </a:p>
        </p:txBody>
      </p:sp>
      <p:pic>
        <p:nvPicPr>
          <p:cNvPr id="1025" name="Picture 1" descr="page6image3574104512">
            <a:extLst>
              <a:ext uri="{FF2B5EF4-FFF2-40B4-BE49-F238E27FC236}">
                <a16:creationId xmlns:a16="http://schemas.microsoft.com/office/drawing/2014/main" id="{C129E315-5F52-9F4B-96BF-C26AAA8B9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700808"/>
            <a:ext cx="722630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00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720080"/>
          </a:xfrm>
        </p:spPr>
        <p:txBody>
          <a:bodyPr>
            <a:normAutofit/>
          </a:bodyPr>
          <a:lstStyle/>
          <a:p>
            <a:pPr algn="ctr"/>
            <a:r>
              <a:rPr lang="fr-FR" sz="3200" b="1" dirty="0"/>
              <a:t>Efficacité de la répression?</a:t>
            </a:r>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2215991"/>
          </a:xfrm>
          <a:prstGeom prst="rect">
            <a:avLst/>
          </a:prstGeom>
        </p:spPr>
        <p:txBody>
          <a:bodyPr wrap="square">
            <a:spAutoFit/>
          </a:bodyPr>
          <a:lstStyle/>
          <a:p>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C792589D-E396-DC40-854A-7ADCADC916FD}"/>
              </a:ext>
            </a:extLst>
          </p:cNvPr>
          <p:cNvSpPr txBox="1"/>
          <p:nvPr/>
        </p:nvSpPr>
        <p:spPr>
          <a:xfrm>
            <a:off x="4107766" y="3165231"/>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3D793025-9D8B-2F47-9576-680D58687865}"/>
              </a:ext>
            </a:extLst>
          </p:cNvPr>
          <p:cNvSpPr txBox="1"/>
          <p:nvPr/>
        </p:nvSpPr>
        <p:spPr>
          <a:xfrm>
            <a:off x="1248780" y="3158802"/>
            <a:ext cx="7725542" cy="2308324"/>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BE" dirty="0"/>
          </a:p>
        </p:txBody>
      </p:sp>
      <p:sp>
        <p:nvSpPr>
          <p:cNvPr id="6" name="ZoneTexte 5">
            <a:extLst>
              <a:ext uri="{FF2B5EF4-FFF2-40B4-BE49-F238E27FC236}">
                <a16:creationId xmlns:a16="http://schemas.microsoft.com/office/drawing/2014/main" id="{144BF355-9465-5D46-96B9-B0759A370D85}"/>
              </a:ext>
            </a:extLst>
          </p:cNvPr>
          <p:cNvSpPr txBox="1"/>
          <p:nvPr/>
        </p:nvSpPr>
        <p:spPr>
          <a:xfrm>
            <a:off x="1065740" y="2449125"/>
            <a:ext cx="8078260" cy="6924973"/>
          </a:xfrm>
          <a:prstGeom prst="rect">
            <a:avLst/>
          </a:prstGeom>
          <a:noFill/>
        </p:spPr>
        <p:txBody>
          <a:bodyPr wrap="square" rtlCol="0">
            <a:spAutoFit/>
          </a:bodyPr>
          <a:lstStyle/>
          <a:p>
            <a:r>
              <a:rPr lang="fr-FR" sz="2000" dirty="0">
                <a:solidFill>
                  <a:srgbClr val="FF0000"/>
                </a:solidFill>
              </a:rPr>
              <a:t>Plus de violence de la part des milieux criminels</a:t>
            </a:r>
          </a:p>
          <a:p>
            <a:endParaRPr lang="fr-FR" sz="2000" dirty="0"/>
          </a:p>
          <a:p>
            <a:r>
              <a:rPr lang="fr-FR" sz="2000" b="1" dirty="0"/>
              <a:t>RTBF, 20 septembre 2020:</a:t>
            </a:r>
          </a:p>
          <a:p>
            <a:endParaRPr lang="fr-FR" sz="2000" dirty="0"/>
          </a:p>
          <a:p>
            <a:pPr algn="just"/>
            <a:r>
              <a:rPr lang="fr-FR" sz="2000" dirty="0"/>
              <a:t>« Des balles tirées dans des façades d’Anvers, des grenades qui explosent sous des voitures dans les quartiers de </a:t>
            </a:r>
            <a:r>
              <a:rPr lang="fr-FR" sz="2000" dirty="0" err="1"/>
              <a:t>Deurne</a:t>
            </a:r>
            <a:r>
              <a:rPr lang="fr-FR" sz="2000" dirty="0"/>
              <a:t> et </a:t>
            </a:r>
            <a:r>
              <a:rPr lang="fr-FR" sz="2000" dirty="0" err="1"/>
              <a:t>Borgherout</a:t>
            </a:r>
            <a:r>
              <a:rPr lang="fr-FR" sz="2000" dirty="0"/>
              <a:t>, ces actes de violence sont liés au trafic de drogue.  Le port d’Anvers est un nœud central au niveau européen pour l’arrivée de  drogue. Et cela génère de la violence ».</a:t>
            </a:r>
          </a:p>
          <a:p>
            <a:pPr algn="just"/>
            <a:endParaRPr lang="fr-FR" sz="2000" dirty="0"/>
          </a:p>
          <a:p>
            <a:pPr algn="just"/>
            <a:r>
              <a:rPr lang="fr-BE" sz="2000" b="1" dirty="0"/>
              <a:t>RFI, 27 septembre 2021: </a:t>
            </a:r>
          </a:p>
          <a:p>
            <a:pPr algn="just"/>
            <a:endParaRPr lang="fr-BE" sz="2000" b="1" dirty="0"/>
          </a:p>
          <a:p>
            <a:pPr algn="just"/>
            <a:r>
              <a:rPr lang="fr-BE" sz="2000" dirty="0"/>
              <a:t>« Pays-Bas: menacé par des narcotrafiquants, le Premier ministre sous protection renforcée »</a:t>
            </a:r>
          </a:p>
          <a:p>
            <a:pPr algn="just"/>
            <a:endParaRPr lang="fr-FR" sz="2000"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193080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44016"/>
          </a:xfrm>
        </p:spPr>
        <p:txBody>
          <a:bodyPr>
            <a:normAutofit fontScale="90000"/>
          </a:bodyPr>
          <a:lstStyle/>
          <a:p>
            <a:endParaRPr lang="fr-FR" dirty="0"/>
          </a:p>
        </p:txBody>
      </p:sp>
      <p:sp>
        <p:nvSpPr>
          <p:cNvPr id="3" name="Espace réservé du contenu 2"/>
          <p:cNvSpPr>
            <a:spLocks noGrp="1"/>
          </p:cNvSpPr>
          <p:nvPr>
            <p:ph idx="1"/>
          </p:nvPr>
        </p:nvSpPr>
        <p:spPr>
          <a:xfrm>
            <a:off x="467544" y="1988840"/>
            <a:ext cx="8229600" cy="4325112"/>
          </a:xfrm>
        </p:spPr>
        <p:txBody>
          <a:bodyPr/>
          <a:lstStyle/>
          <a:p>
            <a:pPr algn="ctr"/>
            <a:endParaRPr lang="fr-FR" dirty="0"/>
          </a:p>
          <a:p>
            <a:pPr algn="ctr"/>
            <a:r>
              <a:rPr lang="fr-FR" b="1" dirty="0">
                <a:solidFill>
                  <a:srgbClr val="FF0000"/>
                </a:solidFill>
              </a:rPr>
              <a:t>Campagne « </a:t>
            </a:r>
            <a:r>
              <a:rPr lang="fr-FR" b="1" dirty="0" err="1">
                <a:solidFill>
                  <a:srgbClr val="FF0000"/>
                </a:solidFill>
              </a:rPr>
              <a:t>Unhappy</a:t>
            </a:r>
            <a:r>
              <a:rPr lang="fr-FR" b="1" dirty="0">
                <a:solidFill>
                  <a:srgbClr val="FF0000"/>
                </a:solidFill>
              </a:rPr>
              <a:t> </a:t>
            </a:r>
            <a:r>
              <a:rPr lang="fr-FR" b="1" dirty="0" err="1">
                <a:solidFill>
                  <a:srgbClr val="FF0000"/>
                </a:solidFill>
              </a:rPr>
              <a:t>birthday</a:t>
            </a:r>
            <a:r>
              <a:rPr lang="fr-FR" b="1" dirty="0">
                <a:solidFill>
                  <a:srgbClr val="FF0000"/>
                </a:solidFill>
              </a:rPr>
              <a:t> »</a:t>
            </a:r>
          </a:p>
          <a:p>
            <a:pPr algn="ctr">
              <a:buFont typeface="Wingdings" pitchFamily="2" charset="2"/>
              <a:buChar char="Ø"/>
            </a:pPr>
            <a:r>
              <a:rPr lang="fr-FR" dirty="0">
                <a:hlinkClick r:id="rId2"/>
              </a:rPr>
              <a:t>https://unhappybirthday.be</a:t>
            </a:r>
            <a:endParaRPr lang="fr-FR" dirty="0"/>
          </a:p>
          <a:p>
            <a:pPr algn="ctr">
              <a:buFont typeface="Wingdings" pitchFamily="2" charset="2"/>
              <a:buChar char="Ø"/>
            </a:pPr>
            <a:endParaRPr lang="fr-FR" dirty="0"/>
          </a:p>
          <a:p>
            <a:pPr algn="ctr"/>
            <a:endParaRPr lang="fr-FR" dirty="0"/>
          </a:p>
          <a:p>
            <a:pPr algn="ctr"/>
            <a:endParaRPr lang="fr-FR" b="1" dirty="0">
              <a:solidFill>
                <a:srgbClr val="FF0000"/>
              </a:solidFill>
            </a:endParaRPr>
          </a:p>
          <a:p>
            <a:endParaRPr lang="fr-FR" dirty="0"/>
          </a:p>
          <a:p>
            <a:endParaRPr lang="fr-FR" dirty="0"/>
          </a:p>
        </p:txBody>
      </p:sp>
    </p:spTree>
    <p:extLst>
      <p:ext uri="{BB962C8B-B14F-4D97-AF65-F5344CB8AC3E}">
        <p14:creationId xmlns:p14="http://schemas.microsoft.com/office/powerpoint/2010/main" val="17725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a:extLst>
              <a:ext uri="{FF2B5EF4-FFF2-40B4-BE49-F238E27FC236}">
                <a16:creationId xmlns:a16="http://schemas.microsoft.com/office/drawing/2014/main" id="{27649469-5BCB-0046-B954-1DF45C92A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893" y="-1126418"/>
            <a:ext cx="16057785" cy="796383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8BC83F97-7B89-6A48-9687-3C28BA3FD18C}"/>
              </a:ext>
            </a:extLst>
          </p:cNvPr>
          <p:cNvSpPr>
            <a:spLocks noGrp="1"/>
          </p:cNvSpPr>
          <p:nvPr>
            <p:ph idx="1"/>
          </p:nvPr>
        </p:nvSpPr>
        <p:spPr>
          <a:xfrm>
            <a:off x="-1044624" y="3933056"/>
            <a:ext cx="9612560" cy="741884"/>
          </a:xfrm>
        </p:spPr>
        <p:txBody>
          <a:bodyPr>
            <a:normAutofit/>
          </a:bodyPr>
          <a:lstStyle/>
          <a:p>
            <a:r>
              <a:rPr lang="fr-FR" sz="4000" dirty="0">
                <a:solidFill>
                  <a:srgbClr val="FF0000"/>
                </a:solidFill>
                <a:latin typeface="Arial" panose="020B0604020202020204" pitchFamily="34" charset="0"/>
                <a:cs typeface="Arial" panose="020B0604020202020204" pitchFamily="34" charset="0"/>
              </a:rPr>
              <a:t>https://</a:t>
            </a:r>
            <a:r>
              <a:rPr lang="fr-FR" sz="4000" dirty="0" err="1">
                <a:solidFill>
                  <a:srgbClr val="FF0000"/>
                </a:solidFill>
                <a:latin typeface="Arial" panose="020B0604020202020204" pitchFamily="34" charset="0"/>
                <a:cs typeface="Arial" panose="020B0604020202020204" pitchFamily="34" charset="0"/>
              </a:rPr>
              <a:t>feditobxl.be</a:t>
            </a:r>
            <a:r>
              <a:rPr lang="fr-FR" sz="4000" dirty="0">
                <a:solidFill>
                  <a:srgbClr val="FF0000"/>
                </a:solidFill>
                <a:latin typeface="Arial" panose="020B0604020202020204" pitchFamily="34" charset="0"/>
                <a:cs typeface="Arial" panose="020B0604020202020204" pitchFamily="34" charset="0"/>
              </a:rPr>
              <a:t>/</a:t>
            </a:r>
            <a:r>
              <a:rPr lang="fr-FR" sz="4000" dirty="0" err="1">
                <a:solidFill>
                  <a:srgbClr val="FF0000"/>
                </a:solidFill>
                <a:latin typeface="Arial" panose="020B0604020202020204" pitchFamily="34" charset="0"/>
                <a:cs typeface="Arial" panose="020B0604020202020204" pitchFamily="34" charset="0"/>
              </a:rPr>
              <a:t>fr</a:t>
            </a:r>
            <a:r>
              <a:rPr lang="fr-FR" sz="4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4095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7213"/>
            <a:ext cx="8229600" cy="925563"/>
          </a:xfrm>
        </p:spPr>
        <p:txBody>
          <a:bodyPr vert="horz" anchor="ctr">
            <a:normAutofit/>
          </a:bodyPr>
          <a:lstStyle/>
          <a:p>
            <a:pPr algn="ctr">
              <a:lnSpc>
                <a:spcPct val="90000"/>
              </a:lnSpc>
            </a:pPr>
            <a:r>
              <a:rPr lang="fr-FR" sz="3200" b="1" dirty="0"/>
              <a:t>Généalogie du droit pénal des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457200" y="1412776"/>
            <a:ext cx="4978896" cy="5362611"/>
          </a:xfrm>
          <a:prstGeom prst="rect">
            <a:avLst/>
          </a:prstGeom>
        </p:spPr>
        <p:txBody>
          <a:bodyPr vert="horz" rtlCol="0">
            <a:normAutofit fontScale="85000" lnSpcReduction="20000"/>
          </a:bodyPr>
          <a:lstStyle/>
          <a:p>
            <a:pPr marL="457200" indent="-457200" algn="just">
              <a:lnSpc>
                <a:spcPct val="90000"/>
              </a:lnSpc>
              <a:spcBef>
                <a:spcPts val="300"/>
              </a:spcBef>
              <a:buFont typeface="Wingdings" pitchFamily="2" charset="2"/>
              <a:buChar char="Ø"/>
            </a:pPr>
            <a:r>
              <a:rPr lang="fr-FR" sz="2600" dirty="0">
                <a:solidFill>
                  <a:srgbClr val="FF0000"/>
                </a:solidFill>
              </a:rPr>
              <a:t>Loi 24 février 1921 = Loi répressive</a:t>
            </a:r>
          </a:p>
          <a:p>
            <a:pPr algn="just">
              <a:lnSpc>
                <a:spcPct val="90000"/>
              </a:lnSpc>
              <a:spcBef>
                <a:spcPts val="300"/>
              </a:spcBef>
            </a:pPr>
            <a:endParaRPr lang="fr-FR" sz="2600" dirty="0"/>
          </a:p>
          <a:p>
            <a:pPr marL="457200" indent="-457200" algn="just">
              <a:lnSpc>
                <a:spcPct val="90000"/>
              </a:lnSpc>
              <a:spcBef>
                <a:spcPts val="300"/>
              </a:spcBef>
              <a:buFontTx/>
              <a:buChar char="-"/>
            </a:pPr>
            <a:r>
              <a:rPr lang="fr-FR" sz="2600" dirty="0"/>
              <a:t>Incrimination de l’usage de substances en société</a:t>
            </a:r>
          </a:p>
          <a:p>
            <a:pPr marL="457200" indent="-457200" algn="just">
              <a:lnSpc>
                <a:spcPct val="90000"/>
              </a:lnSpc>
              <a:spcBef>
                <a:spcPts val="300"/>
              </a:spcBef>
              <a:buFontTx/>
              <a:buChar char="-"/>
            </a:pPr>
            <a:r>
              <a:rPr lang="fr-FR" sz="2600" dirty="0"/>
              <a:t>Facilitation à autrui de l’usage, à titre onéreux ou gratuit, de substances illégales en procurant un local ou par tout autre moyen</a:t>
            </a:r>
          </a:p>
          <a:p>
            <a:pPr marL="457200" indent="-457200" algn="just">
              <a:lnSpc>
                <a:spcPct val="90000"/>
              </a:lnSpc>
              <a:spcBef>
                <a:spcPts val="300"/>
              </a:spcBef>
              <a:buFontTx/>
              <a:buChar char="-"/>
            </a:pPr>
            <a:endParaRPr lang="fr-FR" sz="2600" dirty="0"/>
          </a:p>
          <a:p>
            <a:pPr algn="just">
              <a:lnSpc>
                <a:spcPct val="90000"/>
              </a:lnSpc>
              <a:spcBef>
                <a:spcPts val="300"/>
              </a:spcBef>
            </a:pPr>
            <a:endParaRPr lang="fr-BE" sz="2600" dirty="0"/>
          </a:p>
          <a:p>
            <a:pPr marL="457200" indent="-457200" algn="just">
              <a:lnSpc>
                <a:spcPct val="90000"/>
              </a:lnSpc>
              <a:spcBef>
                <a:spcPts val="300"/>
              </a:spcBef>
              <a:buFont typeface="Wingdings" pitchFamily="2" charset="2"/>
              <a:buChar char="Ø"/>
            </a:pPr>
            <a:r>
              <a:rPr lang="fr-FR" sz="2600" dirty="0"/>
              <a:t>Adoption de dispositifs inadaptés à la situation belge</a:t>
            </a:r>
          </a:p>
          <a:p>
            <a:pPr algn="just">
              <a:lnSpc>
                <a:spcPct val="90000"/>
              </a:lnSpc>
              <a:spcBef>
                <a:spcPts val="300"/>
              </a:spcBef>
            </a:pPr>
            <a:endParaRPr lang="fr-FR" sz="2600" dirty="0"/>
          </a:p>
          <a:p>
            <a:pPr algn="just">
              <a:lnSpc>
                <a:spcPct val="90000"/>
              </a:lnSpc>
              <a:spcBef>
                <a:spcPts val="300"/>
              </a:spcBef>
            </a:pPr>
            <a:endParaRPr lang="fr-BE" sz="2600" dirty="0"/>
          </a:p>
          <a:p>
            <a:pPr marL="457200" indent="-457200" algn="just">
              <a:lnSpc>
                <a:spcPct val="90000"/>
              </a:lnSpc>
              <a:spcBef>
                <a:spcPts val="300"/>
              </a:spcBef>
              <a:buFont typeface="Wingdings" pitchFamily="2" charset="2"/>
              <a:buChar char="Ø"/>
            </a:pPr>
            <a:r>
              <a:rPr lang="fr-BE" sz="2600" dirty="0"/>
              <a:t>Application marginale de la loi </a:t>
            </a:r>
          </a:p>
          <a:p>
            <a:pPr marL="457200" indent="-457200" algn="just">
              <a:lnSpc>
                <a:spcPct val="90000"/>
              </a:lnSpc>
              <a:spcBef>
                <a:spcPts val="300"/>
              </a:spcBef>
              <a:buFont typeface="Wingdings" pitchFamily="2" charset="2"/>
              <a:buChar char="Ø"/>
            </a:pPr>
            <a:r>
              <a:rPr lang="fr-BE" sz="2600" dirty="0"/>
              <a:t>Médicalisation du problème</a:t>
            </a:r>
          </a:p>
          <a:p>
            <a:pPr>
              <a:lnSpc>
                <a:spcPct val="90000"/>
              </a:lnSpc>
              <a:spcBef>
                <a:spcPts val="300"/>
              </a:spcBef>
            </a:pPr>
            <a:endParaRPr lang="fr-BE" sz="1600" dirty="0"/>
          </a:p>
          <a:p>
            <a:pPr>
              <a:lnSpc>
                <a:spcPct val="90000"/>
              </a:lnSpc>
              <a:spcBef>
                <a:spcPts val="300"/>
              </a:spcBef>
            </a:pPr>
            <a:endParaRPr lang="fr-BE" sz="1600" dirty="0"/>
          </a:p>
          <a:p>
            <a:pPr>
              <a:lnSpc>
                <a:spcPct val="90000"/>
              </a:lnSpc>
              <a:spcBef>
                <a:spcPts val="300"/>
              </a:spcBef>
            </a:pPr>
            <a:endParaRPr lang="fr-BE" sz="1600" dirty="0"/>
          </a:p>
          <a:p>
            <a:pPr>
              <a:lnSpc>
                <a:spcPct val="90000"/>
              </a:lnSpc>
              <a:spcBef>
                <a:spcPts val="300"/>
              </a:spcBef>
            </a:pPr>
            <a:endParaRPr lang="fr-BE" sz="1600" dirty="0"/>
          </a:p>
          <a:p>
            <a:pPr>
              <a:lnSpc>
                <a:spcPct val="90000"/>
              </a:lnSpc>
              <a:spcBef>
                <a:spcPts val="300"/>
              </a:spcBef>
            </a:pPr>
            <a:r>
              <a:rPr lang="fr-BE" sz="1600" dirty="0"/>
              <a:t> </a:t>
            </a:r>
          </a:p>
        </p:txBody>
      </p:sp>
      <p:pic>
        <p:nvPicPr>
          <p:cNvPr id="4" name="Image 3">
            <a:extLst>
              <a:ext uri="{FF2B5EF4-FFF2-40B4-BE49-F238E27FC236}">
                <a16:creationId xmlns:a16="http://schemas.microsoft.com/office/drawing/2014/main" id="{5701C93B-128A-5C43-A730-274C3DFBA6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93296" y="1412776"/>
            <a:ext cx="3250704" cy="2167136"/>
          </a:xfrm>
          <a:prstGeom prst="rect">
            <a:avLst/>
          </a:prstGeom>
          <a:noFill/>
        </p:spPr>
      </p:pic>
      <p:pic>
        <p:nvPicPr>
          <p:cNvPr id="5" name="Image 4">
            <a:extLst>
              <a:ext uri="{FF2B5EF4-FFF2-40B4-BE49-F238E27FC236}">
                <a16:creationId xmlns:a16="http://schemas.microsoft.com/office/drawing/2014/main" id="{47659A24-AFDE-4929-3ABB-D606F2EF3C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93296" y="3863404"/>
            <a:ext cx="3250704" cy="2162424"/>
          </a:xfrm>
          <a:prstGeom prst="rect">
            <a:avLst/>
          </a:prstGeom>
          <a:noFill/>
        </p:spPr>
      </p:pic>
    </p:spTree>
    <p:extLst>
      <p:ext uri="{BB962C8B-B14F-4D97-AF65-F5344CB8AC3E}">
        <p14:creationId xmlns:p14="http://schemas.microsoft.com/office/powerpoint/2010/main" val="234956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re 8"/>
          <p:cNvSpPr>
            <a:spLocks noGrp="1"/>
          </p:cNvSpPr>
          <p:nvPr>
            <p:ph type="title"/>
          </p:nvPr>
        </p:nvSpPr>
        <p:spPr>
          <a:xfrm>
            <a:off x="-215218" y="0"/>
            <a:ext cx="9359218" cy="1075268"/>
          </a:xfrm>
          <a:gradFill>
            <a:gsLst>
              <a:gs pos="0">
                <a:schemeClr val="accent2">
                  <a:tint val="1000"/>
                  <a:satMod val="255000"/>
                </a:schemeClr>
              </a:gs>
              <a:gs pos="0">
                <a:schemeClr val="bg1"/>
              </a:gs>
            </a:gsLst>
          </a:grad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fr-FR" sz="2400" b="1" dirty="0">
                <a:solidFill>
                  <a:schemeClr val="tx2"/>
                </a:solidFill>
              </a:rPr>
              <a:t>Généalogie du droit pénal des drogues</a:t>
            </a:r>
            <a:endParaRPr lang="fr-FR" sz="2400" dirty="0">
              <a:solidFill>
                <a:schemeClr val="tx2"/>
              </a:solidFill>
            </a:endParaRPr>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1340228127"/>
              </p:ext>
            </p:extLst>
          </p:nvPr>
        </p:nvGraphicFramePr>
        <p:xfrm>
          <a:off x="-215218" y="1075268"/>
          <a:ext cx="9359218" cy="5786385"/>
        </p:xfrm>
        <a:graphic>
          <a:graphicData uri="http://schemas.openxmlformats.org/drawingml/2006/table">
            <a:tbl>
              <a:tblPr firstRow="1" bandRow="1">
                <a:tableStyleId>{5C22544A-7EE6-4342-B048-85BDC9FD1C3A}</a:tableStyleId>
              </a:tblPr>
              <a:tblGrid>
                <a:gridCol w="426884">
                  <a:extLst>
                    <a:ext uri="{9D8B030D-6E8A-4147-A177-3AD203B41FA5}">
                      <a16:colId xmlns:a16="http://schemas.microsoft.com/office/drawing/2014/main" val="20000"/>
                    </a:ext>
                  </a:extLst>
                </a:gridCol>
                <a:gridCol w="3278725">
                  <a:extLst>
                    <a:ext uri="{9D8B030D-6E8A-4147-A177-3AD203B41FA5}">
                      <a16:colId xmlns:a16="http://schemas.microsoft.com/office/drawing/2014/main" val="20001"/>
                    </a:ext>
                  </a:extLst>
                </a:gridCol>
                <a:gridCol w="3665564">
                  <a:extLst>
                    <a:ext uri="{9D8B030D-6E8A-4147-A177-3AD203B41FA5}">
                      <a16:colId xmlns:a16="http://schemas.microsoft.com/office/drawing/2014/main" val="20002"/>
                    </a:ext>
                  </a:extLst>
                </a:gridCol>
                <a:gridCol w="1988045">
                  <a:extLst>
                    <a:ext uri="{9D8B030D-6E8A-4147-A177-3AD203B41FA5}">
                      <a16:colId xmlns:a16="http://schemas.microsoft.com/office/drawing/2014/main" val="20003"/>
                    </a:ext>
                  </a:extLst>
                </a:gridCol>
              </a:tblGrid>
              <a:tr h="453548">
                <a:tc gridSpan="4">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tc hMerge="1">
                  <a:txBody>
                    <a:bodyPr/>
                    <a:lstStyle/>
                    <a:p>
                      <a:pPr algn="ctr"/>
                      <a:endParaRPr lang="fr-FR" dirty="0"/>
                    </a:p>
                  </a:txBody>
                  <a:tcPr/>
                </a:tc>
                <a:extLst>
                  <a:ext uri="{0D108BD9-81ED-4DB2-BD59-A6C34878D82A}">
                    <a16:rowId xmlns:a16="http://schemas.microsoft.com/office/drawing/2014/main" val="10000"/>
                  </a:ext>
                </a:extLst>
              </a:tr>
              <a:tr h="453548">
                <a:tc>
                  <a:txBody>
                    <a:bodyPr/>
                    <a:lstStyle/>
                    <a:p>
                      <a:pPr algn="ctr"/>
                      <a:endParaRPr lang="fr-FR" dirty="0"/>
                    </a:p>
                  </a:txBody>
                  <a:tcPr/>
                </a:tc>
                <a:tc gridSpan="3">
                  <a:txBody>
                    <a:bodyPr/>
                    <a:lstStyle/>
                    <a:p>
                      <a:pPr algn="ctr"/>
                      <a:r>
                        <a:rPr lang="fr-FR" sz="2400" b="1" dirty="0">
                          <a:solidFill>
                            <a:srgbClr val="FF0000"/>
                          </a:solidFill>
                        </a:rPr>
                        <a:t>Contexte politique des années 1960-1970</a:t>
                      </a:r>
                    </a:p>
                  </a:txBody>
                  <a:tcPr/>
                </a:tc>
                <a:tc hMerge="1">
                  <a:txBody>
                    <a:bodyPr/>
                    <a:lstStyle/>
                    <a:p>
                      <a:pPr algn="just"/>
                      <a:endParaRPr lang="fr-FR" dirty="0"/>
                    </a:p>
                  </a:txBody>
                  <a:tcPr/>
                </a:tc>
                <a:tc hMerge="1">
                  <a:txBody>
                    <a:bodyPr/>
                    <a:lstStyle/>
                    <a:p>
                      <a:pPr algn="just"/>
                      <a:endParaRPr lang="fr-FR" dirty="0"/>
                    </a:p>
                  </a:txBody>
                  <a:tcPr/>
                </a:tc>
                <a:extLst>
                  <a:ext uri="{0D108BD9-81ED-4DB2-BD59-A6C34878D82A}">
                    <a16:rowId xmlns:a16="http://schemas.microsoft.com/office/drawing/2014/main" val="10001"/>
                  </a:ext>
                </a:extLst>
              </a:tr>
              <a:tr h="1807100">
                <a:tc>
                  <a:txBody>
                    <a:bodyPr/>
                    <a:lstStyle/>
                    <a:p>
                      <a:pPr algn="ctr"/>
                      <a:endParaRPr lang="fr-FR" dirty="0"/>
                    </a:p>
                  </a:txBody>
                  <a:tcPr/>
                </a:tc>
                <a:tc rowSpan="2">
                  <a:txBody>
                    <a:bodyPr/>
                    <a:lstStyle/>
                    <a:p>
                      <a:pPr algn="ctr"/>
                      <a:r>
                        <a:rPr lang="fr-FR" sz="2400" dirty="0">
                          <a:solidFill>
                            <a:schemeClr val="tx2"/>
                          </a:solidFill>
                        </a:rPr>
                        <a:t>Convention des Nations Unies sur les stupéfiants du 30 mars 1961</a:t>
                      </a:r>
                    </a:p>
                    <a:p>
                      <a:pPr algn="ctr"/>
                      <a:endParaRPr lang="fr-FR" sz="2400" dirty="0">
                        <a:solidFill>
                          <a:schemeClr val="tx2"/>
                        </a:solidFill>
                      </a:endParaRPr>
                    </a:p>
                    <a:p>
                      <a:pPr algn="ctr"/>
                      <a:r>
                        <a:rPr lang="fr-FR" sz="2400" dirty="0">
                          <a:solidFill>
                            <a:schemeClr val="tx2"/>
                          </a:solidFill>
                        </a:rPr>
                        <a:t>Convention des Nations Unies sur les psychotropes du 21 février</a:t>
                      </a:r>
                      <a:r>
                        <a:rPr lang="fr-FR" sz="2400" baseline="0" dirty="0">
                          <a:solidFill>
                            <a:schemeClr val="tx2"/>
                          </a:solidFill>
                        </a:rPr>
                        <a:t> 1971</a:t>
                      </a:r>
                    </a:p>
                    <a:p>
                      <a:pPr algn="ctr"/>
                      <a:endParaRPr lang="fr-FR" sz="2400" baseline="0" dirty="0">
                        <a:solidFill>
                          <a:srgbClr val="FF0000"/>
                        </a:solidFill>
                      </a:endParaRPr>
                    </a:p>
                    <a:p>
                      <a:pPr algn="ctr"/>
                      <a:r>
                        <a:rPr lang="fr-FR" sz="2400" baseline="0" dirty="0">
                          <a:solidFill>
                            <a:srgbClr val="FF0000"/>
                          </a:solidFill>
                        </a:rPr>
                        <a:t>Droit international </a:t>
                      </a:r>
                    </a:p>
                    <a:p>
                      <a:pPr algn="ctr"/>
                      <a:r>
                        <a:rPr lang="fr-FR" sz="2400" baseline="0" dirty="0">
                          <a:solidFill>
                            <a:srgbClr val="FF0000"/>
                          </a:solidFill>
                        </a:rPr>
                        <a:t>= Facteurs de criminalisation</a:t>
                      </a:r>
                      <a:endParaRPr lang="fr-FR" sz="2400" dirty="0">
                        <a:solidFill>
                          <a:srgbClr val="FF0000"/>
                        </a:solidFill>
                      </a:endParaRPr>
                    </a:p>
                  </a:txBody>
                  <a:tcPr>
                    <a:solidFill>
                      <a:schemeClr val="bg1"/>
                    </a:solidFill>
                  </a:tcPr>
                </a:tc>
                <a:tc rowSpan="2">
                  <a:txBody>
                    <a:bodyPr/>
                    <a:lstStyle/>
                    <a:p>
                      <a:pPr marL="342900" indent="-342900" algn="ctr">
                        <a:buFont typeface="Wingdings" pitchFamily="2" charset="2"/>
                        <a:buChar char="Ø"/>
                      </a:pPr>
                      <a:r>
                        <a:rPr lang="fr-FR" sz="2400" b="1" dirty="0"/>
                        <a:t>Loi belge du 9 juillet 1975</a:t>
                      </a:r>
                    </a:p>
                    <a:p>
                      <a:pPr algn="ctr"/>
                      <a:endParaRPr lang="fr-FR" sz="2400" b="1" dirty="0"/>
                    </a:p>
                    <a:p>
                      <a:pPr algn="ctr"/>
                      <a:r>
                        <a:rPr lang="fr-FR" sz="2400" b="1" dirty="0"/>
                        <a:t>=</a:t>
                      </a:r>
                    </a:p>
                    <a:p>
                      <a:pPr algn="ctr"/>
                      <a:r>
                        <a:rPr lang="fr-FR" sz="2400" b="1" dirty="0"/>
                        <a:t>Renforcement de la répression</a:t>
                      </a:r>
                    </a:p>
                    <a:p>
                      <a:pPr algn="ctr"/>
                      <a:endParaRPr lang="fr-FR" sz="2400" b="1" dirty="0"/>
                    </a:p>
                    <a:p>
                      <a:pPr algn="ctr"/>
                      <a:r>
                        <a:rPr lang="fr-FR" sz="2400" b="1" dirty="0"/>
                        <a:t>+ </a:t>
                      </a:r>
                    </a:p>
                    <a:p>
                      <a:pPr algn="ctr"/>
                      <a:endParaRPr lang="fr-FR" sz="2400" b="1" dirty="0"/>
                    </a:p>
                    <a:p>
                      <a:pPr algn="ctr"/>
                      <a:r>
                        <a:rPr lang="fr-FR" sz="2400" b="1" dirty="0"/>
                        <a:t>« Traitement » </a:t>
                      </a:r>
                    </a:p>
                    <a:p>
                      <a:pPr algn="ctr"/>
                      <a:r>
                        <a:rPr lang="fr-FR" sz="2400" b="1" dirty="0"/>
                        <a:t>Usagers drogues</a:t>
                      </a:r>
                    </a:p>
                  </a:txBody>
                  <a:tcPr>
                    <a:solidFill>
                      <a:schemeClr val="bg1"/>
                    </a:solidFill>
                  </a:tcPr>
                </a:tc>
                <a:tc rowSpan="2">
                  <a:txBody>
                    <a:bodyPr/>
                    <a:lstStyle/>
                    <a:p>
                      <a:pPr algn="ctr"/>
                      <a:endParaRPr lang="fr-FR" dirty="0"/>
                    </a:p>
                    <a:p>
                      <a:pPr algn="ctr"/>
                      <a:endParaRPr lang="fr-FR" dirty="0"/>
                    </a:p>
                    <a:p>
                      <a:pPr algn="ctr"/>
                      <a:endParaRPr lang="fr-FR" dirty="0"/>
                    </a:p>
                    <a:p>
                      <a:pPr algn="just"/>
                      <a:endParaRPr lang="fr-FR" sz="1800" kern="1200" dirty="0">
                        <a:solidFill>
                          <a:schemeClr val="dk1"/>
                        </a:solidFill>
                        <a:effectLst/>
                        <a:latin typeface="+mn-lt"/>
                        <a:ea typeface="+mn-ea"/>
                        <a:cs typeface="+mn-cs"/>
                      </a:endParaRPr>
                    </a:p>
                    <a:p>
                      <a:pPr algn="just"/>
                      <a:endParaRPr lang="fr-FR" sz="1800" kern="1200" dirty="0">
                        <a:solidFill>
                          <a:schemeClr val="dk1"/>
                        </a:solidFill>
                        <a:effectLst/>
                        <a:latin typeface="+mn-lt"/>
                        <a:ea typeface="+mn-ea"/>
                        <a:cs typeface="+mn-cs"/>
                      </a:endParaRPr>
                    </a:p>
                    <a:p>
                      <a:pPr algn="just"/>
                      <a:endParaRPr lang="fr-FR" sz="2400" b="1" kern="1200" dirty="0">
                        <a:solidFill>
                          <a:srgbClr val="FF0000"/>
                        </a:solidFill>
                        <a:effectLst/>
                        <a:latin typeface="+mn-lt"/>
                        <a:ea typeface="+mn-ea"/>
                        <a:cs typeface="+mn-cs"/>
                      </a:endParaRPr>
                    </a:p>
                    <a:p>
                      <a:pPr algn="just"/>
                      <a:endParaRPr lang="fr-FR" sz="2400" b="1" kern="1200" dirty="0">
                        <a:solidFill>
                          <a:srgbClr val="FF0000"/>
                        </a:solidFill>
                        <a:effectLst/>
                        <a:latin typeface="+mn-lt"/>
                        <a:ea typeface="+mn-ea"/>
                        <a:cs typeface="+mn-cs"/>
                      </a:endParaRPr>
                    </a:p>
                    <a:p>
                      <a:pPr algn="just"/>
                      <a:endParaRPr lang="fr-FR" sz="2400" b="1" kern="1200" dirty="0">
                        <a:solidFill>
                          <a:srgbClr val="FF0000"/>
                        </a:solidFill>
                        <a:effectLst/>
                        <a:latin typeface="+mn-lt"/>
                        <a:ea typeface="+mn-ea"/>
                        <a:cs typeface="+mn-cs"/>
                      </a:endParaRPr>
                    </a:p>
                    <a:p>
                      <a:pPr algn="just"/>
                      <a:r>
                        <a:rPr lang="fr-FR" sz="2400" b="1" kern="1200" dirty="0">
                          <a:solidFill>
                            <a:srgbClr val="FF0000"/>
                          </a:solidFill>
                          <a:effectLst/>
                          <a:latin typeface="+mn-lt"/>
                          <a:ea typeface="+mn-ea"/>
                          <a:cs typeface="+mn-cs"/>
                        </a:rPr>
                        <a:t>Ambiguïté</a:t>
                      </a:r>
                      <a:r>
                        <a:rPr lang="fr-FR" sz="1800" kern="1200" dirty="0">
                          <a:solidFill>
                            <a:srgbClr val="FF0000"/>
                          </a:solidFill>
                          <a:effectLst/>
                          <a:latin typeface="+mn-lt"/>
                          <a:ea typeface="+mn-ea"/>
                          <a:cs typeface="+mn-cs"/>
                        </a:rPr>
                        <a:t> </a:t>
                      </a:r>
                      <a:endParaRPr lang="fr-FR" dirty="0">
                        <a:solidFill>
                          <a:srgbClr val="FF0000"/>
                        </a:solidFill>
                      </a:endParaRPr>
                    </a:p>
                  </a:txBody>
                  <a:tcPr>
                    <a:solidFill>
                      <a:schemeClr val="bg1"/>
                    </a:solidFill>
                  </a:tcPr>
                </a:tc>
                <a:extLst>
                  <a:ext uri="{0D108BD9-81ED-4DB2-BD59-A6C34878D82A}">
                    <a16:rowId xmlns:a16="http://schemas.microsoft.com/office/drawing/2014/main" val="10002"/>
                  </a:ext>
                </a:extLst>
              </a:tr>
              <a:tr h="3068537">
                <a:tc>
                  <a:txBody>
                    <a:bodyPr/>
                    <a:lstStyle/>
                    <a:p>
                      <a:endParaRPr lang="fr-FR" dirty="0"/>
                    </a:p>
                  </a:txBody>
                  <a:tcPr/>
                </a:tc>
                <a:tc vMerge="1">
                  <a:txBody>
                    <a:bodyPr/>
                    <a:lstStyle/>
                    <a:p>
                      <a:endParaRPr lang="fr-FR" dirty="0"/>
                    </a:p>
                  </a:txBody>
                  <a:tcPr>
                    <a:solidFill>
                      <a:schemeClr val="accent5"/>
                    </a:solidFill>
                  </a:tcPr>
                </a:tc>
                <a:tc vMerge="1">
                  <a:txBody>
                    <a:bodyPr/>
                    <a:lstStyle/>
                    <a:p>
                      <a:endParaRPr lang="fr-FR" dirty="0"/>
                    </a:p>
                  </a:txBody>
                  <a:tcPr>
                    <a:solidFill>
                      <a:schemeClr val="accent5"/>
                    </a:solidFill>
                  </a:tcPr>
                </a:tc>
                <a:tc vMerge="1">
                  <a:txBody>
                    <a:bodyPr/>
                    <a:lstStyle/>
                    <a:p>
                      <a:pPr algn="just"/>
                      <a:endParaRPr lang="fr-FR" dirty="0"/>
                    </a:p>
                  </a:txBody>
                  <a:tcPr>
                    <a:solidFill>
                      <a:schemeClr val="accen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435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p:cNvGraphicFramePr>
            <a:graphicFrameLocks noGrp="1"/>
          </p:cNvGraphicFramePr>
          <p:nvPr>
            <p:ph idx="1"/>
            <p:extLst>
              <p:ext uri="{D42A27DB-BD31-4B8C-83A1-F6EECF244321}">
                <p14:modId xmlns:p14="http://schemas.microsoft.com/office/powerpoint/2010/main" val="738285551"/>
              </p:ext>
            </p:extLst>
          </p:nvPr>
        </p:nvGraphicFramePr>
        <p:xfrm>
          <a:off x="457200" y="1785759"/>
          <a:ext cx="8686800" cy="4953560"/>
        </p:xfrm>
        <a:graphic>
          <a:graphicData uri="http://schemas.openxmlformats.org/drawingml/2006/table">
            <a:tbl>
              <a:tblPr firstRow="1" bandRow="1">
                <a:tableStyleId>{5C22544A-7EE6-4342-B048-85BDC9FD1C3A}</a:tableStyleId>
              </a:tblPr>
              <a:tblGrid>
                <a:gridCol w="396214">
                  <a:extLst>
                    <a:ext uri="{9D8B030D-6E8A-4147-A177-3AD203B41FA5}">
                      <a16:colId xmlns:a16="http://schemas.microsoft.com/office/drawing/2014/main" val="20000"/>
                    </a:ext>
                  </a:extLst>
                </a:gridCol>
                <a:gridCol w="2797043">
                  <a:extLst>
                    <a:ext uri="{9D8B030D-6E8A-4147-A177-3AD203B41FA5}">
                      <a16:colId xmlns:a16="http://schemas.microsoft.com/office/drawing/2014/main" val="20001"/>
                    </a:ext>
                  </a:extLst>
                </a:gridCol>
                <a:gridCol w="3218015">
                  <a:extLst>
                    <a:ext uri="{9D8B030D-6E8A-4147-A177-3AD203B41FA5}">
                      <a16:colId xmlns:a16="http://schemas.microsoft.com/office/drawing/2014/main" val="20002"/>
                    </a:ext>
                  </a:extLst>
                </a:gridCol>
                <a:gridCol w="2275528">
                  <a:extLst>
                    <a:ext uri="{9D8B030D-6E8A-4147-A177-3AD203B41FA5}">
                      <a16:colId xmlns:a16="http://schemas.microsoft.com/office/drawing/2014/main" val="20003"/>
                    </a:ext>
                  </a:extLst>
                </a:gridCol>
              </a:tblGrid>
              <a:tr h="0">
                <a:tc gridSpan="4">
                  <a:txBody>
                    <a:bodyPr/>
                    <a:lstStyle/>
                    <a:p>
                      <a:pPr algn="ctr"/>
                      <a:endParaRPr lang="fr-FR" dirty="0"/>
                    </a:p>
                  </a:txBody>
                  <a:tcPr>
                    <a:solidFill>
                      <a:schemeClr val="bg1"/>
                    </a:solidFill>
                  </a:tcPr>
                </a:tc>
                <a:tc hMerge="1">
                  <a:txBody>
                    <a:bodyPr/>
                    <a:lstStyle/>
                    <a:p>
                      <a:pPr algn="ctr"/>
                      <a:endParaRPr lang="fr-FR" dirty="0"/>
                    </a:p>
                  </a:txBody>
                  <a:tcPr/>
                </a:tc>
                <a:tc hMerge="1">
                  <a:txBody>
                    <a:bodyPr/>
                    <a:lstStyle/>
                    <a:p>
                      <a:endParaRPr lang="fr-FR" dirty="0"/>
                    </a:p>
                  </a:txBody>
                  <a:tcPr/>
                </a:tc>
                <a:tc hMerge="1">
                  <a:txBody>
                    <a:bodyPr/>
                    <a:lstStyle/>
                    <a:p>
                      <a:pPr algn="ctr"/>
                      <a:endParaRPr lang="fr-FR" dirty="0"/>
                    </a:p>
                  </a:txBody>
                  <a:tcPr/>
                </a:tc>
                <a:extLst>
                  <a:ext uri="{0D108BD9-81ED-4DB2-BD59-A6C34878D82A}">
                    <a16:rowId xmlns:a16="http://schemas.microsoft.com/office/drawing/2014/main" val="10000"/>
                  </a:ext>
                </a:extLst>
              </a:tr>
              <a:tr h="0">
                <a:tc>
                  <a:txBody>
                    <a:bodyPr/>
                    <a:lstStyle/>
                    <a:p>
                      <a:pPr algn="ctr"/>
                      <a:endParaRPr lang="fr-FR" dirty="0"/>
                    </a:p>
                  </a:txBody>
                  <a:tcPr>
                    <a:solidFill>
                      <a:schemeClr val="bg1"/>
                    </a:solidFill>
                  </a:tcPr>
                </a:tc>
                <a:tc gridSpan="3">
                  <a:txBody>
                    <a:bodyPr/>
                    <a:lstStyle/>
                    <a:p>
                      <a:pPr algn="ctr"/>
                      <a:endParaRPr lang="fr-FR" dirty="0"/>
                    </a:p>
                  </a:txBody>
                  <a:tcPr>
                    <a:solidFill>
                      <a:schemeClr val="bg1"/>
                    </a:solidFill>
                  </a:tcPr>
                </a:tc>
                <a:tc hMerge="1">
                  <a:txBody>
                    <a:bodyPr/>
                    <a:lstStyle/>
                    <a:p>
                      <a:pPr algn="just"/>
                      <a:endParaRPr lang="fr-FR" dirty="0"/>
                    </a:p>
                  </a:txBody>
                  <a:tcPr/>
                </a:tc>
                <a:tc hMerge="1">
                  <a:txBody>
                    <a:bodyPr/>
                    <a:lstStyle/>
                    <a:p>
                      <a:pPr algn="just"/>
                      <a:endParaRPr lang="fr-FR" dirty="0"/>
                    </a:p>
                  </a:txBody>
                  <a:tcPr/>
                </a:tc>
                <a:extLst>
                  <a:ext uri="{0D108BD9-81ED-4DB2-BD59-A6C34878D82A}">
                    <a16:rowId xmlns:a16="http://schemas.microsoft.com/office/drawing/2014/main" val="10001"/>
                  </a:ext>
                </a:extLst>
              </a:tr>
              <a:tr h="2625627">
                <a:tc>
                  <a:txBody>
                    <a:bodyPr/>
                    <a:lstStyle/>
                    <a:p>
                      <a:pPr algn="ctr"/>
                      <a:endParaRPr lang="fr-FR" dirty="0"/>
                    </a:p>
                  </a:txBody>
                  <a:tcPr>
                    <a:solidFill>
                      <a:schemeClr val="bg1"/>
                    </a:solidFill>
                  </a:tcPr>
                </a:tc>
                <a:tc rowSpan="2">
                  <a:txBody>
                    <a:bodyPr/>
                    <a:lstStyle/>
                    <a:p>
                      <a:pPr algn="ctr"/>
                      <a:endParaRPr lang="fr-FR" sz="2400" dirty="0"/>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2400" dirty="0"/>
                    </a:p>
                    <a:p>
                      <a:pPr marL="0" marR="0" indent="0" algn="ctr" defTabSz="457200" rtl="0" eaLnBrk="1" fontAlgn="auto" latinLnBrk="0" hangingPunct="1">
                        <a:lnSpc>
                          <a:spcPct val="100000"/>
                        </a:lnSpc>
                        <a:spcBef>
                          <a:spcPts val="0"/>
                        </a:spcBef>
                        <a:spcAft>
                          <a:spcPts val="0"/>
                        </a:spcAft>
                        <a:buClrTx/>
                        <a:buSzTx/>
                        <a:buFontTx/>
                        <a:buNone/>
                        <a:tabLst/>
                        <a:defRPr/>
                      </a:pPr>
                      <a:endParaRPr lang="fr-FR" sz="2400" dirty="0"/>
                    </a:p>
                  </a:txBody>
                  <a:tcPr>
                    <a:solidFill>
                      <a:schemeClr val="bg1"/>
                    </a:solidFill>
                  </a:tcPr>
                </a:tc>
                <a:tc rowSpan="2">
                  <a:txBody>
                    <a:bodyPr/>
                    <a:lstStyle/>
                    <a:p>
                      <a:endParaRPr lang="fr-FR" dirty="0"/>
                    </a:p>
                    <a:p>
                      <a:endParaRPr lang="fr-FR" dirty="0"/>
                    </a:p>
                    <a:p>
                      <a:endParaRPr lang="fr-FR" dirty="0"/>
                    </a:p>
                  </a:txBody>
                  <a:tcPr>
                    <a:solidFill>
                      <a:schemeClr val="bg1"/>
                    </a:solidFill>
                  </a:tcPr>
                </a:tc>
                <a:extLst>
                  <a:ext uri="{0D108BD9-81ED-4DB2-BD59-A6C34878D82A}">
                    <a16:rowId xmlns:a16="http://schemas.microsoft.com/office/drawing/2014/main" val="10002"/>
                  </a:ext>
                </a:extLst>
              </a:tr>
              <a:tr h="1596413">
                <a:tc>
                  <a:txBody>
                    <a:bodyPr/>
                    <a:lstStyle/>
                    <a:p>
                      <a:endParaRPr lang="fr-FR" dirty="0"/>
                    </a:p>
                  </a:txBody>
                  <a:tcPr>
                    <a:solidFill>
                      <a:schemeClr val="bg1"/>
                    </a:solidFill>
                  </a:tcPr>
                </a:tc>
                <a:tc vMerge="1">
                  <a:txBody>
                    <a:bodyPr/>
                    <a:lstStyle/>
                    <a:p>
                      <a:pPr algn="ctr"/>
                      <a:endParaRPr lang="fr-FR" sz="1600" dirty="0"/>
                    </a:p>
                  </a:txBody>
                  <a:tcPr>
                    <a:solidFill>
                      <a:schemeClr val="accent5"/>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b="1" dirty="0"/>
                    </a:p>
                  </a:txBody>
                  <a:tcPr>
                    <a:solidFill>
                      <a:schemeClr val="accent5"/>
                    </a:solidFill>
                  </a:tcPr>
                </a:tc>
                <a:tc vMerge="1">
                  <a:txBody>
                    <a:bodyPr/>
                    <a:lstStyle/>
                    <a:p>
                      <a:endParaRPr lang="fr-FR" dirty="0"/>
                    </a:p>
                  </a:txBody>
                  <a:tcPr>
                    <a:solidFill>
                      <a:srgbClr val="800000"/>
                    </a:solidFill>
                  </a:tcPr>
                </a:tc>
                <a:extLst>
                  <a:ext uri="{0D108BD9-81ED-4DB2-BD59-A6C34878D82A}">
                    <a16:rowId xmlns:a16="http://schemas.microsoft.com/office/drawing/2014/main" val="10003"/>
                  </a:ext>
                </a:extLst>
              </a:tr>
            </a:tbl>
          </a:graphicData>
        </a:graphic>
      </p:graphicFrame>
      <p:sp>
        <p:nvSpPr>
          <p:cNvPr id="18" name="ZoneTexte 17"/>
          <p:cNvSpPr txBox="1"/>
          <p:nvPr/>
        </p:nvSpPr>
        <p:spPr>
          <a:xfrm flipH="1">
            <a:off x="3555938" y="3144144"/>
            <a:ext cx="41307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dirty="0">
                <a:latin typeface="Wingdings"/>
                <a:ea typeface="Wingdings"/>
                <a:cs typeface="Wingdings"/>
                <a:sym typeface="Wingdings"/>
              </a:rPr>
              <a:t></a:t>
            </a:r>
            <a:endParaRPr lang="fr-FR" dirty="0"/>
          </a:p>
        </p:txBody>
      </p:sp>
      <p:sp>
        <p:nvSpPr>
          <p:cNvPr id="6" name="Titre 5">
            <a:extLst>
              <a:ext uri="{FF2B5EF4-FFF2-40B4-BE49-F238E27FC236}">
                <a16:creationId xmlns:a16="http://schemas.microsoft.com/office/drawing/2014/main" id="{33E46767-3314-624C-B92A-528623336F60}"/>
              </a:ext>
            </a:extLst>
          </p:cNvPr>
          <p:cNvSpPr>
            <a:spLocks noGrp="1"/>
          </p:cNvSpPr>
          <p:nvPr>
            <p:ph type="title"/>
          </p:nvPr>
        </p:nvSpPr>
        <p:spPr>
          <a:xfrm>
            <a:off x="457200" y="610308"/>
            <a:ext cx="8229600" cy="1066800"/>
          </a:xfrm>
        </p:spPr>
        <p:txBody>
          <a:bodyPr>
            <a:normAutofit/>
          </a:bodyPr>
          <a:lstStyle/>
          <a:p>
            <a:pPr algn="ctr"/>
            <a:r>
              <a:rPr lang="fr-FR" sz="3200" b="1" dirty="0"/>
              <a:t>Généalogie du droit pénal des drogues</a:t>
            </a:r>
            <a:endParaRPr lang="fr-FR" sz="3200" dirty="0"/>
          </a:p>
        </p:txBody>
      </p:sp>
      <p:sp>
        <p:nvSpPr>
          <p:cNvPr id="2" name="ZoneTexte 1">
            <a:extLst>
              <a:ext uri="{FF2B5EF4-FFF2-40B4-BE49-F238E27FC236}">
                <a16:creationId xmlns:a16="http://schemas.microsoft.com/office/drawing/2014/main" id="{149C9764-544A-134E-AA5A-80FC35D3D897}"/>
              </a:ext>
            </a:extLst>
          </p:cNvPr>
          <p:cNvSpPr txBox="1"/>
          <p:nvPr/>
        </p:nvSpPr>
        <p:spPr>
          <a:xfrm>
            <a:off x="1763688" y="2420888"/>
            <a:ext cx="184731" cy="369332"/>
          </a:xfrm>
          <a:prstGeom prst="rect">
            <a:avLst/>
          </a:prstGeom>
          <a:noFill/>
        </p:spPr>
        <p:txBody>
          <a:bodyPr wrap="none" rtlCol="0">
            <a:spAutoFit/>
          </a:bodyPr>
          <a:lstStyle/>
          <a:p>
            <a:endParaRPr lang="fr-FR" dirty="0"/>
          </a:p>
        </p:txBody>
      </p:sp>
      <p:sp>
        <p:nvSpPr>
          <p:cNvPr id="3" name="ZoneTexte 2">
            <a:extLst>
              <a:ext uri="{FF2B5EF4-FFF2-40B4-BE49-F238E27FC236}">
                <a16:creationId xmlns:a16="http://schemas.microsoft.com/office/drawing/2014/main" id="{E4169F6E-A035-4248-9C20-6B9DEBD394B9}"/>
              </a:ext>
            </a:extLst>
          </p:cNvPr>
          <p:cNvSpPr txBox="1"/>
          <p:nvPr/>
        </p:nvSpPr>
        <p:spPr>
          <a:xfrm>
            <a:off x="519754" y="1959204"/>
            <a:ext cx="2309132" cy="3108543"/>
          </a:xfrm>
          <a:prstGeom prst="rect">
            <a:avLst/>
          </a:prstGeom>
          <a:noFill/>
        </p:spPr>
        <p:txBody>
          <a:bodyPr wrap="square" rtlCol="0">
            <a:spAutoFit/>
          </a:bodyPr>
          <a:lstStyle/>
          <a:p>
            <a:pPr algn="ctr"/>
            <a:r>
              <a:rPr lang="fr-FR" sz="2800" dirty="0"/>
              <a:t>Convention des Nations Unies contre le trafic illicite du 20 décembre 1988</a:t>
            </a:r>
          </a:p>
        </p:txBody>
      </p:sp>
      <p:sp>
        <p:nvSpPr>
          <p:cNvPr id="5" name="ZoneTexte 4">
            <a:extLst>
              <a:ext uri="{FF2B5EF4-FFF2-40B4-BE49-F238E27FC236}">
                <a16:creationId xmlns:a16="http://schemas.microsoft.com/office/drawing/2014/main" id="{6BADE308-9B1D-0343-8B68-D735A4197AA2}"/>
              </a:ext>
            </a:extLst>
          </p:cNvPr>
          <p:cNvSpPr txBox="1"/>
          <p:nvPr/>
        </p:nvSpPr>
        <p:spPr>
          <a:xfrm>
            <a:off x="5174986" y="1677108"/>
            <a:ext cx="2781389" cy="2523768"/>
          </a:xfrm>
          <a:prstGeom prst="rect">
            <a:avLst/>
          </a:prstGeom>
          <a:noFill/>
        </p:spPr>
        <p:txBody>
          <a:bodyPr wrap="square" rtlCol="0">
            <a:spAutoFit/>
          </a:bodyPr>
          <a:lstStyle/>
          <a:p>
            <a:pPr algn="ctr" defTabSz="457200">
              <a:defRPr/>
            </a:pPr>
            <a:endParaRPr lang="fr-FR" dirty="0"/>
          </a:p>
          <a:p>
            <a:pPr algn="ctr" defTabSz="457200">
              <a:defRPr/>
            </a:pPr>
            <a:r>
              <a:rPr lang="fr-FR" dirty="0"/>
              <a:t>«</a:t>
            </a:r>
            <a:r>
              <a:rPr lang="fr-FR" sz="2800" dirty="0"/>
              <a:t> Obligation » de criminaliser la détention à des fins d’usage personnel </a:t>
            </a:r>
          </a:p>
        </p:txBody>
      </p:sp>
      <p:sp>
        <p:nvSpPr>
          <p:cNvPr id="7" name="ZoneTexte 6">
            <a:extLst>
              <a:ext uri="{FF2B5EF4-FFF2-40B4-BE49-F238E27FC236}">
                <a16:creationId xmlns:a16="http://schemas.microsoft.com/office/drawing/2014/main" id="{E5E11D9E-87BB-CB45-9913-39B426FCF064}"/>
              </a:ext>
            </a:extLst>
          </p:cNvPr>
          <p:cNvSpPr txBox="1"/>
          <p:nvPr/>
        </p:nvSpPr>
        <p:spPr>
          <a:xfrm>
            <a:off x="519754" y="4920223"/>
            <a:ext cx="8167045" cy="954107"/>
          </a:xfrm>
          <a:prstGeom prst="rect">
            <a:avLst/>
          </a:prstGeom>
          <a:noFill/>
        </p:spPr>
        <p:txBody>
          <a:bodyPr wrap="square" rtlCol="0">
            <a:spAutoFit/>
          </a:bodyPr>
          <a:lstStyle/>
          <a:p>
            <a:pPr algn="ctr"/>
            <a:r>
              <a:rPr lang="fr-FR" sz="2800" dirty="0">
                <a:solidFill>
                  <a:srgbClr val="FF0000"/>
                </a:solidFill>
              </a:rPr>
              <a:t>Droit international</a:t>
            </a:r>
          </a:p>
          <a:p>
            <a:pPr algn="ctr"/>
            <a:r>
              <a:rPr lang="fr-FR" sz="2800" dirty="0">
                <a:solidFill>
                  <a:srgbClr val="FF0000"/>
                </a:solidFill>
              </a:rPr>
              <a:t>= Résistance décriminalisation </a:t>
            </a:r>
          </a:p>
        </p:txBody>
      </p:sp>
    </p:spTree>
    <p:extLst>
      <p:ext uri="{BB962C8B-B14F-4D97-AF65-F5344CB8AC3E}">
        <p14:creationId xmlns:p14="http://schemas.microsoft.com/office/powerpoint/2010/main" val="291898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1066800"/>
          </a:xfrm>
        </p:spPr>
        <p:txBody>
          <a:bodyPr>
            <a:normAutofit/>
          </a:bodyPr>
          <a:lstStyle/>
          <a:p>
            <a:pPr algn="ctr"/>
            <a:r>
              <a:rPr lang="fr-FR" sz="3200" b="1" dirty="0"/>
              <a:t>Réglementation belge</a:t>
            </a:r>
          </a:p>
        </p:txBody>
      </p:sp>
      <p:sp>
        <p:nvSpPr>
          <p:cNvPr id="3" name="ZoneTexte 2">
            <a:extLst>
              <a:ext uri="{FF2B5EF4-FFF2-40B4-BE49-F238E27FC236}">
                <a16:creationId xmlns:a16="http://schemas.microsoft.com/office/drawing/2014/main" id="{7D8B646C-934A-6D44-8E71-B2DEA614D777}"/>
              </a:ext>
            </a:extLst>
          </p:cNvPr>
          <p:cNvSpPr txBox="1"/>
          <p:nvPr/>
        </p:nvSpPr>
        <p:spPr>
          <a:xfrm>
            <a:off x="683568" y="17594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467544" y="1893594"/>
            <a:ext cx="8373615" cy="6278642"/>
          </a:xfrm>
          <a:prstGeom prst="rect">
            <a:avLst/>
          </a:prstGeom>
        </p:spPr>
        <p:txBody>
          <a:bodyPr wrap="square">
            <a:spAutoFit/>
          </a:bodyPr>
          <a:lstStyle/>
          <a:p>
            <a:pPr marL="285750" indent="-285750">
              <a:buFont typeface="Arial" panose="020B0604020202020204" pitchFamily="34" charset="0"/>
              <a:buChar char="•"/>
            </a:pPr>
            <a:r>
              <a:rPr lang="fr-FR" sz="2400" b="1" dirty="0"/>
              <a:t>Loi du 24 février 1921 (loi d’habilitation)</a:t>
            </a:r>
          </a:p>
          <a:p>
            <a:pPr marL="285750" indent="-285750">
              <a:buFont typeface="Arial" panose="020B0604020202020204" pitchFamily="34" charset="0"/>
              <a:buChar char="•"/>
            </a:pPr>
            <a:endParaRPr lang="fr-FR" sz="2400" b="1" dirty="0"/>
          </a:p>
          <a:p>
            <a:pPr marL="342900" indent="-342900" algn="just">
              <a:buFont typeface="Wingdings" pitchFamily="2" charset="2"/>
              <a:buChar char="Ø"/>
            </a:pPr>
            <a:r>
              <a:rPr lang="fr-BE" sz="2400" dirty="0"/>
              <a:t>« Il s’agissait de donner au pouvoir exécutif les armes juridiques permettant de satisfaire aux obligations internationales résultant de la Convention sur l’opium du 23 janvier 1912 ».</a:t>
            </a:r>
          </a:p>
          <a:p>
            <a:pPr marL="285750" indent="-285750" algn="just">
              <a:buFont typeface="Arial" panose="020B0604020202020204" pitchFamily="34" charset="0"/>
              <a:buChar char="•"/>
            </a:pPr>
            <a:endParaRPr lang="fr-FR" sz="2400" b="1" dirty="0"/>
          </a:p>
          <a:p>
            <a:pPr algn="just"/>
            <a:r>
              <a:rPr lang="fr-BE" sz="2400" dirty="0">
                <a:solidFill>
                  <a:srgbClr val="FF0000"/>
                </a:solidFill>
              </a:rPr>
              <a:t>Mais, </a:t>
            </a:r>
            <a:r>
              <a:rPr lang="fr-BE" sz="2400" dirty="0"/>
              <a:t>l’habilitation « ne peut, en tout cas, avoir pour effet de priver, pendant un temps trop long, les Chambres législatives des compétences qui leur sont directement attribuées par la Constitution » (avis CE, 1995).</a:t>
            </a:r>
          </a:p>
          <a:p>
            <a:pPr marL="285750" indent="-285750">
              <a:buFont typeface="Arial" panose="020B0604020202020204" pitchFamily="34" charset="0"/>
              <a:buChar char="•"/>
            </a:pPr>
            <a:endParaRPr lang="fr-FR" sz="2400" b="1" dirty="0"/>
          </a:p>
          <a:p>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28018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1066800"/>
          </a:xfrm>
        </p:spPr>
        <p:txBody>
          <a:bodyPr>
            <a:normAutofit/>
          </a:bodyPr>
          <a:lstStyle/>
          <a:p>
            <a:pPr algn="ctr"/>
            <a:r>
              <a:rPr lang="fr-FR" sz="3200" b="1" dirty="0"/>
              <a:t>Réglementation belge</a:t>
            </a:r>
          </a:p>
        </p:txBody>
      </p:sp>
      <p:sp>
        <p:nvSpPr>
          <p:cNvPr id="3" name="ZoneTexte 2">
            <a:extLst>
              <a:ext uri="{FF2B5EF4-FFF2-40B4-BE49-F238E27FC236}">
                <a16:creationId xmlns:a16="http://schemas.microsoft.com/office/drawing/2014/main" id="{7D8B646C-934A-6D44-8E71-B2DEA614D777}"/>
              </a:ext>
            </a:extLst>
          </p:cNvPr>
          <p:cNvSpPr txBox="1"/>
          <p:nvPr/>
        </p:nvSpPr>
        <p:spPr>
          <a:xfrm>
            <a:off x="683568" y="17594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467544" y="1893594"/>
            <a:ext cx="8373615" cy="5909310"/>
          </a:xfrm>
          <a:prstGeom prst="rect">
            <a:avLst/>
          </a:prstGeom>
        </p:spPr>
        <p:txBody>
          <a:bodyPr wrap="square">
            <a:spAutoFit/>
          </a:bodyPr>
          <a:lstStyle/>
          <a:p>
            <a:pPr marL="342900" indent="-342900">
              <a:buFont typeface="Arial" panose="020B0604020202020204" pitchFamily="34" charset="0"/>
              <a:buChar char="•"/>
            </a:pPr>
            <a:r>
              <a:rPr lang="fr-FR" sz="2400" b="1" dirty="0"/>
              <a:t>Arrêtés royaux d’exécution</a:t>
            </a:r>
          </a:p>
          <a:p>
            <a:pPr marL="285750" indent="-285750">
              <a:buFont typeface="Arial" panose="020B0604020202020204" pitchFamily="34" charset="0"/>
              <a:buChar char="•"/>
            </a:pPr>
            <a:endParaRPr lang="fr-FR" sz="2400" b="1" dirty="0"/>
          </a:p>
          <a:p>
            <a:pPr marL="285750" indent="-285750">
              <a:buFont typeface="Arial" panose="020B0604020202020204" pitchFamily="34" charset="0"/>
              <a:buChar char="•"/>
            </a:pPr>
            <a:endParaRPr lang="fr-FR" sz="2400" b="1" dirty="0"/>
          </a:p>
          <a:p>
            <a:pPr marL="285750" indent="-285750">
              <a:buFont typeface="Arial" panose="020B0604020202020204" pitchFamily="34" charset="0"/>
              <a:buChar char="•"/>
            </a:pPr>
            <a:r>
              <a:rPr lang="fr-FR" sz="2400" b="1" dirty="0"/>
              <a:t>Directives politique criminelle ou circulaires du Collège des procureurs généraux</a:t>
            </a:r>
          </a:p>
          <a:p>
            <a:pPr marL="285750" indent="-285750">
              <a:buFont typeface="Arial" panose="020B0604020202020204" pitchFamily="34" charset="0"/>
              <a:buChar char="•"/>
            </a:pPr>
            <a:endParaRPr lang="fr-FR" sz="2400" b="1" dirty="0"/>
          </a:p>
          <a:p>
            <a:pPr marL="342900" indent="-342900" algn="just">
              <a:buFont typeface="Wingdings" pitchFamily="2" charset="2"/>
              <a:buChar char="Ø"/>
            </a:pPr>
            <a:r>
              <a:rPr lang="fr-FR" sz="2400" dirty="0">
                <a:solidFill>
                  <a:srgbClr val="C00000"/>
                </a:solidFill>
              </a:rPr>
              <a:t>« La construction relativement complexe ayant abouti à la situation actuelle rend les textes illisibles » (circulaire n° 15/2015 commune du ministre de la Justice et du Collège des procureurs généraux ).</a:t>
            </a:r>
            <a:endParaRPr lang="fr-FR" sz="2400" b="1" dirty="0">
              <a:solidFill>
                <a:srgbClr val="C00000"/>
              </a:solidFill>
            </a:endParaRPr>
          </a:p>
          <a:p>
            <a:pPr marL="285750" indent="-285750">
              <a:buFont typeface="Arial" panose="020B0604020202020204" pitchFamily="34" charset="0"/>
              <a:buChar char="•"/>
            </a:pPr>
            <a:endParaRPr lang="fr-FR" sz="2400" b="1" dirty="0"/>
          </a:p>
          <a:p>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30512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6278642"/>
          </a:xfrm>
          <a:prstGeom prst="rect">
            <a:avLst/>
          </a:prstGeom>
        </p:spPr>
        <p:txBody>
          <a:bodyPr wrap="square">
            <a:spAutoFit/>
          </a:bodyPr>
          <a:lstStyle/>
          <a:p>
            <a:pPr marL="285750" indent="-285750">
              <a:buFont typeface="Arial" panose="020B0604020202020204" pitchFamily="34" charset="0"/>
              <a:buChar char="•"/>
            </a:pPr>
            <a:r>
              <a:rPr lang="fr-FR" sz="2400" b="1" dirty="0"/>
              <a:t>Loi du 24 février 1921</a:t>
            </a:r>
          </a:p>
          <a:p>
            <a:pPr marL="285750" indent="-285750">
              <a:buFont typeface="Arial" panose="020B0604020202020204" pitchFamily="34" charset="0"/>
              <a:buChar char="•"/>
            </a:pPr>
            <a:endParaRPr lang="fr-FR" sz="2400" dirty="0"/>
          </a:p>
          <a:p>
            <a:pPr algn="just"/>
            <a:r>
              <a:rPr lang="fr-FR" sz="2400" dirty="0"/>
              <a:t>Pose le principe de </a:t>
            </a:r>
            <a:r>
              <a:rPr lang="fr-FR" sz="2400" b="1" dirty="0">
                <a:solidFill>
                  <a:srgbClr val="FF0000"/>
                </a:solidFill>
              </a:rPr>
              <a:t>l’interdiction</a:t>
            </a:r>
            <a:r>
              <a:rPr lang="fr-FR" sz="2400" dirty="0">
                <a:solidFill>
                  <a:srgbClr val="FF0000"/>
                </a:solidFill>
              </a:rPr>
              <a:t> </a:t>
            </a:r>
            <a:r>
              <a:rPr lang="fr-FR" sz="2400" dirty="0"/>
              <a:t>(sauf autorisation médicale) : </a:t>
            </a:r>
          </a:p>
          <a:p>
            <a:r>
              <a:rPr lang="fr-FR" sz="2400" dirty="0"/>
              <a:t> </a:t>
            </a:r>
          </a:p>
          <a:p>
            <a:pPr algn="just"/>
            <a:r>
              <a:rPr lang="fr-FR" sz="2400" dirty="0">
                <a:sym typeface="Symbol"/>
              </a:rPr>
              <a:t></a:t>
            </a:r>
            <a:r>
              <a:rPr lang="fr-FR" sz="2400" dirty="0"/>
              <a:t>Importation, Exportation, Transit, Fabrication, Conservation, Etiquetage, Transport, </a:t>
            </a:r>
            <a:r>
              <a:rPr lang="fr-FR" sz="2400" b="1" dirty="0"/>
              <a:t>Détention</a:t>
            </a:r>
            <a:r>
              <a:rPr lang="fr-FR" sz="2400" dirty="0"/>
              <a:t>, Courtage, Vente, Offre en vente, Délivrance, Acquisition, Culture, Facilitation ou Incitation usage à autrui, Prescription abusive…</a:t>
            </a:r>
          </a:p>
          <a:p>
            <a:pPr algn="ctr"/>
            <a:endParaRPr lang="fr-FR"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fr-FR" sz="2400" b="1" spc="50" dirty="0">
                <a:ln w="13500">
                  <a:solidFill>
                    <a:schemeClr val="accent1">
                      <a:shade val="2500"/>
                      <a:alpha val="6500"/>
                    </a:schemeClr>
                  </a:solidFill>
                  <a:prstDash val="solid"/>
                </a:ln>
                <a:solidFill>
                  <a:srgbClr val="0000FF"/>
                </a:solidFill>
                <a:effectLst>
                  <a:innerShdw blurRad="50900" dist="38500" dir="13500000">
                    <a:srgbClr val="000000">
                      <a:alpha val="60000"/>
                    </a:srgbClr>
                  </a:innerShdw>
                </a:effectLst>
              </a:rPr>
              <a:t>‡ Pas incrimination usage de drogues</a:t>
            </a:r>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21861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64096"/>
          </a:xfrm>
        </p:spPr>
        <p:txBody>
          <a:bodyPr>
            <a:normAutofit/>
          </a:bodyPr>
          <a:lstStyle/>
          <a:p>
            <a:pPr algn="ctr"/>
            <a:r>
              <a:rPr lang="fr-FR" sz="3200" b="1" dirty="0"/>
              <a:t>Réglementation en matière de drogues</a:t>
            </a:r>
          </a:p>
        </p:txBody>
      </p:sp>
      <p:sp>
        <p:nvSpPr>
          <p:cNvPr id="3" name="ZoneTexte 2">
            <a:extLst>
              <a:ext uri="{FF2B5EF4-FFF2-40B4-BE49-F238E27FC236}">
                <a16:creationId xmlns:a16="http://schemas.microsoft.com/office/drawing/2014/main" id="{7D8B646C-934A-6D44-8E71-B2DEA614D777}"/>
              </a:ext>
            </a:extLst>
          </p:cNvPr>
          <p:cNvSpPr txBox="1"/>
          <p:nvPr/>
        </p:nvSpPr>
        <p:spPr>
          <a:xfrm>
            <a:off x="539551" y="692696"/>
            <a:ext cx="8229599" cy="584775"/>
          </a:xfrm>
          <a:prstGeom prst="rect">
            <a:avLst/>
          </a:prstGeom>
          <a:noFill/>
        </p:spPr>
        <p:txBody>
          <a:bodyPr wrap="square" rtlCol="0">
            <a:spAutoFit/>
          </a:bodyPr>
          <a:lstStyle/>
          <a:p>
            <a:pPr algn="ctr"/>
            <a:endParaRPr lang="fr-FR" sz="3200" dirty="0"/>
          </a:p>
        </p:txBody>
      </p:sp>
      <p:sp>
        <p:nvSpPr>
          <p:cNvPr id="4" name="Rectangle 3">
            <a:extLst>
              <a:ext uri="{FF2B5EF4-FFF2-40B4-BE49-F238E27FC236}">
                <a16:creationId xmlns:a16="http://schemas.microsoft.com/office/drawing/2014/main" id="{2D92C20A-1C2B-1343-B266-0BBD285431DC}"/>
              </a:ext>
            </a:extLst>
          </p:cNvPr>
          <p:cNvSpPr/>
          <p:nvPr/>
        </p:nvSpPr>
        <p:spPr>
          <a:xfrm>
            <a:off x="539551" y="1525796"/>
            <a:ext cx="8373615" cy="6278642"/>
          </a:xfrm>
          <a:prstGeom prst="rect">
            <a:avLst/>
          </a:prstGeom>
        </p:spPr>
        <p:txBody>
          <a:bodyPr wrap="square">
            <a:spAutoFit/>
          </a:bodyPr>
          <a:lstStyle/>
          <a:p>
            <a:pPr algn="just"/>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PEINES</a:t>
            </a:r>
          </a:p>
          <a:p>
            <a:pPr algn="just"/>
            <a:endParaRPr lang="fr-FR" sz="2400" dirty="0">
              <a:solidFill>
                <a:srgbClr val="000000"/>
              </a:solidFill>
            </a:endParaRPr>
          </a:p>
          <a:p>
            <a:pPr algn="just">
              <a:buFont typeface="Symbol" charset="0"/>
              <a:buChar char="Þ"/>
            </a:pPr>
            <a:r>
              <a:rPr lang="fr-FR" sz="2400" dirty="0">
                <a:solidFill>
                  <a:srgbClr val="FF0000"/>
                </a:solidFill>
              </a:rPr>
              <a:t>Emprisonnement</a:t>
            </a:r>
            <a:r>
              <a:rPr lang="fr-FR" sz="2400" dirty="0">
                <a:solidFill>
                  <a:srgbClr val="000000"/>
                </a:solidFill>
              </a:rPr>
              <a:t> 3 mois à 5 ans et amende de 1.000 à 100. 000 </a:t>
            </a:r>
            <a:r>
              <a:rPr lang="fr-FR" sz="2400" dirty="0" err="1">
                <a:solidFill>
                  <a:srgbClr val="000000"/>
                </a:solidFill>
              </a:rPr>
              <a:t>eur</a:t>
            </a:r>
            <a:r>
              <a:rPr lang="fr-FR" sz="2400" dirty="0">
                <a:solidFill>
                  <a:srgbClr val="000000"/>
                </a:solidFill>
              </a:rPr>
              <a:t> (x 8) pour substances </a:t>
            </a:r>
            <a:r>
              <a:rPr lang="fr-FR" sz="2400" b="1" dirty="0">
                <a:solidFill>
                  <a:srgbClr val="000000"/>
                </a:solidFill>
              </a:rPr>
              <a:t>stupéfiantes et psychotropes </a:t>
            </a:r>
            <a:r>
              <a:rPr lang="fr-FR" sz="2400" dirty="0">
                <a:solidFill>
                  <a:srgbClr val="000000"/>
                </a:solidFill>
              </a:rPr>
              <a:t>(= délit)</a:t>
            </a:r>
          </a:p>
          <a:p>
            <a:pPr algn="just">
              <a:buFont typeface="Symbol" charset="0"/>
              <a:buChar char="Þ"/>
            </a:pPr>
            <a:endParaRPr lang="fr-FR" sz="2400" dirty="0">
              <a:solidFill>
                <a:srgbClr val="000000"/>
              </a:solidFill>
            </a:endParaRPr>
          </a:p>
          <a:p>
            <a:pPr algn="just"/>
            <a:r>
              <a:rPr lang="fr-FR" sz="2400" dirty="0">
                <a:solidFill>
                  <a:srgbClr val="000000"/>
                </a:solidFill>
              </a:rPr>
              <a:t>+ </a:t>
            </a:r>
            <a:r>
              <a:rPr lang="fr-FR" sz="2400" dirty="0">
                <a:solidFill>
                  <a:srgbClr val="FF0000"/>
                </a:solidFill>
              </a:rPr>
              <a:t>Réclusion</a:t>
            </a:r>
            <a:r>
              <a:rPr lang="fr-FR" sz="2400" dirty="0">
                <a:solidFill>
                  <a:srgbClr val="000000"/>
                </a:solidFill>
              </a:rPr>
              <a:t> de 15 à 20 ans si circonstances aggravantes (mineurs, association, maladie, incapacité ou mort…) (= crime)</a:t>
            </a:r>
          </a:p>
          <a:p>
            <a:pPr algn="just"/>
            <a:endParaRPr lang="fr-FR" sz="2400" dirty="0">
              <a:solidFill>
                <a:srgbClr val="FF0000"/>
              </a:solidFill>
            </a:endParaRPr>
          </a:p>
          <a:p>
            <a:pPr algn="just"/>
            <a:r>
              <a:rPr lang="fr-FR" sz="2400" b="1" spc="50" dirty="0">
                <a:ln w="13500">
                  <a:solidFill>
                    <a:schemeClr val="accent1">
                      <a:shade val="2500"/>
                      <a:alpha val="6500"/>
                    </a:schemeClr>
                  </a:solidFill>
                  <a:prstDash val="solid"/>
                </a:ln>
                <a:solidFill>
                  <a:srgbClr val="0000FF"/>
                </a:solidFill>
                <a:effectLst>
                  <a:innerShdw blurRad="50900" dist="38500" dir="13500000">
                    <a:srgbClr val="000000">
                      <a:alpha val="60000"/>
                    </a:srgbClr>
                  </a:innerShdw>
                </a:effectLst>
              </a:rPr>
              <a:t>‡ Pas distinction entre les comportements ni entre les drogues</a:t>
            </a:r>
            <a:endParaRPr lang="fr-FR" sz="2400" dirty="0">
              <a:solidFill>
                <a:srgbClr val="0000FF"/>
              </a:solidFill>
            </a:endParaRPr>
          </a:p>
          <a:p>
            <a:pPr marL="285750" indent="-285750">
              <a:buFont typeface="Arial" panose="020B0604020202020204" pitchFamily="34" charset="0"/>
              <a:buChar char="•"/>
            </a:pPr>
            <a:endParaRPr lang="fr-FR" sz="2400"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804539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Urbai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2021 droit pénal intro" id="{3C80EC22-1B75-C647-9476-621FAD1BE0EB}" vid="{A49CC99B-C1C1-1F4C-9874-8C21ED3246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2003</TotalTime>
  <Words>1709</Words>
  <Application>Microsoft Macintosh PowerPoint</Application>
  <PresentationFormat>Affichage à l'écran (4:3)</PresentationFormat>
  <Paragraphs>371</Paragraphs>
  <Slides>29</Slides>
  <Notes>27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Calibri</vt:lpstr>
      <vt:lpstr>Georgia</vt:lpstr>
      <vt:lpstr>Symbol</vt:lpstr>
      <vt:lpstr>Trebuchet MS</vt:lpstr>
      <vt:lpstr>Wingdings</vt:lpstr>
      <vt:lpstr>Wingdings 2</vt:lpstr>
      <vt:lpstr>Urbain</vt:lpstr>
      <vt:lpstr>La loi du 24 février 1921 a cent ans  15 octobre 2021  </vt:lpstr>
      <vt:lpstr> Généalogie du droit pénal des drogues  </vt:lpstr>
      <vt:lpstr>Généalogie du droit pénal des drogues</vt:lpstr>
      <vt:lpstr>Généalogie du droit pénal des drogues</vt:lpstr>
      <vt:lpstr>Généalogie du droit pénal des drogues</vt:lpstr>
      <vt:lpstr>Réglementation belge</vt:lpstr>
      <vt:lpstr>Réglementation belge</vt:lpstr>
      <vt:lpstr>Réglementation en matière de drogues</vt:lpstr>
      <vt:lpstr>Réglementation en matière de drogues</vt:lpstr>
      <vt:lpstr>Réglementation en matière de drogues</vt:lpstr>
      <vt:lpstr>Réglementation en matière de drogues</vt:lpstr>
      <vt:lpstr>Réglementation en matière de drogues</vt:lpstr>
      <vt:lpstr>Réglementation en matière de drogues</vt:lpstr>
      <vt:lpstr>Réglementation en matière de drogues</vt:lpstr>
      <vt:lpstr>Réglementation en matière de drogues</vt:lpstr>
      <vt:lpstr>Réglementation en matière de drogues</vt:lpstr>
      <vt:lpstr>Réglementation en matière de drogues</vt:lpstr>
      <vt:lpstr>  Police fédérale: la criminalité enregistrée en matière de drogues se situe dans le « top cinq » des infractions commises en Belgique   Police fédérale: « Étant donné que les drogues sont un phénomène typique de criminalité quérable, cela signifie que la police continue en permanence à consacrer une forte attention à ce phénomène »   </vt:lpstr>
      <vt:lpstr>Police fédérale: « Les drogues représentent le premier phénomène criminel en termes d’arrestations judiciaires et le deuxième phénomène criminel en termes de capacité d’enquête »   </vt:lpstr>
      <vt:lpstr>Nombre de faits enregistrés par la police</vt:lpstr>
      <vt:lpstr>Nombre de faits enregistrés par la police</vt:lpstr>
      <vt:lpstr>Nombre de faits enregistrés par la police</vt:lpstr>
      <vt:lpstr>Présentation PowerPoint</vt:lpstr>
      <vt:lpstr>Présentation PowerPoint</vt:lpstr>
      <vt:lpstr>Prison</vt:lpstr>
      <vt:lpstr>Efficacité de la répression ?</vt:lpstr>
      <vt:lpstr>Efficacité de la répression?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droit pénal 2021-22  Introduction   </dc:title>
  <dc:creator>Christine Guillain</dc:creator>
  <cp:lastModifiedBy>Loredana Guerriero</cp:lastModifiedBy>
  <cp:revision>23</cp:revision>
  <cp:lastPrinted>2019-09-22T21:25:32Z</cp:lastPrinted>
  <dcterms:created xsi:type="dcterms:W3CDTF">2021-09-15T20:28:32Z</dcterms:created>
  <dcterms:modified xsi:type="dcterms:W3CDTF">2022-09-08T13:59:11Z</dcterms:modified>
</cp:coreProperties>
</file>