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60" r:id="rId1"/>
  </p:sldMasterIdLst>
  <p:notesMasterIdLst>
    <p:notesMasterId r:id="rId32"/>
  </p:notesMasterIdLst>
  <p:handoutMasterIdLst>
    <p:handoutMasterId r:id="rId33"/>
  </p:handoutMasterIdLst>
  <p:sldIdLst>
    <p:sldId id="301" r:id="rId2"/>
    <p:sldId id="303" r:id="rId3"/>
    <p:sldId id="305" r:id="rId4"/>
    <p:sldId id="312" r:id="rId5"/>
    <p:sldId id="329" r:id="rId6"/>
    <p:sldId id="304" r:id="rId7"/>
    <p:sldId id="306" r:id="rId8"/>
    <p:sldId id="307" r:id="rId9"/>
    <p:sldId id="313" r:id="rId10"/>
    <p:sldId id="292" r:id="rId11"/>
    <p:sldId id="294" r:id="rId12"/>
    <p:sldId id="295" r:id="rId13"/>
    <p:sldId id="297" r:id="rId14"/>
    <p:sldId id="298" r:id="rId15"/>
    <p:sldId id="299" r:id="rId16"/>
    <p:sldId id="314" r:id="rId17"/>
    <p:sldId id="315" r:id="rId18"/>
    <p:sldId id="317" r:id="rId19"/>
    <p:sldId id="316" r:id="rId20"/>
    <p:sldId id="319" r:id="rId21"/>
    <p:sldId id="320" r:id="rId22"/>
    <p:sldId id="321" r:id="rId23"/>
    <p:sldId id="323" r:id="rId24"/>
    <p:sldId id="322" r:id="rId25"/>
    <p:sldId id="324" r:id="rId26"/>
    <p:sldId id="325" r:id="rId27"/>
    <p:sldId id="327" r:id="rId28"/>
    <p:sldId id="326" r:id="rId29"/>
    <p:sldId id="328" r:id="rId30"/>
    <p:sldId id="300" r:id="rId31"/>
  </p:sldIdLst>
  <p:sldSz cx="9144000" cy="6858000" type="screen4x3"/>
  <p:notesSz cx="7099300" cy="10234613"/>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94648"/>
  </p:normalViewPr>
  <p:slideViewPr>
    <p:cSldViewPr snapToGrid="0" snapToObjects="1">
      <p:cViewPr varScale="1">
        <p:scale>
          <a:sx n="107" d="100"/>
          <a:sy n="107" d="100"/>
        </p:scale>
        <p:origin x="1552"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E34B26-0A1E-CD41-83C7-B61788C78B4B}"/>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a:defRPr/>
            </a:pPr>
            <a:endParaRPr lang="fr-FR"/>
          </a:p>
        </p:txBody>
      </p:sp>
      <p:sp>
        <p:nvSpPr>
          <p:cNvPr id="20483" name="Rectangle 3">
            <a:extLst>
              <a:ext uri="{FF2B5EF4-FFF2-40B4-BE49-F238E27FC236}">
                <a16:creationId xmlns:a16="http://schemas.microsoft.com/office/drawing/2014/main" id="{2399FA52-CC98-9B44-AB44-B27843878B37}"/>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342D2243-7D55-FC41-A180-D507ED8DBCC8}" type="datetime1">
              <a:rPr lang="fr-FR"/>
              <a:pPr>
                <a:defRPr/>
              </a:pPr>
              <a:t>28/01/2022</a:t>
            </a:fld>
            <a:endParaRPr lang="fr-FR"/>
          </a:p>
        </p:txBody>
      </p:sp>
      <p:sp>
        <p:nvSpPr>
          <p:cNvPr id="20484" name="Rectangle 4">
            <a:extLst>
              <a:ext uri="{FF2B5EF4-FFF2-40B4-BE49-F238E27FC236}">
                <a16:creationId xmlns:a16="http://schemas.microsoft.com/office/drawing/2014/main" id="{2F881FA5-AC42-D14E-B11F-4E7331569464}"/>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a:defRPr/>
            </a:pPr>
            <a:endParaRPr lang="fr-FR"/>
          </a:p>
        </p:txBody>
      </p:sp>
      <p:sp>
        <p:nvSpPr>
          <p:cNvPr id="20485" name="Rectangle 5">
            <a:extLst>
              <a:ext uri="{FF2B5EF4-FFF2-40B4-BE49-F238E27FC236}">
                <a16:creationId xmlns:a16="http://schemas.microsoft.com/office/drawing/2014/main" id="{A5500E15-0D56-3747-884D-CAF41E33B10D}"/>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4B6D4BC-169B-5641-9DBB-224536165512}"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BA29881-E4FB-6E45-92AA-FFC0A2BA8AB4}"/>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a:defRPr/>
            </a:pPr>
            <a:endParaRPr lang="fr-FR"/>
          </a:p>
        </p:txBody>
      </p:sp>
      <p:sp>
        <p:nvSpPr>
          <p:cNvPr id="15363" name="Rectangle 3">
            <a:extLst>
              <a:ext uri="{FF2B5EF4-FFF2-40B4-BE49-F238E27FC236}">
                <a16:creationId xmlns:a16="http://schemas.microsoft.com/office/drawing/2014/main" id="{BCC821DC-76F7-6841-9CA1-0C67F58D2293}"/>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B2576A8C-1D3E-354A-BA78-8B37302C2469}" type="datetime1">
              <a:rPr lang="fr-FR"/>
              <a:pPr>
                <a:defRPr/>
              </a:pPr>
              <a:t>28/01/2022</a:t>
            </a:fld>
            <a:endParaRPr lang="fr-FR"/>
          </a:p>
        </p:txBody>
      </p:sp>
      <p:sp>
        <p:nvSpPr>
          <p:cNvPr id="13316" name="Rectangle 4">
            <a:extLst>
              <a:ext uri="{FF2B5EF4-FFF2-40B4-BE49-F238E27FC236}">
                <a16:creationId xmlns:a16="http://schemas.microsoft.com/office/drawing/2014/main" id="{60B961B8-BC1E-0C46-80B9-27C9843BCF9F}"/>
              </a:ext>
            </a:extLst>
          </p:cNvPr>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581FC5B2-32FC-B849-8C93-745A0B68AC8E}"/>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5366" name="Rectangle 6">
            <a:extLst>
              <a:ext uri="{FF2B5EF4-FFF2-40B4-BE49-F238E27FC236}">
                <a16:creationId xmlns:a16="http://schemas.microsoft.com/office/drawing/2014/main" id="{45E7CBC0-4ADB-B744-A84E-6174345B9525}"/>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a:defRPr/>
            </a:pPr>
            <a:endParaRPr lang="fr-FR"/>
          </a:p>
        </p:txBody>
      </p:sp>
      <p:sp>
        <p:nvSpPr>
          <p:cNvPr id="15367" name="Rectangle 7">
            <a:extLst>
              <a:ext uri="{FF2B5EF4-FFF2-40B4-BE49-F238E27FC236}">
                <a16:creationId xmlns:a16="http://schemas.microsoft.com/office/drawing/2014/main" id="{BA3BF2CE-2859-7640-A1E6-C7DFEDF7C60A}"/>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C13147D-6B30-5D4E-B0C7-1414CF73CA9E}"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F464DF2-BA66-3F42-BE36-B0CB8101E308}"/>
              </a:ext>
            </a:extLst>
          </p:cNvPr>
          <p:cNvSpPr>
            <a:spLocks noRot="1" noChangeArrowheads="1" noTextEdit="1"/>
          </p:cNvSpPr>
          <p:nvPr>
            <p:ph type="sldImg"/>
          </p:nvPr>
        </p:nvSpPr>
        <p:spPr>
          <a:ln/>
        </p:spPr>
      </p:sp>
      <p:sp>
        <p:nvSpPr>
          <p:cNvPr id="17410" name="Rectangle 3">
            <a:extLst>
              <a:ext uri="{FF2B5EF4-FFF2-40B4-BE49-F238E27FC236}">
                <a16:creationId xmlns:a16="http://schemas.microsoft.com/office/drawing/2014/main" id="{018C18EA-7FE6-FA45-84B1-CAEBFCE93B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3A6D7BFE-6971-D546-B91F-81231F9C8F9C}"/>
              </a:ext>
            </a:extLst>
          </p:cNvPr>
          <p:cNvSpPr>
            <a:spLocks noRot="1" noChangeArrowheads="1" noTextEdit="1"/>
          </p:cNvSpPr>
          <p:nvPr>
            <p:ph type="sldImg"/>
          </p:nvPr>
        </p:nvSpPr>
        <p:spPr>
          <a:ln/>
        </p:spPr>
      </p:sp>
      <p:sp>
        <p:nvSpPr>
          <p:cNvPr id="39938" name="Rectangle 3">
            <a:extLst>
              <a:ext uri="{FF2B5EF4-FFF2-40B4-BE49-F238E27FC236}">
                <a16:creationId xmlns:a16="http://schemas.microsoft.com/office/drawing/2014/main" id="{A73DC783-EB1F-734C-B095-08B890E5C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8570F127-49E7-CF4E-92A9-A291BC5544FC}"/>
              </a:ext>
            </a:extLst>
          </p:cNvPr>
          <p:cNvSpPr>
            <a:spLocks noRot="1" noChangeArrowheads="1" noTextEdit="1"/>
          </p:cNvSpPr>
          <p:nvPr>
            <p:ph type="sldImg"/>
          </p:nvPr>
        </p:nvSpPr>
        <p:spPr>
          <a:ln/>
        </p:spPr>
      </p:sp>
      <p:sp>
        <p:nvSpPr>
          <p:cNvPr id="41986" name="Rectangle 3">
            <a:extLst>
              <a:ext uri="{FF2B5EF4-FFF2-40B4-BE49-F238E27FC236}">
                <a16:creationId xmlns:a16="http://schemas.microsoft.com/office/drawing/2014/main" id="{89124742-2A0B-2446-80E4-01BB919B2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0EACB4DF-F4B0-7042-9952-925D87EBC3F8}"/>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8B2E39B9-1147-714E-A529-042F7A1AC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277EE6B-5AFB-314D-8B39-1791FABF800F}"/>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ADFB6AE2-275B-F44B-AB20-8F34A6AA48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194B8FB-548E-7240-85F4-88F2AC5AAEDB}"/>
              </a:ext>
            </a:extLst>
          </p:cNvPr>
          <p:cNvSpPr>
            <a:spLocks noGrp="1" noRot="1" noChangeAspect="1" noChangeArrowheads="1" noTextEdit="1"/>
          </p:cNvSpPr>
          <p:nvPr>
            <p:ph type="sldImg"/>
          </p:nvPr>
        </p:nvSpPr>
        <p:spPr>
          <a:ln/>
        </p:spPr>
      </p:sp>
      <p:sp>
        <p:nvSpPr>
          <p:cNvPr id="48130" name="Rectangle 3">
            <a:extLst>
              <a:ext uri="{FF2B5EF4-FFF2-40B4-BE49-F238E27FC236}">
                <a16:creationId xmlns:a16="http://schemas.microsoft.com/office/drawing/2014/main" id="{DC9EC9D4-DBD2-5B44-9F08-3D9C8D3891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24F3185-BD29-9A43-9C68-03AE5BD26CC0}"/>
              </a:ext>
            </a:extLst>
          </p:cNvPr>
          <p:cNvSpPr>
            <a:spLocks noGrp="1" noRot="1" noChangeAspect="1" noChangeArrowheads="1" noTextEdit="1"/>
          </p:cNvSpPr>
          <p:nvPr>
            <p:ph type="sldImg"/>
          </p:nvPr>
        </p:nvSpPr>
        <p:spPr>
          <a:ln/>
        </p:spPr>
      </p:sp>
      <p:sp>
        <p:nvSpPr>
          <p:cNvPr id="50178" name="Rectangle 3">
            <a:extLst>
              <a:ext uri="{FF2B5EF4-FFF2-40B4-BE49-F238E27FC236}">
                <a16:creationId xmlns:a16="http://schemas.microsoft.com/office/drawing/2014/main" id="{F3FBF770-D288-B04E-A2F8-45B324E14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AF7C9774-603A-2247-92AB-CA29FEED4E2F}"/>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3834129E-72C2-4449-B56C-9EC1E34FA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20774FDC-A927-5040-A4C1-FE1DFE91FA69}"/>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B1C7B945-19DC-D344-95DC-52352FDC4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0341904-1903-0340-B2FA-F8FAA7BA1C46}"/>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13656BE7-6839-6F44-98DF-5E43AA2FE3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C55DF365-EEB5-C841-84BE-5AD94223106D}"/>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D9A86D02-5191-4A46-AAAA-547DA3F5B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F3DDB947-3146-9642-A3CC-BF25A668C9E7}"/>
              </a:ext>
            </a:extLst>
          </p:cNvPr>
          <p:cNvSpPr>
            <a:spLocks noRot="1" noChangeArrowheads="1" noTextEdit="1"/>
          </p:cNvSpPr>
          <p:nvPr>
            <p:ph type="sldImg"/>
          </p:nvPr>
        </p:nvSpPr>
        <p:spPr>
          <a:ln/>
        </p:spPr>
      </p:sp>
      <p:sp>
        <p:nvSpPr>
          <p:cNvPr id="19458" name="Rectangle 3">
            <a:extLst>
              <a:ext uri="{FF2B5EF4-FFF2-40B4-BE49-F238E27FC236}">
                <a16:creationId xmlns:a16="http://schemas.microsoft.com/office/drawing/2014/main" id="{492FC809-0117-6B47-B3D2-F7EE57EEE0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CD2CE105-4566-C846-8880-06ACD0A6F7F1}"/>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13994E5A-46F2-DC4E-85E1-4D3CD6175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2FB5552-C22D-0E4C-9EE5-CEA6901B329A}"/>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18E06B1C-73D8-CD41-8605-A44ADCC1A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DC747D5F-9B4A-B64A-82C8-6B2D96A38AC5}"/>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07BA2772-835C-5847-B6F3-F663775416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D4AB52F-E800-DB49-BEDB-95965A0BF0D4}"/>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D738ED2B-C465-D849-8053-76C753CB3D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D790067-D615-4B43-B106-A4770EEA1D5A}"/>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D33376C1-BB94-4A4F-8FC2-764FE8A01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38247F4F-6694-6F41-9131-55C8F355BEF4}"/>
              </a:ext>
            </a:extLst>
          </p:cNvPr>
          <p:cNvSpPr>
            <a:spLocks noRot="1" noChangeArrowheads="1" noTextEdit="1"/>
          </p:cNvSpPr>
          <p:nvPr>
            <p:ph type="sldImg"/>
          </p:nvPr>
        </p:nvSpPr>
        <p:spPr>
          <a:ln/>
        </p:spPr>
      </p:sp>
      <p:sp>
        <p:nvSpPr>
          <p:cNvPr id="70658" name="Rectangle 3">
            <a:extLst>
              <a:ext uri="{FF2B5EF4-FFF2-40B4-BE49-F238E27FC236}">
                <a16:creationId xmlns:a16="http://schemas.microsoft.com/office/drawing/2014/main" id="{01CBDE93-1FBF-B643-AE81-9D5F2DB1FE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E09F3FB-8CE6-7148-A450-2702D6EF5621}"/>
              </a:ext>
            </a:extLst>
          </p:cNvPr>
          <p:cNvSpPr>
            <a:spLocks noRot="1" noChangeArrowheads="1" noTextEdit="1"/>
          </p:cNvSpPr>
          <p:nvPr>
            <p:ph type="sldImg"/>
          </p:nvPr>
        </p:nvSpPr>
        <p:spPr>
          <a:ln/>
        </p:spPr>
      </p:sp>
      <p:sp>
        <p:nvSpPr>
          <p:cNvPr id="21506" name="Rectangle 3">
            <a:extLst>
              <a:ext uri="{FF2B5EF4-FFF2-40B4-BE49-F238E27FC236}">
                <a16:creationId xmlns:a16="http://schemas.microsoft.com/office/drawing/2014/main" id="{56F51C75-A1F6-7D43-9866-A39E15CD57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419D5F1-B3E4-864C-BED0-021D3AFEF35B}"/>
              </a:ext>
            </a:extLst>
          </p:cNvPr>
          <p:cNvSpPr>
            <a:spLocks noRot="1" noChangeArrowheads="1" noTextEdit="1"/>
          </p:cNvSpPr>
          <p:nvPr>
            <p:ph type="sldImg"/>
          </p:nvPr>
        </p:nvSpPr>
        <p:spPr>
          <a:ln/>
        </p:spPr>
      </p:sp>
      <p:sp>
        <p:nvSpPr>
          <p:cNvPr id="27650" name="Rectangle 3">
            <a:extLst>
              <a:ext uri="{FF2B5EF4-FFF2-40B4-BE49-F238E27FC236}">
                <a16:creationId xmlns:a16="http://schemas.microsoft.com/office/drawing/2014/main" id="{75BD491A-5971-8742-A7A8-56F9B3E0E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BC15428-46EF-0148-AD0C-41B1ABACA26B}"/>
              </a:ext>
            </a:extLst>
          </p:cNvPr>
          <p:cNvSpPr>
            <a:spLocks noRot="1" noChangeArrowheads="1" noTextEdit="1"/>
          </p:cNvSpPr>
          <p:nvPr>
            <p:ph type="sldImg"/>
          </p:nvPr>
        </p:nvSpPr>
        <p:spPr>
          <a:ln/>
        </p:spPr>
      </p:sp>
      <p:sp>
        <p:nvSpPr>
          <p:cNvPr id="29698" name="Rectangle 3">
            <a:extLst>
              <a:ext uri="{FF2B5EF4-FFF2-40B4-BE49-F238E27FC236}">
                <a16:creationId xmlns:a16="http://schemas.microsoft.com/office/drawing/2014/main" id="{1823349F-B0E0-124F-BD3A-57A840F5FB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1298AF0-DC39-5E43-B32B-3B42CFC14DF4}"/>
              </a:ext>
            </a:extLst>
          </p:cNvPr>
          <p:cNvSpPr>
            <a:spLocks noRot="1" noChangeArrowheads="1" noTextEdit="1"/>
          </p:cNvSpPr>
          <p:nvPr>
            <p:ph type="sldImg"/>
          </p:nvPr>
        </p:nvSpPr>
        <p:spPr>
          <a:ln/>
        </p:spPr>
      </p:sp>
      <p:sp>
        <p:nvSpPr>
          <p:cNvPr id="31746" name="Rectangle 3">
            <a:extLst>
              <a:ext uri="{FF2B5EF4-FFF2-40B4-BE49-F238E27FC236}">
                <a16:creationId xmlns:a16="http://schemas.microsoft.com/office/drawing/2014/main" id="{3EB2CE38-D462-664A-AC06-C8313083E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B3902E0-B750-5447-AD86-549368A9F555}"/>
              </a:ext>
            </a:extLst>
          </p:cNvPr>
          <p:cNvSpPr>
            <a:spLocks noRot="1" noChangeArrowheads="1" noTextEdit="1"/>
          </p:cNvSpPr>
          <p:nvPr>
            <p:ph type="sldImg"/>
          </p:nvPr>
        </p:nvSpPr>
        <p:spPr>
          <a:ln/>
        </p:spPr>
      </p:sp>
      <p:sp>
        <p:nvSpPr>
          <p:cNvPr id="33794" name="Rectangle 3">
            <a:extLst>
              <a:ext uri="{FF2B5EF4-FFF2-40B4-BE49-F238E27FC236}">
                <a16:creationId xmlns:a16="http://schemas.microsoft.com/office/drawing/2014/main" id="{3B5F542C-6DDA-DC4E-ACD0-9BB03C2269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92853E2-DAEB-0E49-A042-9F1ADC982B9F}"/>
              </a:ext>
            </a:extLst>
          </p:cNvPr>
          <p:cNvSpPr>
            <a:spLocks noRot="1" noChangeArrowheads="1" noTextEdit="1"/>
          </p:cNvSpPr>
          <p:nvPr>
            <p:ph type="sldImg"/>
          </p:nvPr>
        </p:nvSpPr>
        <p:spPr>
          <a:ln/>
        </p:spPr>
      </p:sp>
      <p:sp>
        <p:nvSpPr>
          <p:cNvPr id="35842" name="Rectangle 3">
            <a:extLst>
              <a:ext uri="{FF2B5EF4-FFF2-40B4-BE49-F238E27FC236}">
                <a16:creationId xmlns:a16="http://schemas.microsoft.com/office/drawing/2014/main" id="{CCE52D0C-DB7A-8141-BCA5-E5EB885843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0771F87-DBD9-EB49-909B-85B54C244E7C}"/>
              </a:ext>
            </a:extLst>
          </p:cNvPr>
          <p:cNvSpPr>
            <a:spLocks noRot="1" noChangeArrowheads="1" noTextEdit="1"/>
          </p:cNvSpPr>
          <p:nvPr>
            <p:ph type="sldImg"/>
          </p:nvPr>
        </p:nvSpPr>
        <p:spPr>
          <a:ln/>
        </p:spPr>
      </p:sp>
      <p:sp>
        <p:nvSpPr>
          <p:cNvPr id="37890" name="Rectangle 3">
            <a:extLst>
              <a:ext uri="{FF2B5EF4-FFF2-40B4-BE49-F238E27FC236}">
                <a16:creationId xmlns:a16="http://schemas.microsoft.com/office/drawing/2014/main" id="{9872EA75-7A67-F54E-AF13-34C483F94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30AC52A-9177-8B4D-BFCA-4543789E227E}"/>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C1436230-7EE8-2549-AA88-4E48C105B826}" type="datetime1">
              <a:rPr lang="fr-FR" altLang="nl-BE"/>
              <a:pPr>
                <a:defRPr/>
              </a:pPr>
              <a:t>28/01/2022</a:t>
            </a:fld>
            <a:endParaRPr lang="fr-BE" altLang="nl-BE"/>
          </a:p>
        </p:txBody>
      </p:sp>
      <p:sp>
        <p:nvSpPr>
          <p:cNvPr id="5" name="Espace réservé du pied de page 4">
            <a:extLst>
              <a:ext uri="{FF2B5EF4-FFF2-40B4-BE49-F238E27FC236}">
                <a16:creationId xmlns:a16="http://schemas.microsoft.com/office/drawing/2014/main" id="{D57F251E-B857-B446-A178-2E7774E27E88}"/>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B0F6CB65-63EE-E445-8C44-0C9BA5EB0A4A}"/>
              </a:ext>
            </a:extLst>
          </p:cNvPr>
          <p:cNvSpPr>
            <a:spLocks noGrp="1"/>
          </p:cNvSpPr>
          <p:nvPr>
            <p:ph type="sldNum" sz="quarter" idx="12"/>
          </p:nvPr>
        </p:nvSpPr>
        <p:spPr/>
        <p:txBody>
          <a:bodyPr/>
          <a:lstStyle>
            <a:lvl1pPr defTabSz="457200">
              <a:defRPr>
                <a:latin typeface="Arial" panose="020B0604020202020204" pitchFamily="34" charset="0"/>
              </a:defRPr>
            </a:lvl1pPr>
          </a:lstStyle>
          <a:p>
            <a:fld id="{63783A5A-7740-C245-A17C-B0AE28CAFF9D}" type="slidenum">
              <a:rPr lang="fr-BE" altLang="fr-FR"/>
              <a:pPr/>
              <a:t>‹N°›</a:t>
            </a:fld>
            <a:endParaRPr lang="fr-BE" altLang="fr-FR"/>
          </a:p>
        </p:txBody>
      </p:sp>
    </p:spTree>
    <p:extLst>
      <p:ext uri="{BB962C8B-B14F-4D97-AF65-F5344CB8AC3E}">
        <p14:creationId xmlns:p14="http://schemas.microsoft.com/office/powerpoint/2010/main" val="28530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788D0E9-95D1-2A4C-8B0C-E4A5C3AE9E48}"/>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F7917608-0AAE-2345-9877-B63F65701034}" type="datetime1">
              <a:rPr lang="fr-FR" altLang="nl-BE"/>
              <a:pPr>
                <a:defRPr/>
              </a:pPr>
              <a:t>28/01/2022</a:t>
            </a:fld>
            <a:endParaRPr lang="fr-BE" altLang="nl-BE"/>
          </a:p>
        </p:txBody>
      </p:sp>
      <p:sp>
        <p:nvSpPr>
          <p:cNvPr id="5" name="Espace réservé du pied de page 4">
            <a:extLst>
              <a:ext uri="{FF2B5EF4-FFF2-40B4-BE49-F238E27FC236}">
                <a16:creationId xmlns:a16="http://schemas.microsoft.com/office/drawing/2014/main" id="{FA049CA0-2F51-FE45-A13E-23CA45779E4E}"/>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7A15BB06-22A8-A841-B226-C4321FAC4376}"/>
              </a:ext>
            </a:extLst>
          </p:cNvPr>
          <p:cNvSpPr>
            <a:spLocks noGrp="1"/>
          </p:cNvSpPr>
          <p:nvPr>
            <p:ph type="sldNum" sz="quarter" idx="12"/>
          </p:nvPr>
        </p:nvSpPr>
        <p:spPr/>
        <p:txBody>
          <a:bodyPr/>
          <a:lstStyle>
            <a:lvl1pPr defTabSz="457200">
              <a:defRPr>
                <a:latin typeface="Arial" panose="020B0604020202020204" pitchFamily="34" charset="0"/>
              </a:defRPr>
            </a:lvl1pPr>
          </a:lstStyle>
          <a:p>
            <a:fld id="{1A79E4C5-7A17-D642-B47E-8959483FBDF3}" type="slidenum">
              <a:rPr lang="fr-BE" altLang="fr-FR"/>
              <a:pPr/>
              <a:t>‹N°›</a:t>
            </a:fld>
            <a:endParaRPr lang="fr-BE" altLang="fr-FR"/>
          </a:p>
        </p:txBody>
      </p:sp>
    </p:spTree>
    <p:extLst>
      <p:ext uri="{BB962C8B-B14F-4D97-AF65-F5344CB8AC3E}">
        <p14:creationId xmlns:p14="http://schemas.microsoft.com/office/powerpoint/2010/main" val="416402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6D838D8-FD6B-6646-8B84-4946B5D1751C}"/>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D44FBF9A-947C-F547-9789-A04203B1558D}" type="datetime1">
              <a:rPr lang="fr-FR" altLang="nl-BE"/>
              <a:pPr>
                <a:defRPr/>
              </a:pPr>
              <a:t>28/01/2022</a:t>
            </a:fld>
            <a:endParaRPr lang="fr-BE" altLang="nl-BE"/>
          </a:p>
        </p:txBody>
      </p:sp>
      <p:sp>
        <p:nvSpPr>
          <p:cNvPr id="5" name="Espace réservé du pied de page 4">
            <a:extLst>
              <a:ext uri="{FF2B5EF4-FFF2-40B4-BE49-F238E27FC236}">
                <a16:creationId xmlns:a16="http://schemas.microsoft.com/office/drawing/2014/main" id="{CD3FBA6F-B03A-BB46-BC3F-4CD23B3FF59A}"/>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6C2C11D0-21DD-D04B-BE96-98A4B07A9A61}"/>
              </a:ext>
            </a:extLst>
          </p:cNvPr>
          <p:cNvSpPr>
            <a:spLocks noGrp="1"/>
          </p:cNvSpPr>
          <p:nvPr>
            <p:ph type="sldNum" sz="quarter" idx="12"/>
          </p:nvPr>
        </p:nvSpPr>
        <p:spPr/>
        <p:txBody>
          <a:bodyPr/>
          <a:lstStyle>
            <a:lvl1pPr defTabSz="457200">
              <a:defRPr>
                <a:latin typeface="Arial" panose="020B0604020202020204" pitchFamily="34" charset="0"/>
              </a:defRPr>
            </a:lvl1pPr>
          </a:lstStyle>
          <a:p>
            <a:fld id="{70ADB4F3-D4D6-3344-9CA5-3D196EF6C8D2}" type="slidenum">
              <a:rPr lang="fr-BE" altLang="fr-FR"/>
              <a:pPr/>
              <a:t>‹N°›</a:t>
            </a:fld>
            <a:endParaRPr lang="fr-BE" altLang="fr-FR"/>
          </a:p>
        </p:txBody>
      </p:sp>
    </p:spTree>
    <p:extLst>
      <p:ext uri="{BB962C8B-B14F-4D97-AF65-F5344CB8AC3E}">
        <p14:creationId xmlns:p14="http://schemas.microsoft.com/office/powerpoint/2010/main" val="300477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CC93FAB-A63D-BD4A-8B36-A09147016721}"/>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46DCDAFF-D9D7-114F-833D-132E7FB27249}" type="datetime1">
              <a:rPr lang="fr-FR" altLang="nl-BE"/>
              <a:pPr>
                <a:defRPr/>
              </a:pPr>
              <a:t>28/01/2022</a:t>
            </a:fld>
            <a:endParaRPr lang="fr-BE" altLang="nl-BE"/>
          </a:p>
        </p:txBody>
      </p:sp>
      <p:sp>
        <p:nvSpPr>
          <p:cNvPr id="5" name="Espace réservé du pied de page 4">
            <a:extLst>
              <a:ext uri="{FF2B5EF4-FFF2-40B4-BE49-F238E27FC236}">
                <a16:creationId xmlns:a16="http://schemas.microsoft.com/office/drawing/2014/main" id="{68E42AB8-C0EE-6A43-B564-73DC766E7E07}"/>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9214CD4A-72D1-1F43-ABA5-73E405022750}"/>
              </a:ext>
            </a:extLst>
          </p:cNvPr>
          <p:cNvSpPr>
            <a:spLocks noGrp="1"/>
          </p:cNvSpPr>
          <p:nvPr>
            <p:ph type="sldNum" sz="quarter" idx="12"/>
          </p:nvPr>
        </p:nvSpPr>
        <p:spPr/>
        <p:txBody>
          <a:bodyPr/>
          <a:lstStyle>
            <a:lvl1pPr defTabSz="457200">
              <a:defRPr>
                <a:latin typeface="Arial" panose="020B0604020202020204" pitchFamily="34" charset="0"/>
              </a:defRPr>
            </a:lvl1pPr>
          </a:lstStyle>
          <a:p>
            <a:fld id="{DB1BBB1B-0B0C-6046-B616-419B3A918BC0}" type="slidenum">
              <a:rPr lang="fr-BE" altLang="fr-FR"/>
              <a:pPr/>
              <a:t>‹N°›</a:t>
            </a:fld>
            <a:endParaRPr lang="fr-BE" altLang="fr-FR"/>
          </a:p>
        </p:txBody>
      </p:sp>
    </p:spTree>
    <p:extLst>
      <p:ext uri="{BB962C8B-B14F-4D97-AF65-F5344CB8AC3E}">
        <p14:creationId xmlns:p14="http://schemas.microsoft.com/office/powerpoint/2010/main" val="140881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3A3E9BB2-09B8-2B48-BB9F-D656CD3351F7}"/>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4DBA6DD6-49C4-0540-B1CD-4BE2ACC1E616}" type="datetime1">
              <a:rPr lang="fr-FR" altLang="nl-BE"/>
              <a:pPr>
                <a:defRPr/>
              </a:pPr>
              <a:t>28/01/2022</a:t>
            </a:fld>
            <a:endParaRPr lang="fr-BE" altLang="nl-BE"/>
          </a:p>
        </p:txBody>
      </p:sp>
      <p:sp>
        <p:nvSpPr>
          <p:cNvPr id="5" name="Espace réservé du pied de page 4">
            <a:extLst>
              <a:ext uri="{FF2B5EF4-FFF2-40B4-BE49-F238E27FC236}">
                <a16:creationId xmlns:a16="http://schemas.microsoft.com/office/drawing/2014/main" id="{CABCA185-B86D-C64C-958F-16C4C8309294}"/>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C00C75D2-DF04-124B-B145-1FFE5E45C3D0}"/>
              </a:ext>
            </a:extLst>
          </p:cNvPr>
          <p:cNvSpPr>
            <a:spLocks noGrp="1"/>
          </p:cNvSpPr>
          <p:nvPr>
            <p:ph type="sldNum" sz="quarter" idx="12"/>
          </p:nvPr>
        </p:nvSpPr>
        <p:spPr/>
        <p:txBody>
          <a:bodyPr/>
          <a:lstStyle>
            <a:lvl1pPr defTabSz="457200">
              <a:defRPr>
                <a:latin typeface="Arial" panose="020B0604020202020204" pitchFamily="34" charset="0"/>
              </a:defRPr>
            </a:lvl1pPr>
          </a:lstStyle>
          <a:p>
            <a:fld id="{B5287B32-3A3F-D64F-A549-BE8B5315B818}" type="slidenum">
              <a:rPr lang="fr-BE" altLang="fr-FR"/>
              <a:pPr/>
              <a:t>‹N°›</a:t>
            </a:fld>
            <a:endParaRPr lang="fr-BE" altLang="fr-FR"/>
          </a:p>
        </p:txBody>
      </p:sp>
    </p:spTree>
    <p:extLst>
      <p:ext uri="{BB962C8B-B14F-4D97-AF65-F5344CB8AC3E}">
        <p14:creationId xmlns:p14="http://schemas.microsoft.com/office/powerpoint/2010/main" val="363933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3CE1D3CA-70C1-8A4C-B053-424227E992B7}"/>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56F8C06D-34A3-1C4A-8961-048DB81F755D}" type="datetime1">
              <a:rPr lang="fr-FR" altLang="nl-BE"/>
              <a:pPr>
                <a:defRPr/>
              </a:pPr>
              <a:t>28/01/2022</a:t>
            </a:fld>
            <a:endParaRPr lang="fr-BE" altLang="nl-BE"/>
          </a:p>
        </p:txBody>
      </p:sp>
      <p:sp>
        <p:nvSpPr>
          <p:cNvPr id="6" name="Espace réservé du pied de page 5">
            <a:extLst>
              <a:ext uri="{FF2B5EF4-FFF2-40B4-BE49-F238E27FC236}">
                <a16:creationId xmlns:a16="http://schemas.microsoft.com/office/drawing/2014/main" id="{34A93B3C-DA11-494A-A27A-E72234A1714F}"/>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7" name="Espace réservé du numéro de diapositive 6">
            <a:extLst>
              <a:ext uri="{FF2B5EF4-FFF2-40B4-BE49-F238E27FC236}">
                <a16:creationId xmlns:a16="http://schemas.microsoft.com/office/drawing/2014/main" id="{1D7F75B1-2F27-7745-A4E7-A55F8DD7AAA1}"/>
              </a:ext>
            </a:extLst>
          </p:cNvPr>
          <p:cNvSpPr>
            <a:spLocks noGrp="1"/>
          </p:cNvSpPr>
          <p:nvPr>
            <p:ph type="sldNum" sz="quarter" idx="12"/>
          </p:nvPr>
        </p:nvSpPr>
        <p:spPr/>
        <p:txBody>
          <a:bodyPr/>
          <a:lstStyle>
            <a:lvl1pPr defTabSz="457200">
              <a:defRPr>
                <a:latin typeface="Arial" panose="020B0604020202020204" pitchFamily="34" charset="0"/>
              </a:defRPr>
            </a:lvl1pPr>
          </a:lstStyle>
          <a:p>
            <a:fld id="{F76C90B5-5D2D-D341-A130-4FBE62752B01}" type="slidenum">
              <a:rPr lang="fr-BE" altLang="fr-FR"/>
              <a:pPr/>
              <a:t>‹N°›</a:t>
            </a:fld>
            <a:endParaRPr lang="fr-BE" altLang="fr-FR"/>
          </a:p>
        </p:txBody>
      </p:sp>
    </p:spTree>
    <p:extLst>
      <p:ext uri="{BB962C8B-B14F-4D97-AF65-F5344CB8AC3E}">
        <p14:creationId xmlns:p14="http://schemas.microsoft.com/office/powerpoint/2010/main" val="5372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17BBD2DB-19ED-7E46-85DC-7D0FA41D1EA3}"/>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900C76F7-C760-FD48-96A3-39A9F488E9B4}" type="datetime1">
              <a:rPr lang="fr-FR" altLang="nl-BE"/>
              <a:pPr>
                <a:defRPr/>
              </a:pPr>
              <a:t>28/01/2022</a:t>
            </a:fld>
            <a:endParaRPr lang="fr-BE" altLang="nl-BE"/>
          </a:p>
        </p:txBody>
      </p:sp>
      <p:sp>
        <p:nvSpPr>
          <p:cNvPr id="8" name="Espace réservé du pied de page 7">
            <a:extLst>
              <a:ext uri="{FF2B5EF4-FFF2-40B4-BE49-F238E27FC236}">
                <a16:creationId xmlns:a16="http://schemas.microsoft.com/office/drawing/2014/main" id="{26B81CCA-9240-6543-9EEF-238AD47B1479}"/>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9" name="Espace réservé du numéro de diapositive 8">
            <a:extLst>
              <a:ext uri="{FF2B5EF4-FFF2-40B4-BE49-F238E27FC236}">
                <a16:creationId xmlns:a16="http://schemas.microsoft.com/office/drawing/2014/main" id="{15083066-9F2E-2A4D-A753-4AA7FCCD8525}"/>
              </a:ext>
            </a:extLst>
          </p:cNvPr>
          <p:cNvSpPr>
            <a:spLocks noGrp="1"/>
          </p:cNvSpPr>
          <p:nvPr>
            <p:ph type="sldNum" sz="quarter" idx="12"/>
          </p:nvPr>
        </p:nvSpPr>
        <p:spPr/>
        <p:txBody>
          <a:bodyPr/>
          <a:lstStyle>
            <a:lvl1pPr defTabSz="457200">
              <a:defRPr>
                <a:latin typeface="Arial" panose="020B0604020202020204" pitchFamily="34" charset="0"/>
              </a:defRPr>
            </a:lvl1pPr>
          </a:lstStyle>
          <a:p>
            <a:fld id="{899D0BBC-2851-5F48-8494-DC88B1D394B0}" type="slidenum">
              <a:rPr lang="fr-BE" altLang="fr-FR"/>
              <a:pPr/>
              <a:t>‹N°›</a:t>
            </a:fld>
            <a:endParaRPr lang="fr-BE" altLang="fr-FR"/>
          </a:p>
        </p:txBody>
      </p:sp>
    </p:spTree>
    <p:extLst>
      <p:ext uri="{BB962C8B-B14F-4D97-AF65-F5344CB8AC3E}">
        <p14:creationId xmlns:p14="http://schemas.microsoft.com/office/powerpoint/2010/main" val="327372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9E282D58-331E-FE42-A334-359657F63C42}"/>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B40583B5-5F1A-AB41-8682-2EA424DF2463}" type="datetime1">
              <a:rPr lang="fr-FR" altLang="nl-BE"/>
              <a:pPr>
                <a:defRPr/>
              </a:pPr>
              <a:t>28/01/2022</a:t>
            </a:fld>
            <a:endParaRPr lang="fr-BE" altLang="nl-BE"/>
          </a:p>
        </p:txBody>
      </p:sp>
      <p:sp>
        <p:nvSpPr>
          <p:cNvPr id="4" name="Espace réservé du pied de page 3">
            <a:extLst>
              <a:ext uri="{FF2B5EF4-FFF2-40B4-BE49-F238E27FC236}">
                <a16:creationId xmlns:a16="http://schemas.microsoft.com/office/drawing/2014/main" id="{9B85B4E0-DA56-E444-8C0F-FD9F7D70FCD4}"/>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5" name="Espace réservé du numéro de diapositive 4">
            <a:extLst>
              <a:ext uri="{FF2B5EF4-FFF2-40B4-BE49-F238E27FC236}">
                <a16:creationId xmlns:a16="http://schemas.microsoft.com/office/drawing/2014/main" id="{CD96C4C3-2F79-9D45-BEBE-7B745749D622}"/>
              </a:ext>
            </a:extLst>
          </p:cNvPr>
          <p:cNvSpPr>
            <a:spLocks noGrp="1"/>
          </p:cNvSpPr>
          <p:nvPr>
            <p:ph type="sldNum" sz="quarter" idx="12"/>
          </p:nvPr>
        </p:nvSpPr>
        <p:spPr/>
        <p:txBody>
          <a:bodyPr/>
          <a:lstStyle>
            <a:lvl1pPr defTabSz="457200">
              <a:defRPr>
                <a:latin typeface="Arial" panose="020B0604020202020204" pitchFamily="34" charset="0"/>
              </a:defRPr>
            </a:lvl1pPr>
          </a:lstStyle>
          <a:p>
            <a:fld id="{8F6FD37B-96CE-CE4B-823F-91CF72185DC2}" type="slidenum">
              <a:rPr lang="fr-BE" altLang="fr-FR"/>
              <a:pPr/>
              <a:t>‹N°›</a:t>
            </a:fld>
            <a:endParaRPr lang="fr-BE" altLang="fr-FR"/>
          </a:p>
        </p:txBody>
      </p:sp>
    </p:spTree>
    <p:extLst>
      <p:ext uri="{BB962C8B-B14F-4D97-AF65-F5344CB8AC3E}">
        <p14:creationId xmlns:p14="http://schemas.microsoft.com/office/powerpoint/2010/main" val="69527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276F9F-6D7C-3243-9AB2-79BCBD4BC3B3}"/>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5B285185-5B0C-E94B-83A1-14FF061D8CC4}" type="datetime1">
              <a:rPr lang="fr-FR" altLang="nl-BE"/>
              <a:pPr>
                <a:defRPr/>
              </a:pPr>
              <a:t>28/01/2022</a:t>
            </a:fld>
            <a:endParaRPr lang="fr-BE" altLang="nl-BE"/>
          </a:p>
        </p:txBody>
      </p:sp>
      <p:sp>
        <p:nvSpPr>
          <p:cNvPr id="3" name="Espace réservé du pied de page 2">
            <a:extLst>
              <a:ext uri="{FF2B5EF4-FFF2-40B4-BE49-F238E27FC236}">
                <a16:creationId xmlns:a16="http://schemas.microsoft.com/office/drawing/2014/main" id="{5D889C27-DD50-2942-AA13-3EAB48634353}"/>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4" name="Espace réservé du numéro de diapositive 3">
            <a:extLst>
              <a:ext uri="{FF2B5EF4-FFF2-40B4-BE49-F238E27FC236}">
                <a16:creationId xmlns:a16="http://schemas.microsoft.com/office/drawing/2014/main" id="{C43DAAD0-14B5-3B43-97EB-76B08A6CED5A}"/>
              </a:ext>
            </a:extLst>
          </p:cNvPr>
          <p:cNvSpPr>
            <a:spLocks noGrp="1"/>
          </p:cNvSpPr>
          <p:nvPr>
            <p:ph type="sldNum" sz="quarter" idx="12"/>
          </p:nvPr>
        </p:nvSpPr>
        <p:spPr/>
        <p:txBody>
          <a:bodyPr/>
          <a:lstStyle>
            <a:lvl1pPr defTabSz="457200">
              <a:defRPr>
                <a:latin typeface="Arial" panose="020B0604020202020204" pitchFamily="34" charset="0"/>
              </a:defRPr>
            </a:lvl1pPr>
          </a:lstStyle>
          <a:p>
            <a:fld id="{F4013E53-6001-984A-86C3-3CCBF4423F1A}" type="slidenum">
              <a:rPr lang="fr-BE" altLang="fr-FR"/>
              <a:pPr/>
              <a:t>‹N°›</a:t>
            </a:fld>
            <a:endParaRPr lang="fr-BE" altLang="fr-FR"/>
          </a:p>
        </p:txBody>
      </p:sp>
    </p:spTree>
    <p:extLst>
      <p:ext uri="{BB962C8B-B14F-4D97-AF65-F5344CB8AC3E}">
        <p14:creationId xmlns:p14="http://schemas.microsoft.com/office/powerpoint/2010/main" val="324884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9193EC64-3AA3-7940-970B-D07E10A19B4B}"/>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4C20673D-01A7-234C-BA75-9B3F918C9D5A}" type="datetime1">
              <a:rPr lang="fr-FR" altLang="nl-BE"/>
              <a:pPr>
                <a:defRPr/>
              </a:pPr>
              <a:t>28/01/2022</a:t>
            </a:fld>
            <a:endParaRPr lang="fr-BE" altLang="nl-BE"/>
          </a:p>
        </p:txBody>
      </p:sp>
      <p:sp>
        <p:nvSpPr>
          <p:cNvPr id="6" name="Espace réservé du pied de page 5">
            <a:extLst>
              <a:ext uri="{FF2B5EF4-FFF2-40B4-BE49-F238E27FC236}">
                <a16:creationId xmlns:a16="http://schemas.microsoft.com/office/drawing/2014/main" id="{44CE2CB4-A553-4744-AC97-7A62016A4470}"/>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7" name="Espace réservé du numéro de diapositive 6">
            <a:extLst>
              <a:ext uri="{FF2B5EF4-FFF2-40B4-BE49-F238E27FC236}">
                <a16:creationId xmlns:a16="http://schemas.microsoft.com/office/drawing/2014/main" id="{DE5E9459-006F-F345-854A-DFE3303FE517}"/>
              </a:ext>
            </a:extLst>
          </p:cNvPr>
          <p:cNvSpPr>
            <a:spLocks noGrp="1"/>
          </p:cNvSpPr>
          <p:nvPr>
            <p:ph type="sldNum" sz="quarter" idx="12"/>
          </p:nvPr>
        </p:nvSpPr>
        <p:spPr/>
        <p:txBody>
          <a:bodyPr/>
          <a:lstStyle>
            <a:lvl1pPr defTabSz="457200">
              <a:defRPr>
                <a:latin typeface="Arial" panose="020B0604020202020204" pitchFamily="34" charset="0"/>
              </a:defRPr>
            </a:lvl1pPr>
          </a:lstStyle>
          <a:p>
            <a:fld id="{0E45BC54-C972-DF44-89BB-943E0C647741}" type="slidenum">
              <a:rPr lang="fr-BE" altLang="fr-FR"/>
              <a:pPr/>
              <a:t>‹N°›</a:t>
            </a:fld>
            <a:endParaRPr lang="fr-BE" altLang="fr-FR"/>
          </a:p>
        </p:txBody>
      </p:sp>
    </p:spTree>
    <p:extLst>
      <p:ext uri="{BB962C8B-B14F-4D97-AF65-F5344CB8AC3E}">
        <p14:creationId xmlns:p14="http://schemas.microsoft.com/office/powerpoint/2010/main" val="42498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5C97EBBA-8081-7846-9A0B-4CA9A5AC5BCE}"/>
              </a:ext>
            </a:extLst>
          </p:cNvPr>
          <p:cNvSpPr>
            <a:spLocks noGrp="1"/>
          </p:cNvSpPr>
          <p:nvPr>
            <p:ph type="dt" sz="half" idx="10"/>
          </p:nvPr>
        </p:nvSpPr>
        <p:spPr/>
        <p:txBody>
          <a:bodyPr wrap="square" numCol="1" anchorCtr="0" compatLnSpc="1">
            <a:prstTxWarp prst="textNoShape">
              <a:avLst/>
            </a:prstTxWarp>
          </a:bodyPr>
          <a:lstStyle>
            <a:lvl1pPr defTabSz="457200" fontAlgn="base">
              <a:spcBef>
                <a:spcPct val="0"/>
              </a:spcBef>
              <a:spcAft>
                <a:spcPct val="0"/>
              </a:spcAft>
              <a:defRPr>
                <a:solidFill>
                  <a:srgbClr val="898989"/>
                </a:solidFill>
                <a:latin typeface="Arial" panose="020B0604020202020204" pitchFamily="34" charset="0"/>
                <a:ea typeface="ＭＳ Ｐゴシック" panose="020B0600070205080204" pitchFamily="34" charset="-128"/>
              </a:defRPr>
            </a:lvl1pPr>
          </a:lstStyle>
          <a:p>
            <a:pPr>
              <a:defRPr/>
            </a:pPr>
            <a:fld id="{EFDDAF5D-16EB-8D46-ACFC-D460CE87381E}" type="datetime1">
              <a:rPr lang="fr-FR" altLang="nl-BE"/>
              <a:pPr>
                <a:defRPr/>
              </a:pPr>
              <a:t>28/01/2022</a:t>
            </a:fld>
            <a:endParaRPr lang="fr-BE" altLang="nl-BE"/>
          </a:p>
        </p:txBody>
      </p:sp>
      <p:sp>
        <p:nvSpPr>
          <p:cNvPr id="6" name="Espace réservé du pied de page 5">
            <a:extLst>
              <a:ext uri="{FF2B5EF4-FFF2-40B4-BE49-F238E27FC236}">
                <a16:creationId xmlns:a16="http://schemas.microsoft.com/office/drawing/2014/main" id="{972A791C-EC90-9443-92E3-E01434D38C0A}"/>
              </a:ext>
            </a:extLst>
          </p:cNvPr>
          <p:cNvSpPr>
            <a:spLocks noGrp="1"/>
          </p:cNvSpPr>
          <p:nvPr>
            <p:ph type="ftr" sz="quarter" idx="11"/>
          </p:nvPr>
        </p:nvSpPr>
        <p:spPr/>
        <p:txBody>
          <a:bodyPr/>
          <a:lstStyle>
            <a:lvl1pPr defTabSz="457200" fontAlgn="base">
              <a:spcBef>
                <a:spcPct val="0"/>
              </a:spcBef>
              <a:spcAft>
                <a:spcPct val="0"/>
              </a:spcAft>
              <a:defRPr>
                <a:latin typeface="Arial" pitchFamily="34" charset="0"/>
                <a:ea typeface="MS PGothic" pitchFamily="34" charset="-128"/>
              </a:defRPr>
            </a:lvl1pPr>
          </a:lstStyle>
          <a:p>
            <a:pPr>
              <a:defRPr/>
            </a:pPr>
            <a:r>
              <a:rPr lang="fr-BE"/>
              <a:t>ENM - 12/03/2015</a:t>
            </a:r>
          </a:p>
        </p:txBody>
      </p:sp>
      <p:sp>
        <p:nvSpPr>
          <p:cNvPr id="7" name="Espace réservé du numéro de diapositive 6">
            <a:extLst>
              <a:ext uri="{FF2B5EF4-FFF2-40B4-BE49-F238E27FC236}">
                <a16:creationId xmlns:a16="http://schemas.microsoft.com/office/drawing/2014/main" id="{BAD02922-C946-444C-B7CF-6139E31C0ACB}"/>
              </a:ext>
            </a:extLst>
          </p:cNvPr>
          <p:cNvSpPr>
            <a:spLocks noGrp="1"/>
          </p:cNvSpPr>
          <p:nvPr>
            <p:ph type="sldNum" sz="quarter" idx="12"/>
          </p:nvPr>
        </p:nvSpPr>
        <p:spPr/>
        <p:txBody>
          <a:bodyPr/>
          <a:lstStyle>
            <a:lvl1pPr defTabSz="457200">
              <a:defRPr>
                <a:latin typeface="Arial" panose="020B0604020202020204" pitchFamily="34" charset="0"/>
              </a:defRPr>
            </a:lvl1pPr>
          </a:lstStyle>
          <a:p>
            <a:fld id="{C5403465-72D5-CD45-99FB-C108A47C2A88}" type="slidenum">
              <a:rPr lang="fr-BE" altLang="fr-FR"/>
              <a:pPr/>
              <a:t>‹N°›</a:t>
            </a:fld>
            <a:endParaRPr lang="fr-BE" altLang="fr-FR"/>
          </a:p>
        </p:txBody>
      </p:sp>
    </p:spTree>
    <p:extLst>
      <p:ext uri="{BB962C8B-B14F-4D97-AF65-F5344CB8AC3E}">
        <p14:creationId xmlns:p14="http://schemas.microsoft.com/office/powerpoint/2010/main" val="398429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49AFB0D1-44E6-CE4E-A885-3353AC4D5D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1027" name="Espace réservé du texte 2">
            <a:extLst>
              <a:ext uri="{FF2B5EF4-FFF2-40B4-BE49-F238E27FC236}">
                <a16:creationId xmlns:a16="http://schemas.microsoft.com/office/drawing/2014/main" id="{65E56D59-36EA-2544-ADD3-CA633C61D7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a:extLst>
              <a:ext uri="{FF2B5EF4-FFF2-40B4-BE49-F238E27FC236}">
                <a16:creationId xmlns:a16="http://schemas.microsoft.com/office/drawing/2014/main" id="{DEF95502-12F1-894C-9AAA-080D97FA75D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Calibri"/>
                <a:ea typeface="+mn-ea"/>
              </a:defRPr>
            </a:lvl1pPr>
          </a:lstStyle>
          <a:p>
            <a:pPr>
              <a:defRPr/>
            </a:pPr>
            <a:fld id="{8F984983-4A57-7841-9932-A787A39810F2}" type="datetime1">
              <a:rPr lang="fr-FR"/>
              <a:pPr>
                <a:defRPr/>
              </a:pPr>
              <a:t>28/01/2022</a:t>
            </a:fld>
            <a:endParaRPr lang="fr-BE"/>
          </a:p>
        </p:txBody>
      </p:sp>
      <p:sp>
        <p:nvSpPr>
          <p:cNvPr id="5" name="Espace réservé du pied de page 4">
            <a:extLst>
              <a:ext uri="{FF2B5EF4-FFF2-40B4-BE49-F238E27FC236}">
                <a16:creationId xmlns:a16="http://schemas.microsoft.com/office/drawing/2014/main" id="{BCFC2516-CA97-0044-98FC-7B23506B856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defRPr>
            </a:lvl1pPr>
          </a:lstStyle>
          <a:p>
            <a:pPr>
              <a:defRPr/>
            </a:pPr>
            <a:r>
              <a:rPr lang="fr-BE"/>
              <a:t>ENM - 12/03/2015</a:t>
            </a:r>
          </a:p>
        </p:txBody>
      </p:sp>
      <p:sp>
        <p:nvSpPr>
          <p:cNvPr id="6" name="Espace réservé du numéro de diapositive 5">
            <a:extLst>
              <a:ext uri="{FF2B5EF4-FFF2-40B4-BE49-F238E27FC236}">
                <a16:creationId xmlns:a16="http://schemas.microsoft.com/office/drawing/2014/main" id="{FBB4AAA8-9838-0D49-8C34-12F883EB5BE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panose="020F0502020204030204" pitchFamily="34" charset="0"/>
              </a:defRPr>
            </a:lvl1pPr>
          </a:lstStyle>
          <a:p>
            <a:fld id="{E12D2D91-E508-9F43-9FBF-D6B7F5F90A69}" type="slidenum">
              <a:rPr lang="fr-BE" altLang="fr-FR"/>
              <a:pPr/>
              <a:t>‹N°›</a:t>
            </a:fld>
            <a:endParaRPr lang="fr-BE" altLang="fr-FR"/>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a:extLst>
              <a:ext uri="{FF2B5EF4-FFF2-40B4-BE49-F238E27FC236}">
                <a16:creationId xmlns:a16="http://schemas.microsoft.com/office/drawing/2014/main" id="{C7B24AEB-C32D-B047-A535-66D412BB5DB0}"/>
              </a:ext>
            </a:extLst>
          </p:cNvPr>
          <p:cNvSpPr>
            <a:spLocks noGrp="1"/>
          </p:cNvSpPr>
          <p:nvPr>
            <p:ph type="title"/>
          </p:nvPr>
        </p:nvSpPr>
        <p:spPr>
          <a:xfrm>
            <a:off x="457200" y="749300"/>
            <a:ext cx="8229600" cy="1143000"/>
          </a:xfrm>
        </p:spPr>
        <p:txBody>
          <a:bodyPr/>
          <a:lstStyle/>
          <a:p>
            <a:r>
              <a:rPr lang="fr-FR" altLang="nl-BE" b="1"/>
              <a:t>Sortie de prison sous conditions : les difficultés de la probation</a:t>
            </a:r>
          </a:p>
        </p:txBody>
      </p:sp>
      <p:sp>
        <p:nvSpPr>
          <p:cNvPr id="15362" name="Espace réservé du contenu 2">
            <a:extLst>
              <a:ext uri="{FF2B5EF4-FFF2-40B4-BE49-F238E27FC236}">
                <a16:creationId xmlns:a16="http://schemas.microsoft.com/office/drawing/2014/main" id="{174B451D-4346-2745-B590-18F028030C9C}"/>
              </a:ext>
            </a:extLst>
          </p:cNvPr>
          <p:cNvSpPr>
            <a:spLocks noGrp="1"/>
          </p:cNvSpPr>
          <p:nvPr>
            <p:ph idx="1"/>
          </p:nvPr>
        </p:nvSpPr>
        <p:spPr>
          <a:xfrm>
            <a:off x="457200" y="2732088"/>
            <a:ext cx="8229600" cy="3806825"/>
          </a:xfrm>
        </p:spPr>
        <p:txBody>
          <a:bodyPr/>
          <a:lstStyle/>
          <a:p>
            <a:pPr marL="0" indent="0" algn="ctr">
              <a:buFont typeface="Arial" panose="020B0604020202020204" pitchFamily="34" charset="0"/>
              <a:buNone/>
            </a:pPr>
            <a:r>
              <a:rPr lang="fr-FR" altLang="nl-BE" b="1"/>
              <a:t>Olivia Nederlandt </a:t>
            </a:r>
            <a:r>
              <a:rPr lang="mr-IN" altLang="nl-BE">
                <a:ea typeface="Mangal" panose="02040503050203030202" pitchFamily="18" charset="0"/>
              </a:rPr>
              <a:t>–</a:t>
            </a:r>
            <a:r>
              <a:rPr lang="fr-FR" altLang="nl-BE"/>
              <a:t> professeure à l’ULB et professeure invitée à l’USL-B</a:t>
            </a:r>
          </a:p>
          <a:p>
            <a:pPr marL="0" indent="0" algn="ctr">
              <a:buFont typeface="Arial" panose="020B0604020202020204" pitchFamily="34" charset="0"/>
              <a:buNone/>
            </a:pPr>
            <a:r>
              <a:rPr lang="fr-FR" altLang="nl-BE" b="1"/>
              <a:t>Audrey Servais </a:t>
            </a:r>
            <a:r>
              <a:rPr lang="mr-IN" altLang="nl-BE">
                <a:ea typeface="Mangal" panose="02040503050203030202" pitchFamily="18" charset="0"/>
              </a:rPr>
              <a:t>–</a:t>
            </a:r>
            <a:r>
              <a:rPr lang="fr-FR" altLang="nl-BE"/>
              <a:t> attachée à la direction expertise de l’AGMJ</a:t>
            </a:r>
          </a:p>
          <a:p>
            <a:pPr marL="0" indent="0" algn="ctr">
              <a:buFont typeface="Arial" panose="020B0604020202020204" pitchFamily="34" charset="0"/>
              <a:buNone/>
            </a:pPr>
            <a:r>
              <a:rPr lang="fr-FR" altLang="nl-BE" b="1"/>
              <a:t>Audrey Teugels </a:t>
            </a:r>
            <a:r>
              <a:rPr lang="mr-IN" altLang="nl-BE">
                <a:ea typeface="Mangal" panose="02040503050203030202" pitchFamily="18" charset="0"/>
              </a:rPr>
              <a:t>–</a:t>
            </a:r>
            <a:r>
              <a:rPr lang="fr-FR" altLang="nl-BE"/>
              <a:t> doctorante à la KU Leuven</a:t>
            </a:r>
          </a:p>
        </p:txBody>
      </p:sp>
      <p:sp>
        <p:nvSpPr>
          <p:cNvPr id="15363" name="Espace réservé du numéro de diapositive 3">
            <a:extLst>
              <a:ext uri="{FF2B5EF4-FFF2-40B4-BE49-F238E27FC236}">
                <a16:creationId xmlns:a16="http://schemas.microsoft.com/office/drawing/2014/main" id="{D7E3A5BE-B044-B146-A4B8-979278F259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7D4F05-B3CD-7547-B37A-25C98DC59EEA}" type="slidenum">
              <a:rPr lang="fr-BE" altLang="fr-FR" sz="1200">
                <a:solidFill>
                  <a:srgbClr val="898989"/>
                </a:solidFill>
                <a:latin typeface="Arial" panose="020B0604020202020204" pitchFamily="34" charset="0"/>
              </a:rPr>
              <a:pPr>
                <a:spcBef>
                  <a:spcPct val="0"/>
                </a:spcBef>
                <a:buFontTx/>
                <a:buNone/>
              </a:pPr>
              <a:t>1</a:t>
            </a:fld>
            <a:endParaRPr lang="fr-BE" altLang="fr-FR" sz="1200">
              <a:solidFill>
                <a:srgbClr val="898989"/>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2">
            <a:extLst>
              <a:ext uri="{FF2B5EF4-FFF2-40B4-BE49-F238E27FC236}">
                <a16:creationId xmlns:a16="http://schemas.microsoft.com/office/drawing/2014/main" id="{D5B3DC0E-9AA2-6E44-A9F6-C95EFCD36921}"/>
              </a:ext>
            </a:extLst>
          </p:cNvPr>
          <p:cNvSpPr>
            <a:spLocks noGrp="1"/>
          </p:cNvSpPr>
          <p:nvPr>
            <p:ph type="title"/>
          </p:nvPr>
        </p:nvSpPr>
        <p:spPr>
          <a:xfrm>
            <a:off x="144463" y="98425"/>
            <a:ext cx="8229600" cy="854075"/>
          </a:xfrm>
        </p:spPr>
        <p:txBody>
          <a:bodyPr/>
          <a:lstStyle/>
          <a:p>
            <a:r>
              <a:rPr lang="fr-FR" altLang="en-US" sz="2400" b="1" u="sng">
                <a:solidFill>
                  <a:srgbClr val="0070C0"/>
                </a:solidFill>
              </a:rPr>
              <a:t>1. Les conditions: un levier dans la guidance</a:t>
            </a:r>
            <a:br>
              <a:rPr lang="fr-FR" altLang="en-US" sz="2400" b="1" u="sng">
                <a:solidFill>
                  <a:srgbClr val="0070C0"/>
                </a:solidFill>
              </a:rPr>
            </a:br>
            <a:endParaRPr lang="fr-FR" altLang="fr-FR" sz="3200" b="1">
              <a:solidFill>
                <a:srgbClr val="0070C0"/>
              </a:solidFill>
            </a:endParaRPr>
          </a:p>
        </p:txBody>
      </p:sp>
      <p:sp>
        <p:nvSpPr>
          <p:cNvPr id="28674" name="Espace réservé du numéro de diapositive 2">
            <a:extLst>
              <a:ext uri="{FF2B5EF4-FFF2-40B4-BE49-F238E27FC236}">
                <a16:creationId xmlns:a16="http://schemas.microsoft.com/office/drawing/2014/main" id="{6B404A68-C7BF-7D4D-B6E7-FFA6992A873B}"/>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CA66E1-7141-DF49-B935-4039748328DA}" type="slidenum">
              <a:rPr lang="fr-FR" altLang="en-US" sz="1200">
                <a:solidFill>
                  <a:srgbClr val="898989"/>
                </a:solidFill>
              </a:rPr>
              <a:pPr>
                <a:spcBef>
                  <a:spcPct val="0"/>
                </a:spcBef>
                <a:buFontTx/>
                <a:buNone/>
              </a:pPr>
              <a:t>10</a:t>
            </a:fld>
            <a:endParaRPr lang="fr-FR" altLang="en-US" sz="1200">
              <a:solidFill>
                <a:srgbClr val="898989"/>
              </a:solidFill>
            </a:endParaRPr>
          </a:p>
        </p:txBody>
      </p:sp>
      <p:sp>
        <p:nvSpPr>
          <p:cNvPr id="28675" name="Espace réservé du contenu 3">
            <a:extLst>
              <a:ext uri="{FF2B5EF4-FFF2-40B4-BE49-F238E27FC236}">
                <a16:creationId xmlns:a16="http://schemas.microsoft.com/office/drawing/2014/main" id="{D5D14231-9E50-E840-A78B-1B51A00FF16B}"/>
              </a:ext>
            </a:extLst>
          </p:cNvPr>
          <p:cNvSpPr>
            <a:spLocks noGrp="1"/>
          </p:cNvSpPr>
          <p:nvPr>
            <p:ph idx="1"/>
          </p:nvPr>
        </p:nvSpPr>
        <p:spPr>
          <a:xfrm>
            <a:off x="236538" y="765175"/>
            <a:ext cx="8229600" cy="5568950"/>
          </a:xfrm>
        </p:spPr>
        <p:txBody>
          <a:bodyPr/>
          <a:lstStyle/>
          <a:p>
            <a:pPr marL="0" indent="0">
              <a:lnSpc>
                <a:spcPct val="120000"/>
              </a:lnSpc>
              <a:spcBef>
                <a:spcPct val="50000"/>
              </a:spcBef>
              <a:buFontTx/>
              <a:buChar char="•"/>
            </a:pPr>
            <a:r>
              <a:rPr lang="fr-BE" altLang="en-US" sz="2400">
                <a:sym typeface="Wingdings" pitchFamily="2" charset="2"/>
              </a:rPr>
              <a:t>Elles sont le canal par lequel se construit la relation entre l’AJ et le condamné</a:t>
            </a:r>
          </a:p>
          <a:p>
            <a:pPr marL="0" indent="0">
              <a:lnSpc>
                <a:spcPct val="120000"/>
              </a:lnSpc>
              <a:spcBef>
                <a:spcPct val="50000"/>
              </a:spcBef>
              <a:buFontTx/>
              <a:buChar char="•"/>
            </a:pPr>
            <a:r>
              <a:rPr lang="fr-BE" altLang="en-US" sz="2400"/>
              <a:t> Elles sont toujours perçues comme des moyens, jamais comme une finalité en soi</a:t>
            </a:r>
          </a:p>
          <a:p>
            <a:pPr marL="0" indent="0">
              <a:lnSpc>
                <a:spcPct val="120000"/>
              </a:lnSpc>
              <a:spcBef>
                <a:spcPct val="50000"/>
              </a:spcBef>
              <a:buFontTx/>
              <a:buChar char="•"/>
            </a:pPr>
            <a:endParaRPr lang="fr-BE" altLang="en-US" sz="2400"/>
          </a:p>
          <a:p>
            <a:pPr marL="0" indent="0">
              <a:lnSpc>
                <a:spcPct val="120000"/>
              </a:lnSpc>
              <a:spcBef>
                <a:spcPct val="50000"/>
              </a:spcBef>
              <a:buFont typeface="Arial" panose="020B0604020202020204" pitchFamily="34" charset="0"/>
              <a:buNone/>
            </a:pPr>
            <a:endParaRPr lang="fr-BE" altLang="en-US" sz="2400"/>
          </a:p>
          <a:p>
            <a:pPr marL="0" indent="0">
              <a:lnSpc>
                <a:spcPct val="120000"/>
              </a:lnSpc>
              <a:spcBef>
                <a:spcPct val="50000"/>
              </a:spcBef>
              <a:buFontTx/>
              <a:buChar char="•"/>
            </a:pPr>
            <a:r>
              <a:rPr lang="fr-BE" altLang="en-US" sz="2400"/>
              <a:t>Elles sont l’outil de travail de l’assistant de justice. Toutes les conditions sont travaillées, analysées, contextualisées avec le condamné.</a:t>
            </a:r>
          </a:p>
          <a:p>
            <a:pPr marL="0" indent="0">
              <a:lnSpc>
                <a:spcPct val="120000"/>
              </a:lnSpc>
              <a:spcBef>
                <a:spcPct val="50000"/>
              </a:spcBef>
              <a:buFontTx/>
              <a:buChar char="•"/>
            </a:pPr>
            <a:r>
              <a:rPr lang="fr-BE" altLang="en-US" sz="2400"/>
              <a:t>Elles peuvent être un soutien ou un obstacle selon la situation de la personne</a:t>
            </a:r>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pic>
        <p:nvPicPr>
          <p:cNvPr id="28676" name="Image 1">
            <a:extLst>
              <a:ext uri="{FF2B5EF4-FFF2-40B4-BE49-F238E27FC236}">
                <a16:creationId xmlns:a16="http://schemas.microsoft.com/office/drawing/2014/main" id="{56D65AB7-24D2-EC4C-A81C-B3892F9CB7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2243138"/>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2">
            <a:extLst>
              <a:ext uri="{FF2B5EF4-FFF2-40B4-BE49-F238E27FC236}">
                <a16:creationId xmlns:a16="http://schemas.microsoft.com/office/drawing/2014/main" id="{9E761892-C4FB-D442-A0E7-87DA327B238D}"/>
              </a:ext>
            </a:extLst>
          </p:cNvPr>
          <p:cNvSpPr>
            <a:spLocks noGrp="1"/>
          </p:cNvSpPr>
          <p:nvPr>
            <p:ph type="title"/>
          </p:nvPr>
        </p:nvSpPr>
        <p:spPr>
          <a:xfrm>
            <a:off x="144463" y="-47625"/>
            <a:ext cx="8229600" cy="854075"/>
          </a:xfrm>
        </p:spPr>
        <p:txBody>
          <a:bodyPr/>
          <a:lstStyle/>
          <a:p>
            <a:r>
              <a:rPr lang="fr-FR" altLang="en-US" sz="2400" b="1" u="sng">
                <a:solidFill>
                  <a:srgbClr val="0070C0"/>
                </a:solidFill>
              </a:rPr>
              <a:t>2. Standardisation des dispositifs conditionnels</a:t>
            </a:r>
            <a:br>
              <a:rPr lang="fr-FR" altLang="en-US" sz="2400" b="1" u="sng">
                <a:solidFill>
                  <a:srgbClr val="0070C0"/>
                </a:solidFill>
              </a:rPr>
            </a:br>
            <a:endParaRPr lang="fr-FR" altLang="fr-FR" sz="3200" b="1">
              <a:solidFill>
                <a:srgbClr val="0070C0"/>
              </a:solidFill>
            </a:endParaRPr>
          </a:p>
        </p:txBody>
      </p:sp>
      <p:sp>
        <p:nvSpPr>
          <p:cNvPr id="30722" name="Espace réservé du numéro de diapositive 2">
            <a:extLst>
              <a:ext uri="{FF2B5EF4-FFF2-40B4-BE49-F238E27FC236}">
                <a16:creationId xmlns:a16="http://schemas.microsoft.com/office/drawing/2014/main" id="{50135994-6916-B149-B032-7569F45D867C}"/>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463EEC-3205-964A-9256-95733CAFD016}" type="slidenum">
              <a:rPr lang="fr-FR" altLang="en-US" sz="1200">
                <a:solidFill>
                  <a:srgbClr val="898989"/>
                </a:solidFill>
              </a:rPr>
              <a:pPr>
                <a:spcBef>
                  <a:spcPct val="0"/>
                </a:spcBef>
                <a:buFontTx/>
                <a:buNone/>
              </a:pPr>
              <a:t>11</a:t>
            </a:fld>
            <a:endParaRPr lang="fr-FR" altLang="en-US" sz="1200">
              <a:solidFill>
                <a:srgbClr val="898989"/>
              </a:solidFill>
            </a:endParaRPr>
          </a:p>
        </p:txBody>
      </p:sp>
      <p:sp>
        <p:nvSpPr>
          <p:cNvPr id="30723" name="Espace réservé du contenu 3">
            <a:extLst>
              <a:ext uri="{FF2B5EF4-FFF2-40B4-BE49-F238E27FC236}">
                <a16:creationId xmlns:a16="http://schemas.microsoft.com/office/drawing/2014/main" id="{6DB93C66-1AF4-A845-8EE2-8C32049D7DF1}"/>
              </a:ext>
            </a:extLst>
          </p:cNvPr>
          <p:cNvSpPr>
            <a:spLocks noGrp="1"/>
          </p:cNvSpPr>
          <p:nvPr>
            <p:ph idx="1"/>
          </p:nvPr>
        </p:nvSpPr>
        <p:spPr>
          <a:xfrm>
            <a:off x="392113" y="427038"/>
            <a:ext cx="8229600" cy="5570537"/>
          </a:xfrm>
        </p:spPr>
        <p:txBody>
          <a:bodyPr/>
          <a:lstStyle/>
          <a:p>
            <a:pPr marL="0" indent="0">
              <a:lnSpc>
                <a:spcPct val="120000"/>
              </a:lnSpc>
              <a:spcBef>
                <a:spcPct val="50000"/>
              </a:spcBef>
              <a:buFontTx/>
              <a:buChar char="•"/>
            </a:pPr>
            <a:r>
              <a:rPr lang="fr-BE" altLang="en-US" sz="2400">
                <a:sym typeface="Wingdings" pitchFamily="2" charset="2"/>
              </a:rPr>
              <a:t> Les pratiques diffèrent selon les TAP mais peu d’individualisation dans les conditions, surtout lorsqu’il s’agit d’interdictions</a:t>
            </a:r>
          </a:p>
          <a:p>
            <a:pPr marL="0" indent="0">
              <a:lnSpc>
                <a:spcPct val="120000"/>
              </a:lnSpc>
              <a:spcBef>
                <a:spcPct val="50000"/>
              </a:spcBef>
              <a:buFontTx/>
              <a:buChar char="•"/>
            </a:pPr>
            <a:r>
              <a:rPr lang="fr-BE" altLang="en-US" sz="2400">
                <a:sym typeface="Wingdings" pitchFamily="2" charset="2"/>
              </a:rPr>
              <a:t>Importance de donner du sens aux conditions, de les comprendre, de les relier à la situation de la personne  Les motivations des jugements sont donc essentielles</a:t>
            </a:r>
          </a:p>
          <a:p>
            <a:pPr marL="0" indent="0">
              <a:lnSpc>
                <a:spcPct val="120000"/>
              </a:lnSpc>
              <a:spcBef>
                <a:spcPct val="50000"/>
              </a:spcBef>
              <a:buFontTx/>
              <a:buChar char="•"/>
            </a:pPr>
            <a:r>
              <a:rPr lang="fr-BE" altLang="en-US" sz="2400">
                <a:sym typeface="Wingdings" pitchFamily="2" charset="2"/>
              </a:rPr>
              <a:t>L’absence de sens est souvent une source de difficulté. Ex: ne pas consommer d’alcool sans qu’il y ait une problématique sous-jacente ou encore l’imposition d’un suivi psychologique sans que le justiciable ne soit preneur</a:t>
            </a:r>
          </a:p>
          <a:p>
            <a:pPr marL="0" indent="0">
              <a:lnSpc>
                <a:spcPct val="120000"/>
              </a:lnSpc>
              <a:spcBef>
                <a:spcPct val="50000"/>
              </a:spcBef>
              <a:buFontTx/>
              <a:buChar char="•"/>
            </a:pPr>
            <a:r>
              <a:rPr lang="fr-BE" altLang="en-US" sz="2400">
                <a:sym typeface="Wingdings" pitchFamily="2" charset="2"/>
              </a:rPr>
              <a:t>Pas de standardisation dans les dossiers médiatisés ou pour certains types de faits: grand nombre de conditions très précises /peu de marge de manœuvre pour l’AJ</a:t>
            </a:r>
          </a:p>
          <a:p>
            <a:pPr marL="0" indent="0">
              <a:lnSpc>
                <a:spcPct val="120000"/>
              </a:lnSpc>
              <a:spcBef>
                <a:spcPct val="50000"/>
              </a:spcBef>
              <a:buFontTx/>
              <a:buChar char="•"/>
            </a:pPr>
            <a:endParaRPr lang="fr-BE" altLang="en-US" sz="2400">
              <a:sym typeface="Wingdings" pitchFamily="2" charset="2"/>
            </a:endParaRPr>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2">
            <a:extLst>
              <a:ext uri="{FF2B5EF4-FFF2-40B4-BE49-F238E27FC236}">
                <a16:creationId xmlns:a16="http://schemas.microsoft.com/office/drawing/2014/main" id="{718361A6-1DB7-C643-B15B-427FF4ED3289}"/>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Conditions d’obligations versus conditions d’interdictions</a:t>
            </a:r>
            <a:br>
              <a:rPr lang="fr-FR" altLang="en-US" sz="2400" b="1" u="sng">
                <a:solidFill>
                  <a:srgbClr val="0070C0"/>
                </a:solidFill>
              </a:rPr>
            </a:br>
            <a:endParaRPr lang="fr-FR" altLang="fr-FR" sz="3200" b="1">
              <a:solidFill>
                <a:srgbClr val="0070C0"/>
              </a:solidFill>
            </a:endParaRPr>
          </a:p>
        </p:txBody>
      </p:sp>
      <p:sp>
        <p:nvSpPr>
          <p:cNvPr id="32770" name="Espace réservé du numéro de diapositive 2">
            <a:extLst>
              <a:ext uri="{FF2B5EF4-FFF2-40B4-BE49-F238E27FC236}">
                <a16:creationId xmlns:a16="http://schemas.microsoft.com/office/drawing/2014/main" id="{5264BA10-A557-1B4B-B753-060ED836A0D5}"/>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3BA0D1-E5CF-864F-88C6-83502D4FEC19}" type="slidenum">
              <a:rPr lang="fr-FR" altLang="en-US" sz="1200">
                <a:solidFill>
                  <a:srgbClr val="898989"/>
                </a:solidFill>
              </a:rPr>
              <a:pPr>
                <a:spcBef>
                  <a:spcPct val="0"/>
                </a:spcBef>
                <a:buFontTx/>
                <a:buNone/>
              </a:pPr>
              <a:t>12</a:t>
            </a:fld>
            <a:endParaRPr lang="fr-FR" altLang="en-US" sz="1200">
              <a:solidFill>
                <a:srgbClr val="898989"/>
              </a:solidFill>
            </a:endParaRPr>
          </a:p>
        </p:txBody>
      </p:sp>
      <p:sp>
        <p:nvSpPr>
          <p:cNvPr id="32771" name="Espace réservé du contenu 3">
            <a:extLst>
              <a:ext uri="{FF2B5EF4-FFF2-40B4-BE49-F238E27FC236}">
                <a16:creationId xmlns:a16="http://schemas.microsoft.com/office/drawing/2014/main" id="{7B7761F4-6770-FE45-AAD5-A8E251CE8031}"/>
              </a:ext>
            </a:extLst>
          </p:cNvPr>
          <p:cNvSpPr>
            <a:spLocks noGrp="1"/>
          </p:cNvSpPr>
          <p:nvPr>
            <p:ph idx="1"/>
          </p:nvPr>
        </p:nvSpPr>
        <p:spPr>
          <a:xfrm>
            <a:off x="236538" y="860425"/>
            <a:ext cx="8229600" cy="5570538"/>
          </a:xfrm>
        </p:spPr>
        <p:txBody>
          <a:bodyPr/>
          <a:lstStyle/>
          <a:p>
            <a:pPr marL="0" indent="0">
              <a:lnSpc>
                <a:spcPct val="120000"/>
              </a:lnSpc>
              <a:spcBef>
                <a:spcPct val="50000"/>
              </a:spcBef>
              <a:buFontTx/>
              <a:buChar char="•"/>
            </a:pPr>
            <a:r>
              <a:rPr lang="fr-BE" altLang="en-US" sz="2400">
                <a:sym typeface="Wingdings" pitchFamily="2" charset="2"/>
              </a:rPr>
              <a:t> De manière globale les conditions positives sont toujours perçues comme un soutien dans la guidance, surtout celles orientées vers la réinsertion : travail, formation logement,…</a:t>
            </a:r>
            <a:endParaRPr lang="fr-BE" altLang="en-US" sz="2400" b="1" u="sng">
              <a:solidFill>
                <a:srgbClr val="0070C0"/>
              </a:solidFill>
              <a:sym typeface="Wingdings" pitchFamily="2" charset="2"/>
            </a:endParaRPr>
          </a:p>
          <a:p>
            <a:pPr marL="0" indent="0">
              <a:lnSpc>
                <a:spcPct val="120000"/>
              </a:lnSpc>
              <a:spcBef>
                <a:spcPct val="50000"/>
              </a:spcBef>
              <a:buFontTx/>
              <a:buChar char="•"/>
            </a:pPr>
            <a:r>
              <a:rPr lang="fr-BE" altLang="en-US" sz="2400">
                <a:sym typeface="Wingdings" pitchFamily="2" charset="2"/>
              </a:rPr>
              <a:t>Plus de souplesse dans la guidance lorsque les conditions d’obligations sont plus larges (par ex: ne pas citer nommément un thérapeute)</a:t>
            </a:r>
          </a:p>
          <a:p>
            <a:pPr marL="0" indent="0">
              <a:lnSpc>
                <a:spcPct val="120000"/>
              </a:lnSpc>
              <a:spcBef>
                <a:spcPct val="50000"/>
              </a:spcBef>
              <a:buFontTx/>
              <a:buChar char="•"/>
            </a:pPr>
            <a:r>
              <a:rPr lang="fr-BE" altLang="en-US" sz="2400">
                <a:sym typeface="Wingdings" pitchFamily="2" charset="2"/>
              </a:rPr>
              <a:t>Mais plus de précisions dans les conditions d’interdictions (ex: citer les personnes concernées par les interdictions de contact plutôt que « ne pas fréquenter d’ex-détenus »).</a:t>
            </a:r>
          </a:p>
          <a:p>
            <a:pPr marL="0" indent="0">
              <a:lnSpc>
                <a:spcPct val="120000"/>
              </a:lnSpc>
              <a:spcBef>
                <a:spcPct val="50000"/>
              </a:spcBef>
              <a:buFontTx/>
              <a:buChar char="•"/>
            </a:pPr>
            <a:r>
              <a:rPr lang="fr-BE" altLang="en-US" sz="2400">
                <a:sym typeface="Wingdings" pitchFamily="2" charset="2"/>
              </a:rPr>
              <a:t>Difficulté de travailler les conditions qui ont des implications financières: Par ex: indemnisation des PC  peu d’informations disponibles</a:t>
            </a:r>
          </a:p>
          <a:p>
            <a:pPr marL="0" indent="0">
              <a:lnSpc>
                <a:spcPct val="120000"/>
              </a:lnSpc>
              <a:spcBef>
                <a:spcPct val="50000"/>
              </a:spcBef>
              <a:buFont typeface="Arial" panose="020B0604020202020204" pitchFamily="34" charset="0"/>
              <a:buNone/>
            </a:pPr>
            <a:endParaRPr lang="fr-BE" altLang="en-US" sz="2400">
              <a:sym typeface="Wingdings" pitchFamily="2"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2">
            <a:extLst>
              <a:ext uri="{FF2B5EF4-FFF2-40B4-BE49-F238E27FC236}">
                <a16:creationId xmlns:a16="http://schemas.microsoft.com/office/drawing/2014/main" id="{6570E629-D358-6D45-BF68-085E7AA3B31C}"/>
              </a:ext>
            </a:extLst>
          </p:cNvPr>
          <p:cNvSpPr>
            <a:spLocks noGrp="1"/>
          </p:cNvSpPr>
          <p:nvPr>
            <p:ph type="title"/>
          </p:nvPr>
        </p:nvSpPr>
        <p:spPr>
          <a:xfrm>
            <a:off x="144463" y="98425"/>
            <a:ext cx="8229600" cy="854075"/>
          </a:xfrm>
        </p:spPr>
        <p:txBody>
          <a:bodyPr/>
          <a:lstStyle/>
          <a:p>
            <a:r>
              <a:rPr lang="fr-FR" altLang="en-US" sz="2400" b="1" u="sng">
                <a:solidFill>
                  <a:srgbClr val="0070C0"/>
                </a:solidFill>
              </a:rPr>
              <a:t>4. Le paradoxe des conditions en surveillance électronique</a:t>
            </a:r>
            <a:br>
              <a:rPr lang="fr-FR" altLang="en-US" sz="2400" b="1" u="sng">
                <a:solidFill>
                  <a:srgbClr val="0070C0"/>
                </a:solidFill>
              </a:rPr>
            </a:br>
            <a:endParaRPr lang="fr-FR" altLang="fr-FR" sz="3200" b="1">
              <a:solidFill>
                <a:srgbClr val="0070C0"/>
              </a:solidFill>
            </a:endParaRPr>
          </a:p>
        </p:txBody>
      </p:sp>
      <p:sp>
        <p:nvSpPr>
          <p:cNvPr id="34818" name="Espace réservé du numéro de diapositive 2">
            <a:extLst>
              <a:ext uri="{FF2B5EF4-FFF2-40B4-BE49-F238E27FC236}">
                <a16:creationId xmlns:a16="http://schemas.microsoft.com/office/drawing/2014/main" id="{086A7320-053B-E845-AC5D-36482086AB40}"/>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DE1162-41A2-0947-A10E-D7EC65070393}" type="slidenum">
              <a:rPr lang="fr-FR" altLang="en-US" sz="1200">
                <a:solidFill>
                  <a:srgbClr val="898989"/>
                </a:solidFill>
              </a:rPr>
              <a:pPr>
                <a:spcBef>
                  <a:spcPct val="0"/>
                </a:spcBef>
                <a:buFontTx/>
                <a:buNone/>
              </a:pPr>
              <a:t>13</a:t>
            </a:fld>
            <a:endParaRPr lang="fr-FR" altLang="en-US" sz="1200">
              <a:solidFill>
                <a:srgbClr val="898989"/>
              </a:solidFill>
            </a:endParaRPr>
          </a:p>
        </p:txBody>
      </p:sp>
      <p:sp>
        <p:nvSpPr>
          <p:cNvPr id="34819" name="Espace réservé du contenu 3">
            <a:extLst>
              <a:ext uri="{FF2B5EF4-FFF2-40B4-BE49-F238E27FC236}">
                <a16:creationId xmlns:a16="http://schemas.microsoft.com/office/drawing/2014/main" id="{395E1C05-EB28-F840-A9E8-3A1EC553FF61}"/>
              </a:ext>
            </a:extLst>
          </p:cNvPr>
          <p:cNvSpPr>
            <a:spLocks noGrp="1"/>
          </p:cNvSpPr>
          <p:nvPr>
            <p:ph idx="1"/>
          </p:nvPr>
        </p:nvSpPr>
        <p:spPr>
          <a:xfrm>
            <a:off x="558800" y="525463"/>
            <a:ext cx="8229600" cy="5570537"/>
          </a:xfrm>
        </p:spPr>
        <p:txBody>
          <a:bodyPr/>
          <a:lstStyle/>
          <a:p>
            <a:pPr marL="0" indent="0">
              <a:lnSpc>
                <a:spcPct val="120000"/>
              </a:lnSpc>
              <a:spcBef>
                <a:spcPct val="50000"/>
              </a:spcBef>
              <a:buFontTx/>
              <a:buChar char="•"/>
            </a:pPr>
            <a:r>
              <a:rPr lang="fr-BE" altLang="en-US" sz="2400">
                <a:sym typeface="Wingdings" pitchFamily="2" charset="2"/>
              </a:rPr>
              <a:t> En SE, le programme-horaire est déterminé en fonction du dispositif conditionnel. </a:t>
            </a:r>
          </a:p>
          <a:p>
            <a:pPr marL="0" indent="0">
              <a:lnSpc>
                <a:spcPct val="120000"/>
              </a:lnSpc>
              <a:spcBef>
                <a:spcPct val="50000"/>
              </a:spcBef>
              <a:buFontTx/>
              <a:buChar char="•"/>
            </a:pPr>
            <a:r>
              <a:rPr lang="fr-BE" altLang="en-US" sz="2400">
                <a:sym typeface="Wingdings" pitchFamily="2" charset="2"/>
              </a:rPr>
              <a:t>Chaque condition peut donc potentiellement conduire à une extension de l’horaire de sortie du condamné. </a:t>
            </a: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 typeface="Arial" panose="020B0604020202020204" pitchFamily="34" charset="0"/>
              <a:buNone/>
            </a:pPr>
            <a:endParaRPr lang="fr-BE" altLang="en-US" sz="2400">
              <a:sym typeface="Wingdings" pitchFamily="2" charset="2"/>
            </a:endParaRPr>
          </a:p>
        </p:txBody>
      </p:sp>
      <p:pic>
        <p:nvPicPr>
          <p:cNvPr id="34820" name="Image 1">
            <a:extLst>
              <a:ext uri="{FF2B5EF4-FFF2-40B4-BE49-F238E27FC236}">
                <a16:creationId xmlns:a16="http://schemas.microsoft.com/office/drawing/2014/main" id="{7CE60AD6-D2D5-624A-A7D3-9A8DC5BE2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1988" y="2581275"/>
            <a:ext cx="27368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F4835C1-358B-FB41-94BA-89E6E915B431}"/>
              </a:ext>
            </a:extLst>
          </p:cNvPr>
          <p:cNvSpPr/>
          <p:nvPr/>
        </p:nvSpPr>
        <p:spPr>
          <a:xfrm>
            <a:off x="6292850" y="4173538"/>
            <a:ext cx="2081213" cy="128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Obligation d’aller chercher ses enfants à l’école</a:t>
            </a:r>
          </a:p>
        </p:txBody>
      </p:sp>
      <p:sp>
        <p:nvSpPr>
          <p:cNvPr id="5" name="Rectangle 4">
            <a:extLst>
              <a:ext uri="{FF2B5EF4-FFF2-40B4-BE49-F238E27FC236}">
                <a16:creationId xmlns:a16="http://schemas.microsoft.com/office/drawing/2014/main" id="{95096177-5DF0-0F4E-92B7-A04028D2C518}"/>
              </a:ext>
            </a:extLst>
          </p:cNvPr>
          <p:cNvSpPr/>
          <p:nvPr/>
        </p:nvSpPr>
        <p:spPr>
          <a:xfrm>
            <a:off x="558800" y="3560763"/>
            <a:ext cx="2006600"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Obligation de faire de sport</a:t>
            </a:r>
          </a:p>
        </p:txBody>
      </p:sp>
      <p:sp>
        <p:nvSpPr>
          <p:cNvPr id="6" name="Rectangle 5">
            <a:extLst>
              <a:ext uri="{FF2B5EF4-FFF2-40B4-BE49-F238E27FC236}">
                <a16:creationId xmlns:a16="http://schemas.microsoft.com/office/drawing/2014/main" id="{5D520049-07F0-EC44-A7C9-89E54DD74B4F}"/>
              </a:ext>
            </a:extLst>
          </p:cNvPr>
          <p:cNvSpPr/>
          <p:nvPr/>
        </p:nvSpPr>
        <p:spPr>
          <a:xfrm>
            <a:off x="1636713" y="5384800"/>
            <a:ext cx="2066925" cy="94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Conditions difficilement vérifiables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a:extLst>
              <a:ext uri="{FF2B5EF4-FFF2-40B4-BE49-F238E27FC236}">
                <a16:creationId xmlns:a16="http://schemas.microsoft.com/office/drawing/2014/main" id="{B4338938-84F3-D44E-A1EF-F23253FE00D6}"/>
              </a:ext>
            </a:extLst>
          </p:cNvPr>
          <p:cNvSpPr>
            <a:spLocks noGrp="1"/>
          </p:cNvSpPr>
          <p:nvPr>
            <p:ph type="title"/>
          </p:nvPr>
        </p:nvSpPr>
        <p:spPr>
          <a:xfrm>
            <a:off x="144463" y="98425"/>
            <a:ext cx="8229600" cy="854075"/>
          </a:xfrm>
        </p:spPr>
        <p:txBody>
          <a:bodyPr/>
          <a:lstStyle/>
          <a:p>
            <a:r>
              <a:rPr lang="fr-FR" altLang="en-US" sz="2400" b="1" u="sng">
                <a:solidFill>
                  <a:srgbClr val="0070C0"/>
                </a:solidFill>
              </a:rPr>
              <a:t>5. L’adaptation des conditions en cours de guidance</a:t>
            </a:r>
            <a:br>
              <a:rPr lang="fr-FR" altLang="en-US" sz="2400" b="1" u="sng">
                <a:solidFill>
                  <a:srgbClr val="0070C0"/>
                </a:solidFill>
              </a:rPr>
            </a:br>
            <a:endParaRPr lang="fr-FR" altLang="fr-FR" sz="3200" b="1">
              <a:solidFill>
                <a:srgbClr val="0070C0"/>
              </a:solidFill>
            </a:endParaRPr>
          </a:p>
        </p:txBody>
      </p:sp>
      <p:sp>
        <p:nvSpPr>
          <p:cNvPr id="36866" name="Espace réservé du numéro de diapositive 2">
            <a:extLst>
              <a:ext uri="{FF2B5EF4-FFF2-40B4-BE49-F238E27FC236}">
                <a16:creationId xmlns:a16="http://schemas.microsoft.com/office/drawing/2014/main" id="{9F1D9F60-28BF-ED4D-95DC-2D7AB595EEE2}"/>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61CEE8-B682-D342-8550-F6D7C16DC7B3}" type="slidenum">
              <a:rPr lang="fr-FR" altLang="en-US" sz="1200">
                <a:solidFill>
                  <a:srgbClr val="898989"/>
                </a:solidFill>
              </a:rPr>
              <a:pPr>
                <a:spcBef>
                  <a:spcPct val="0"/>
                </a:spcBef>
                <a:buFontTx/>
                <a:buNone/>
              </a:pPr>
              <a:t>14</a:t>
            </a:fld>
            <a:endParaRPr lang="fr-FR" altLang="en-US" sz="1200">
              <a:solidFill>
                <a:srgbClr val="898989"/>
              </a:solidFill>
            </a:endParaRPr>
          </a:p>
        </p:txBody>
      </p:sp>
      <p:sp>
        <p:nvSpPr>
          <p:cNvPr id="36867" name="Espace réservé du contenu 3">
            <a:extLst>
              <a:ext uri="{FF2B5EF4-FFF2-40B4-BE49-F238E27FC236}">
                <a16:creationId xmlns:a16="http://schemas.microsoft.com/office/drawing/2014/main" id="{7E90B8E4-5407-4C46-B94C-FD70FD3D5B2E}"/>
              </a:ext>
            </a:extLst>
          </p:cNvPr>
          <p:cNvSpPr>
            <a:spLocks noGrp="1"/>
          </p:cNvSpPr>
          <p:nvPr>
            <p:ph idx="1"/>
          </p:nvPr>
        </p:nvSpPr>
        <p:spPr>
          <a:xfrm>
            <a:off x="236538" y="860425"/>
            <a:ext cx="8229600" cy="5570538"/>
          </a:xfrm>
        </p:spPr>
        <p:txBody>
          <a:bodyPr/>
          <a:lstStyle/>
          <a:p>
            <a:pPr marL="0" indent="0">
              <a:lnSpc>
                <a:spcPct val="120000"/>
              </a:lnSpc>
              <a:spcBef>
                <a:spcPct val="50000"/>
              </a:spcBef>
              <a:buFontTx/>
              <a:buChar char="•"/>
            </a:pPr>
            <a:r>
              <a:rPr lang="fr-BE" altLang="en-US" sz="2400">
                <a:sym typeface="Wingdings" pitchFamily="2" charset="2"/>
              </a:rPr>
              <a:t> Article 63 de la LSJE</a:t>
            </a:r>
          </a:p>
          <a:p>
            <a:pPr marL="0" indent="0">
              <a:lnSpc>
                <a:spcPct val="120000"/>
              </a:lnSpc>
              <a:spcBef>
                <a:spcPct val="50000"/>
              </a:spcBef>
              <a:buFontTx/>
              <a:buChar char="•"/>
            </a:pPr>
            <a:r>
              <a:rPr lang="fr-BE" altLang="en-US" sz="2400">
                <a:sym typeface="Wingdings" pitchFamily="2" charset="2"/>
              </a:rPr>
              <a:t>Marge de manœuvre pour l’AJ, le condamné et le TAP  réguler un dispositif conditionnel peu ou plus adapté à la situation de la personne</a:t>
            </a:r>
          </a:p>
          <a:p>
            <a:pPr marL="0" indent="0">
              <a:lnSpc>
                <a:spcPct val="120000"/>
              </a:lnSpc>
              <a:spcBef>
                <a:spcPct val="50000"/>
              </a:spcBef>
              <a:buFontTx/>
              <a:buChar char="•"/>
            </a:pPr>
            <a:endParaRPr lang="fr-BE" altLang="en-US" sz="2400">
              <a:sym typeface="Wingdings" pitchFamily="2" charset="2"/>
            </a:endParaRP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Tx/>
              <a:buChar char="•"/>
            </a:pPr>
            <a:r>
              <a:rPr lang="fr-BE" altLang="en-US" sz="2400">
                <a:sym typeface="Wingdings" pitchFamily="2" charset="2"/>
              </a:rPr>
              <a:t>Importance du soutien de l’AJ vis-à-vis du condamné dans la contextualisation de la demande</a:t>
            </a:r>
          </a:p>
          <a:p>
            <a:pPr marL="0" indent="0">
              <a:lnSpc>
                <a:spcPct val="120000"/>
              </a:lnSpc>
              <a:spcBef>
                <a:spcPct val="50000"/>
              </a:spcBef>
              <a:buFontTx/>
              <a:buChar char="•"/>
            </a:pPr>
            <a:r>
              <a:rPr lang="fr-BE" altLang="en-US" sz="2400">
                <a:sym typeface="Wingdings" pitchFamily="2" charset="2"/>
              </a:rPr>
              <a:t>Relation de confiance entre les TAP et les AJ qui suivent généralement le positionnement de l’AJ quant à la modification/suspension d’une condition</a:t>
            </a:r>
          </a:p>
        </p:txBody>
      </p:sp>
      <p:pic>
        <p:nvPicPr>
          <p:cNvPr id="36868" name="Image 1">
            <a:extLst>
              <a:ext uri="{FF2B5EF4-FFF2-40B4-BE49-F238E27FC236}">
                <a16:creationId xmlns:a16="http://schemas.microsoft.com/office/drawing/2014/main" id="{4E6F1728-15F6-4E4E-83C4-30339FCEF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2486025"/>
            <a:ext cx="320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2">
            <a:extLst>
              <a:ext uri="{FF2B5EF4-FFF2-40B4-BE49-F238E27FC236}">
                <a16:creationId xmlns:a16="http://schemas.microsoft.com/office/drawing/2014/main" id="{CEDD788B-7B68-054C-9BE2-801F721C3917}"/>
              </a:ext>
            </a:extLst>
          </p:cNvPr>
          <p:cNvSpPr>
            <a:spLocks noGrp="1"/>
          </p:cNvSpPr>
          <p:nvPr>
            <p:ph type="title"/>
          </p:nvPr>
        </p:nvSpPr>
        <p:spPr>
          <a:xfrm>
            <a:off x="144463" y="98425"/>
            <a:ext cx="8229600" cy="854075"/>
          </a:xfrm>
        </p:spPr>
        <p:txBody>
          <a:bodyPr/>
          <a:lstStyle/>
          <a:p>
            <a:r>
              <a:rPr lang="fr-FR" altLang="en-US" sz="2400" b="1" u="sng">
                <a:solidFill>
                  <a:srgbClr val="0070C0"/>
                </a:solidFill>
              </a:rPr>
              <a:t>6. Importance de la préparation en amont</a:t>
            </a:r>
            <a:br>
              <a:rPr lang="fr-FR" altLang="en-US" sz="2400" b="1" u="sng">
                <a:solidFill>
                  <a:srgbClr val="0070C0"/>
                </a:solidFill>
              </a:rPr>
            </a:br>
            <a:endParaRPr lang="fr-FR" altLang="fr-FR" sz="3200" b="1">
              <a:solidFill>
                <a:srgbClr val="0070C0"/>
              </a:solidFill>
            </a:endParaRPr>
          </a:p>
        </p:txBody>
      </p:sp>
      <p:sp>
        <p:nvSpPr>
          <p:cNvPr id="38914" name="Espace réservé du numéro de diapositive 2">
            <a:extLst>
              <a:ext uri="{FF2B5EF4-FFF2-40B4-BE49-F238E27FC236}">
                <a16:creationId xmlns:a16="http://schemas.microsoft.com/office/drawing/2014/main" id="{FA568A30-324F-9F43-B4AB-158C270B484A}"/>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117CDC-B076-3B4B-AE7D-B564CBE0A2A2}" type="slidenum">
              <a:rPr lang="fr-FR" altLang="en-US" sz="1200">
                <a:solidFill>
                  <a:srgbClr val="898989"/>
                </a:solidFill>
              </a:rPr>
              <a:pPr>
                <a:spcBef>
                  <a:spcPct val="0"/>
                </a:spcBef>
                <a:buFontTx/>
                <a:buNone/>
              </a:pPr>
              <a:t>15</a:t>
            </a:fld>
            <a:endParaRPr lang="fr-FR" altLang="en-US" sz="1200">
              <a:solidFill>
                <a:srgbClr val="898989"/>
              </a:solidFill>
            </a:endParaRPr>
          </a:p>
        </p:txBody>
      </p:sp>
      <p:sp>
        <p:nvSpPr>
          <p:cNvPr id="38915" name="Espace réservé du contenu 3">
            <a:extLst>
              <a:ext uri="{FF2B5EF4-FFF2-40B4-BE49-F238E27FC236}">
                <a16:creationId xmlns:a16="http://schemas.microsoft.com/office/drawing/2014/main" id="{3728E079-7E8A-F44C-A538-733E9664C83B}"/>
              </a:ext>
            </a:extLst>
          </p:cNvPr>
          <p:cNvSpPr>
            <a:spLocks noGrp="1"/>
          </p:cNvSpPr>
          <p:nvPr>
            <p:ph idx="1"/>
          </p:nvPr>
        </p:nvSpPr>
        <p:spPr>
          <a:xfrm>
            <a:off x="236538" y="860425"/>
            <a:ext cx="8229600" cy="5570538"/>
          </a:xfrm>
        </p:spPr>
        <p:txBody>
          <a:bodyPr/>
          <a:lstStyle/>
          <a:p>
            <a:pPr marL="0" indent="0">
              <a:lnSpc>
                <a:spcPct val="120000"/>
              </a:lnSpc>
              <a:spcBef>
                <a:spcPct val="50000"/>
              </a:spcBef>
              <a:buFontTx/>
              <a:buChar char="•"/>
            </a:pPr>
            <a:r>
              <a:rPr lang="fr-BE" altLang="en-US" sz="2400">
                <a:sym typeface="Wingdings" pitchFamily="2" charset="2"/>
              </a:rPr>
              <a:t> Il est difficile d’élaborer un plan de reclassement qui tienne la route alors qu’il n’est pas pensé au début de la détention via un plan de détention  les plans de reclassement sont eux-mêmes standardisés. </a:t>
            </a: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Tx/>
              <a:buChar char="•"/>
            </a:pPr>
            <a:endParaRPr lang="fr-BE" altLang="en-US" sz="2400">
              <a:sym typeface="Wingdings" pitchFamily="2" charset="2"/>
            </a:endParaRPr>
          </a:p>
          <a:p>
            <a:pPr marL="0" indent="0">
              <a:lnSpc>
                <a:spcPct val="120000"/>
              </a:lnSpc>
              <a:spcBef>
                <a:spcPct val="50000"/>
              </a:spcBef>
              <a:buFontTx/>
              <a:buChar char="•"/>
            </a:pPr>
            <a:r>
              <a:rPr lang="fr-BE" altLang="en-US" sz="2400">
                <a:sym typeface="Wingdings" pitchFamily="2" charset="2"/>
              </a:rPr>
              <a:t>Créer des passerelles entre l’intra et l’extramuros. Ex des enquêtes sociales, entretiens tripartites entre les différents services, plateformes dans les prisons,…..</a:t>
            </a:r>
          </a:p>
          <a:p>
            <a:pPr marL="0" indent="0">
              <a:lnSpc>
                <a:spcPct val="120000"/>
              </a:lnSpc>
              <a:spcBef>
                <a:spcPct val="50000"/>
              </a:spcBef>
              <a:buFontTx/>
              <a:buChar char="•"/>
            </a:pPr>
            <a:endParaRPr lang="fr-BE" altLang="en-US" sz="2400">
              <a:sym typeface="Wingdings" pitchFamily="2" charset="2"/>
            </a:endParaRPr>
          </a:p>
        </p:txBody>
      </p:sp>
      <p:pic>
        <p:nvPicPr>
          <p:cNvPr id="38916" name="Image 1">
            <a:extLst>
              <a:ext uri="{FF2B5EF4-FFF2-40B4-BE49-F238E27FC236}">
                <a16:creationId xmlns:a16="http://schemas.microsoft.com/office/drawing/2014/main" id="{9CB4F860-4D9A-FB4D-85CD-C8E7BF8E97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2182813"/>
            <a:ext cx="3365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C7F1734-06E1-9549-9252-E8815C805A35}"/>
              </a:ext>
            </a:extLst>
          </p:cNvPr>
          <p:cNvSpPr/>
          <p:nvPr/>
        </p:nvSpPr>
        <p:spPr>
          <a:xfrm>
            <a:off x="730250" y="3140075"/>
            <a:ext cx="3621088" cy="874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2400" dirty="0"/>
              <a:t>Processus pensé en laboratoire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u numéro de diapositive 2">
            <a:extLst>
              <a:ext uri="{FF2B5EF4-FFF2-40B4-BE49-F238E27FC236}">
                <a16:creationId xmlns:a16="http://schemas.microsoft.com/office/drawing/2014/main" id="{5348E953-DFD2-5146-AADD-EB2EFE78F1AB}"/>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E97299-68DE-D941-837D-78D2F5AC8E7A}" type="slidenum">
              <a:rPr lang="fr-FR" altLang="en-US" sz="1200">
                <a:solidFill>
                  <a:srgbClr val="898989"/>
                </a:solidFill>
              </a:rPr>
              <a:pPr>
                <a:spcBef>
                  <a:spcPct val="0"/>
                </a:spcBef>
                <a:buFontTx/>
                <a:buNone/>
              </a:pPr>
              <a:t>16</a:t>
            </a:fld>
            <a:endParaRPr lang="fr-FR" altLang="en-US" sz="1200">
              <a:solidFill>
                <a:srgbClr val="898989"/>
              </a:solidFill>
            </a:endParaRPr>
          </a:p>
        </p:txBody>
      </p:sp>
      <p:sp>
        <p:nvSpPr>
          <p:cNvPr id="40962" name="Espace réservé du contenu 3">
            <a:extLst>
              <a:ext uri="{FF2B5EF4-FFF2-40B4-BE49-F238E27FC236}">
                <a16:creationId xmlns:a16="http://schemas.microsoft.com/office/drawing/2014/main" id="{54273D4C-B15F-424E-8282-4BE75EBBFD45}"/>
              </a:ext>
            </a:extLst>
          </p:cNvPr>
          <p:cNvSpPr>
            <a:spLocks noGrp="1"/>
          </p:cNvSpPr>
          <p:nvPr>
            <p:ph idx="1"/>
          </p:nvPr>
        </p:nvSpPr>
        <p:spPr>
          <a:xfrm>
            <a:off x="328613" y="1122363"/>
            <a:ext cx="8459787" cy="5568950"/>
          </a:xfrm>
        </p:spPr>
        <p:txBody>
          <a:bodyPr/>
          <a:lstStyle/>
          <a:p>
            <a:pPr marL="0" indent="0" algn="ctr">
              <a:lnSpc>
                <a:spcPct val="120000"/>
              </a:lnSpc>
              <a:spcBef>
                <a:spcPct val="50000"/>
              </a:spcBef>
              <a:buFont typeface="Arial" panose="020B0604020202020204" pitchFamily="34" charset="0"/>
              <a:buNone/>
            </a:pPr>
            <a:r>
              <a:rPr lang="fr-BE" altLang="en-US">
                <a:solidFill>
                  <a:schemeClr val="accent1"/>
                </a:solidFill>
                <a:sym typeface="Wingdings" pitchFamily="2" charset="2"/>
              </a:rPr>
              <a:t>III. Les conditions telles que vécues et perçues par les </a:t>
            </a:r>
            <a:r>
              <a:rPr lang="fr-BE" altLang="en-US" b="1">
                <a:solidFill>
                  <a:schemeClr val="accent1"/>
                </a:solidFill>
                <a:sym typeface="Wingdings" pitchFamily="2" charset="2"/>
              </a:rPr>
              <a:t>personnes condamnées</a:t>
            </a:r>
          </a:p>
          <a:p>
            <a:pPr marL="0" indent="0" algn="ctr">
              <a:lnSpc>
                <a:spcPct val="120000"/>
              </a:lnSpc>
              <a:spcBef>
                <a:spcPct val="50000"/>
              </a:spcBef>
              <a:buFont typeface="Arial" panose="020B0604020202020204" pitchFamily="34" charset="0"/>
              <a:buNone/>
            </a:pPr>
            <a:endParaRPr lang="fr-BE" altLang="en-US">
              <a:sym typeface="Wingdings" pitchFamily="2" charset="2"/>
            </a:endParaRPr>
          </a:p>
          <a:p>
            <a:pPr marL="0" indent="0" algn="ctr">
              <a:lnSpc>
                <a:spcPct val="120000"/>
              </a:lnSpc>
              <a:spcBef>
                <a:spcPct val="50000"/>
              </a:spcBef>
              <a:buFont typeface="Arial" panose="020B0604020202020204" pitchFamily="34" charset="0"/>
              <a:buNone/>
            </a:pPr>
            <a:r>
              <a:rPr lang="fr-BE" altLang="en-US">
                <a:sym typeface="Wingdings" pitchFamily="2" charset="2"/>
              </a:rPr>
              <a:t>Audrey Teugels</a:t>
            </a:r>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numéro de diapositive 2">
            <a:extLst>
              <a:ext uri="{FF2B5EF4-FFF2-40B4-BE49-F238E27FC236}">
                <a16:creationId xmlns:a16="http://schemas.microsoft.com/office/drawing/2014/main" id="{BB589B90-1250-E847-BC8D-58397E5B11BE}"/>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DEA029-7150-CA4C-AA10-90CF9A793FC8}" type="slidenum">
              <a:rPr lang="fr-FR" altLang="en-US" sz="1200">
                <a:solidFill>
                  <a:srgbClr val="898989"/>
                </a:solidFill>
              </a:rPr>
              <a:pPr>
                <a:spcBef>
                  <a:spcPct val="0"/>
                </a:spcBef>
                <a:buFontTx/>
                <a:buNone/>
              </a:pPr>
              <a:t>17</a:t>
            </a:fld>
            <a:endParaRPr lang="fr-FR" altLang="en-US" sz="1200">
              <a:solidFill>
                <a:srgbClr val="898989"/>
              </a:solidFill>
            </a:endParaRPr>
          </a:p>
        </p:txBody>
      </p:sp>
      <p:sp>
        <p:nvSpPr>
          <p:cNvPr id="43010" name="Espace réservé du contenu 3">
            <a:extLst>
              <a:ext uri="{FF2B5EF4-FFF2-40B4-BE49-F238E27FC236}">
                <a16:creationId xmlns:a16="http://schemas.microsoft.com/office/drawing/2014/main" id="{9D9CD81E-456A-194E-875D-38D43A23F42F}"/>
              </a:ext>
            </a:extLst>
          </p:cNvPr>
          <p:cNvSpPr>
            <a:spLocks noGrp="1"/>
          </p:cNvSpPr>
          <p:nvPr>
            <p:ph idx="1"/>
          </p:nvPr>
        </p:nvSpPr>
        <p:spPr>
          <a:xfrm>
            <a:off x="514350" y="684213"/>
            <a:ext cx="8466138" cy="5842000"/>
          </a:xfrm>
        </p:spPr>
        <p:txBody>
          <a:bodyPr/>
          <a:lstStyle/>
          <a:p>
            <a:pPr marL="0" indent="0">
              <a:lnSpc>
                <a:spcPct val="120000"/>
              </a:lnSpc>
              <a:spcBef>
                <a:spcPct val="50000"/>
              </a:spcBef>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pic>
        <p:nvPicPr>
          <p:cNvPr id="43011" name="Picture 2">
            <a:extLst>
              <a:ext uri="{FF2B5EF4-FFF2-40B4-BE49-F238E27FC236}">
                <a16:creationId xmlns:a16="http://schemas.microsoft.com/office/drawing/2014/main" id="{14748D6B-1683-7B4E-8C01-AF0B7306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75" r="14520"/>
          <a:stretch>
            <a:fillRect/>
          </a:stretch>
        </p:blipFill>
        <p:spPr bwMode="auto">
          <a:xfrm>
            <a:off x="2551113" y="968375"/>
            <a:ext cx="4038600" cy="4427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2" name="Titre 2">
            <a:extLst>
              <a:ext uri="{FF2B5EF4-FFF2-40B4-BE49-F238E27FC236}">
                <a16:creationId xmlns:a16="http://schemas.microsoft.com/office/drawing/2014/main" id="{095AA84B-A7FB-154A-AA59-7DB32DE1AF32}"/>
              </a:ext>
            </a:extLst>
          </p:cNvPr>
          <p:cNvSpPr>
            <a:spLocks noGrp="1"/>
          </p:cNvSpPr>
          <p:nvPr>
            <p:ph type="title"/>
          </p:nvPr>
        </p:nvSpPr>
        <p:spPr>
          <a:xfrm>
            <a:off x="144463" y="98425"/>
            <a:ext cx="8229600" cy="854075"/>
          </a:xfrm>
        </p:spPr>
        <p:txBody>
          <a:bodyPr/>
          <a:lstStyle/>
          <a:p>
            <a:r>
              <a:rPr lang="fr-FR" altLang="en-US" sz="2400" b="1" u="sng">
                <a:solidFill>
                  <a:srgbClr val="0070C0"/>
                </a:solidFill>
              </a:rPr>
              <a:t>1. « The revolving prison door « </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u numéro de diapositive 2">
            <a:extLst>
              <a:ext uri="{FF2B5EF4-FFF2-40B4-BE49-F238E27FC236}">
                <a16:creationId xmlns:a16="http://schemas.microsoft.com/office/drawing/2014/main" id="{D23FFCBD-3F56-0E4E-805E-C54F7F6F99ED}"/>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95F699-0A09-1449-8757-0081E170B42C}" type="slidenum">
              <a:rPr lang="fr-FR" altLang="en-US" sz="1200">
                <a:solidFill>
                  <a:srgbClr val="898989"/>
                </a:solidFill>
              </a:rPr>
              <a:pPr>
                <a:spcBef>
                  <a:spcPct val="0"/>
                </a:spcBef>
                <a:buFontTx/>
                <a:buNone/>
              </a:pPr>
              <a:t>18</a:t>
            </a:fld>
            <a:endParaRPr lang="fr-FR" altLang="en-US" sz="1200">
              <a:solidFill>
                <a:srgbClr val="898989"/>
              </a:solidFill>
            </a:endParaRPr>
          </a:p>
        </p:txBody>
      </p:sp>
      <p:sp>
        <p:nvSpPr>
          <p:cNvPr id="46083" name="Espace réservé du contenu 3">
            <a:extLst>
              <a:ext uri="{FF2B5EF4-FFF2-40B4-BE49-F238E27FC236}">
                <a16:creationId xmlns:a16="http://schemas.microsoft.com/office/drawing/2014/main" id="{2B36F78B-0081-414F-A1E9-ACB745F02351}"/>
              </a:ext>
            </a:extLst>
          </p:cNvPr>
          <p:cNvSpPr>
            <a:spLocks noGrp="1"/>
          </p:cNvSpPr>
          <p:nvPr>
            <p:ph idx="1"/>
          </p:nvPr>
        </p:nvSpPr>
        <p:spPr>
          <a:xfrm>
            <a:off x="328613" y="719138"/>
            <a:ext cx="8459787" cy="5972175"/>
          </a:xfrm>
        </p:spPr>
        <p:txBody>
          <a:bodyPr/>
          <a:lstStyle/>
          <a:p>
            <a:pPr marL="0" indent="0">
              <a:buFont typeface="Arial" panose="020B0604020202020204" pitchFamily="34" charset="0"/>
              <a:buNone/>
            </a:pPr>
            <a:endParaRPr lang="fr-BE" altLang="en-US" sz="2000"/>
          </a:p>
          <a:p>
            <a:pPr marL="0" indent="0"/>
            <a:r>
              <a:rPr lang="nl-BE" altLang="fr-FR" sz="2400">
                <a:latin typeface="Arial" panose="020B0604020202020204" pitchFamily="34" charset="0"/>
              </a:rPr>
              <a:t>≠ individualisées </a:t>
            </a:r>
          </a:p>
          <a:p>
            <a:pPr marL="0" indent="0"/>
            <a:r>
              <a:rPr lang="nl-BE" altLang="fr-FR" sz="2400">
                <a:latin typeface="Arial" panose="020B0604020202020204" pitchFamily="34" charset="0"/>
              </a:rPr>
              <a:t>≠ compréhension</a:t>
            </a:r>
          </a:p>
          <a:p>
            <a:pPr marL="0" indent="0"/>
            <a:r>
              <a:rPr lang="nl-BE" altLang="fr-FR" sz="2400">
                <a:latin typeface="Arial" panose="020B0604020202020204" pitchFamily="34" charset="0"/>
              </a:rPr>
              <a:t>Même conditions que tout le monde</a:t>
            </a:r>
          </a:p>
          <a:p>
            <a:pPr marL="0" indent="0"/>
            <a:r>
              <a:rPr lang="nl-BE" altLang="fr-FR" sz="2400">
                <a:latin typeface="Arial" panose="020B0604020202020204" pitchFamily="34" charset="0"/>
              </a:rPr>
              <a:t>≠ place dans le dossier</a:t>
            </a:r>
          </a:p>
          <a:p>
            <a:pPr marL="0" indent="0"/>
            <a:r>
              <a:rPr lang="nl-BE" altLang="fr-FR" sz="2400">
                <a:latin typeface="Arial" panose="020B0604020202020204" pitchFamily="34" charset="0"/>
                <a:cs typeface="Times New Roman" panose="02020603050405020304" pitchFamily="18" charset="0"/>
              </a:rPr>
              <a:t>Différences entre TAP</a:t>
            </a:r>
          </a:p>
          <a:p>
            <a:pPr marL="0" indent="0"/>
            <a:endParaRPr lang="nl-BE" altLang="fr-FR" sz="2400">
              <a:latin typeface="Arial" panose="020B0604020202020204" pitchFamily="34" charset="0"/>
              <a:cs typeface="Times New Roman" panose="02020603050405020304" pitchFamily="18" charset="0"/>
            </a:endParaRPr>
          </a:p>
          <a:p>
            <a:pPr marL="0" indent="0" algn="ctr">
              <a:buFont typeface="Arial" panose="020B0604020202020204" pitchFamily="34" charset="0"/>
              <a:buNone/>
            </a:pPr>
            <a:r>
              <a:rPr lang="nl-BE" altLang="fr-FR" sz="2400" b="1">
                <a:latin typeface="Arial" panose="020B0604020202020204" pitchFamily="34" charset="0"/>
                <a:cs typeface="Times New Roman" panose="02020603050405020304" pitchFamily="18" charset="0"/>
              </a:rPr>
              <a:t>“Nee, dat vind ik overdreven. Als ze zeggen tegen mij ge moogt geen drugs gebruiken, ge moogt niet pikken, ge moogt niet stelen. Maar niet op café gaan, dat vind ik een beetje overdreven. ” (R15_PI3)</a:t>
            </a:r>
            <a:endParaRPr lang="nl-BE" altLang="fr-FR" sz="24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nl-BE" altLang="fr-FR" sz="2400">
              <a:cs typeface="Times New Roman" panose="02020603050405020304" pitchFamily="18" charset="0"/>
            </a:endParaRPr>
          </a:p>
          <a:p>
            <a:pPr marL="0" indent="0" eaLnBrk="1" hangingPunct="1">
              <a:buFont typeface="Arial" panose="020B0604020202020204" pitchFamily="34" charset="0"/>
              <a:buNone/>
            </a:pPr>
            <a:endParaRPr lang="fr-BE" altLang="en-US" sz="2400" b="1" u="sng">
              <a:solidFill>
                <a:srgbClr val="0070C0"/>
              </a:solidFill>
            </a:endParaRPr>
          </a:p>
        </p:txBody>
      </p:sp>
      <p:sp>
        <p:nvSpPr>
          <p:cNvPr id="45059" name="Titre 2">
            <a:extLst>
              <a:ext uri="{FF2B5EF4-FFF2-40B4-BE49-F238E27FC236}">
                <a16:creationId xmlns:a16="http://schemas.microsoft.com/office/drawing/2014/main" id="{6217DED6-C2DD-BF43-BE79-B81CF09836B2}"/>
              </a:ext>
            </a:extLst>
          </p:cNvPr>
          <p:cNvSpPr>
            <a:spLocks noGrp="1"/>
          </p:cNvSpPr>
          <p:nvPr>
            <p:ph type="title"/>
          </p:nvPr>
        </p:nvSpPr>
        <p:spPr>
          <a:xfrm>
            <a:off x="144463" y="98425"/>
            <a:ext cx="8229600" cy="854075"/>
          </a:xfrm>
        </p:spPr>
        <p:txBody>
          <a:bodyPr/>
          <a:lstStyle/>
          <a:p>
            <a:r>
              <a:rPr lang="fr-FR" altLang="en-US" sz="2400" b="1" u="sng">
                <a:solidFill>
                  <a:srgbClr val="0070C0"/>
                </a:solidFill>
              </a:rPr>
              <a:t>2. Conditions imposées  (expériences)</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numéro de diapositive 2">
            <a:extLst>
              <a:ext uri="{FF2B5EF4-FFF2-40B4-BE49-F238E27FC236}">
                <a16:creationId xmlns:a16="http://schemas.microsoft.com/office/drawing/2014/main" id="{3668E3B4-9BD4-9248-A5FD-3D114D89D15B}"/>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763DE6-1633-4149-B8AA-C13FBFA80777}" type="slidenum">
              <a:rPr lang="fr-FR" altLang="en-US" sz="1200">
                <a:solidFill>
                  <a:srgbClr val="898989"/>
                </a:solidFill>
              </a:rPr>
              <a:pPr>
                <a:spcBef>
                  <a:spcPct val="0"/>
                </a:spcBef>
                <a:buFontTx/>
                <a:buNone/>
              </a:pPr>
              <a:t>19</a:t>
            </a:fld>
            <a:endParaRPr lang="fr-FR" altLang="en-US" sz="1200">
              <a:solidFill>
                <a:srgbClr val="898989"/>
              </a:solidFill>
            </a:endParaRPr>
          </a:p>
        </p:txBody>
      </p:sp>
      <p:sp>
        <p:nvSpPr>
          <p:cNvPr id="46083" name="Espace réservé du contenu 3">
            <a:extLst>
              <a:ext uri="{FF2B5EF4-FFF2-40B4-BE49-F238E27FC236}">
                <a16:creationId xmlns:a16="http://schemas.microsoft.com/office/drawing/2014/main" id="{ECBBB259-8963-7440-A2AC-D59C2C5C2FF1}"/>
              </a:ext>
            </a:extLst>
          </p:cNvPr>
          <p:cNvSpPr>
            <a:spLocks noGrp="1"/>
          </p:cNvSpPr>
          <p:nvPr>
            <p:ph idx="1"/>
          </p:nvPr>
        </p:nvSpPr>
        <p:spPr>
          <a:xfrm>
            <a:off x="328613" y="676275"/>
            <a:ext cx="8459787" cy="5568950"/>
          </a:xfrm>
        </p:spPr>
        <p:txBody>
          <a:bodyPr/>
          <a:lstStyle/>
          <a:p>
            <a:pPr marL="0" indent="0" algn="ctr">
              <a:lnSpc>
                <a:spcPct val="107000"/>
              </a:lnSpc>
              <a:buFont typeface="Arial" panose="020B0604020202020204" pitchFamily="34" charset="0"/>
              <a:buNone/>
            </a:pPr>
            <a:endParaRPr lang="nl-BE" altLang="fr-FR" sz="2000" b="1">
              <a:ea typeface="Calibri" panose="020F0502020204030204" pitchFamily="34" charset="0"/>
              <a:cs typeface="Times New Roman" panose="02020603050405020304" pitchFamily="18" charset="0"/>
            </a:endParaRPr>
          </a:p>
          <a:p>
            <a:pPr marL="0" indent="0" algn="ctr">
              <a:lnSpc>
                <a:spcPct val="107000"/>
              </a:lnSpc>
              <a:buFont typeface="Arial" panose="020B0604020202020204" pitchFamily="34" charset="0"/>
              <a:buNone/>
            </a:pPr>
            <a:r>
              <a:rPr lang="nl-BE" altLang="fr-FR" sz="2000" b="1">
                <a:ea typeface="Calibri" panose="020F0502020204030204" pitchFamily="34" charset="0"/>
                <a:cs typeface="Times New Roman" panose="02020603050405020304" pitchFamily="18" charset="0"/>
              </a:rPr>
              <a:t>“Zwaar, vooral mentaal. Maakt iemand mentaal kapot. Je ligt er in de nacht wakker van. Geen enkele mens kon dat eigenlijk ten goeie afmaken. Er ging ooit nen dag komen da gij een kleine foutje ging doen. Maar dan echt overdreven al die condities.” (R5_PI6)”</a:t>
            </a:r>
          </a:p>
          <a:p>
            <a:pPr marL="0" indent="0" algn="ctr">
              <a:lnSpc>
                <a:spcPct val="107000"/>
              </a:lnSpc>
              <a:buFont typeface="Arial" panose="020B0604020202020204" pitchFamily="34" charset="0"/>
              <a:buNone/>
            </a:pPr>
            <a:endParaRPr lang="nl-BE" altLang="fr-FR" sz="2000" b="1">
              <a:ea typeface="Calibri" panose="020F0502020204030204" pitchFamily="34" charset="0"/>
              <a:cs typeface="Times New Roman" panose="02020603050405020304" pitchFamily="18" charset="0"/>
            </a:endParaRPr>
          </a:p>
          <a:p>
            <a:pPr marL="0" indent="0" algn="ctr">
              <a:lnSpc>
                <a:spcPct val="107000"/>
              </a:lnSpc>
            </a:pPr>
            <a:r>
              <a:rPr lang="nl-BE" altLang="fr-FR" sz="2000">
                <a:latin typeface="Arial" panose="020B0604020202020204" pitchFamily="34" charset="0"/>
                <a:ea typeface="Calibri" panose="020F0502020204030204" pitchFamily="34" charset="0"/>
                <a:cs typeface="Times New Roman" panose="02020603050405020304" pitchFamily="18" charset="0"/>
              </a:rPr>
              <a:t>Exagéré</a:t>
            </a:r>
          </a:p>
          <a:p>
            <a:pPr marL="0" indent="0" algn="ctr">
              <a:lnSpc>
                <a:spcPct val="107000"/>
              </a:lnSpc>
            </a:pPr>
            <a:r>
              <a:rPr lang="nl-BE" altLang="fr-FR" sz="2000">
                <a:latin typeface="Arial" panose="020B0604020202020204" pitchFamily="34" charset="0"/>
                <a:ea typeface="Calibri" panose="020F0502020204030204" pitchFamily="34" charset="0"/>
                <a:cs typeface="Times New Roman" panose="02020603050405020304" pitchFamily="18" charset="0"/>
              </a:rPr>
              <a:t>Irréalisable</a:t>
            </a:r>
          </a:p>
          <a:p>
            <a:pPr marL="0" indent="0" algn="ctr">
              <a:lnSpc>
                <a:spcPct val="107000"/>
              </a:lnSpc>
            </a:pPr>
            <a:r>
              <a:rPr lang="en-US" altLang="fr-FR" sz="2000">
                <a:latin typeface="Arial" panose="020B0604020202020204" pitchFamily="34" charset="0"/>
                <a:ea typeface="Calibri" panose="020F0502020204030204" pitchFamily="34" charset="0"/>
                <a:cs typeface="Times New Roman" panose="02020603050405020304" pitchFamily="18" charset="0"/>
              </a:rPr>
              <a:t>I</a:t>
            </a:r>
            <a:r>
              <a:rPr lang="nl-BE" altLang="fr-FR" sz="2000">
                <a:latin typeface="Arial" panose="020B0604020202020204" pitchFamily="34" charset="0"/>
                <a:ea typeface="Calibri" panose="020F0502020204030204" pitchFamily="34" charset="0"/>
                <a:cs typeface="Times New Roman" panose="02020603050405020304" pitchFamily="18" charset="0"/>
              </a:rPr>
              <a:t>nvivable</a:t>
            </a:r>
          </a:p>
          <a:p>
            <a:pPr marL="0" indent="0" algn="ctr">
              <a:lnSpc>
                <a:spcPct val="107000"/>
              </a:lnSpc>
            </a:pPr>
            <a:r>
              <a:rPr lang="nl-BE" altLang="fr-FR" sz="2000">
                <a:latin typeface="Arial" panose="020B0604020202020204" pitchFamily="34" charset="0"/>
                <a:ea typeface="Calibri" panose="020F0502020204030204" pitchFamily="34" charset="0"/>
                <a:cs typeface="Times New Roman" panose="02020603050405020304" pitchFamily="18" charset="0"/>
              </a:rPr>
              <a:t>Vouée à l’échec</a:t>
            </a:r>
          </a:p>
          <a:p>
            <a:pPr marL="0" indent="0" algn="ctr">
              <a:lnSpc>
                <a:spcPct val="107000"/>
              </a:lnSpc>
            </a:pPr>
            <a:r>
              <a:rPr lang="nl-BE" altLang="fr-FR" sz="2000">
                <a:latin typeface="Arial" panose="020B0604020202020204" pitchFamily="34" charset="0"/>
                <a:ea typeface="Calibri" panose="020F0502020204030204" pitchFamily="34" charset="0"/>
                <a:cs typeface="Times New Roman" panose="02020603050405020304" pitchFamily="18" charset="0"/>
              </a:rPr>
              <a:t>Difficile à respecter</a:t>
            </a:r>
          </a:p>
          <a:p>
            <a:pPr marL="0" indent="0" algn="ctr">
              <a:lnSpc>
                <a:spcPct val="107000"/>
              </a:lnSpc>
            </a:pPr>
            <a:r>
              <a:rPr lang="en-US" altLang="fr-FR" sz="2000">
                <a:latin typeface="Arial" panose="020B0604020202020204" pitchFamily="34" charset="0"/>
                <a:ea typeface="Calibri" panose="020F0502020204030204" pitchFamily="34" charset="0"/>
                <a:cs typeface="Times New Roman" panose="02020603050405020304" pitchFamily="18" charset="0"/>
              </a:rPr>
              <a:t>D</a:t>
            </a:r>
            <a:r>
              <a:rPr lang="nl-BE" altLang="fr-FR" sz="2000">
                <a:latin typeface="Arial" panose="020B0604020202020204" pitchFamily="34" charset="0"/>
                <a:ea typeface="Calibri" panose="020F0502020204030204" pitchFamily="34" charset="0"/>
                <a:cs typeface="Times New Roman" panose="02020603050405020304" pitchFamily="18" charset="0"/>
              </a:rPr>
              <a:t>ifficile mentalement/stress</a:t>
            </a:r>
          </a:p>
          <a:p>
            <a:pPr marL="0" indent="0" algn="ctr">
              <a:lnSpc>
                <a:spcPct val="107000"/>
              </a:lnSpc>
            </a:pPr>
            <a:endParaRPr lang="nl-BE" altLang="fr-FR" sz="200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pPr>
            <a:endParaRPr lang="nl-BE" altLang="fr-FR" sz="200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pPr>
            <a:endParaRPr lang="nl-BE" altLang="fr-FR" sz="2000">
              <a:ea typeface="Calibri" panose="020F0502020204030204" pitchFamily="34" charset="0"/>
              <a:cs typeface="Times New Roman" panose="02020603050405020304" pitchFamily="18" charset="0"/>
            </a:endParaRPr>
          </a:p>
          <a:p>
            <a:pPr marL="0" indent="0" algn="ctr">
              <a:lnSpc>
                <a:spcPct val="107000"/>
              </a:lnSpc>
            </a:pPr>
            <a:endParaRPr lang="nl-BE" altLang="fr-FR" sz="2000">
              <a:ea typeface="Calibri" panose="020F0502020204030204" pitchFamily="34" charset="0"/>
              <a:cs typeface="Times New Roman" panose="02020603050405020304" pitchFamily="18" charset="0"/>
            </a:endParaRPr>
          </a:p>
        </p:txBody>
      </p:sp>
      <p:sp>
        <p:nvSpPr>
          <p:cNvPr id="47107" name="Titre 2">
            <a:extLst>
              <a:ext uri="{FF2B5EF4-FFF2-40B4-BE49-F238E27FC236}">
                <a16:creationId xmlns:a16="http://schemas.microsoft.com/office/drawing/2014/main" id="{ED7474B7-83D8-964B-8242-383901CD5CE7}"/>
              </a:ext>
            </a:extLst>
          </p:cNvPr>
          <p:cNvSpPr>
            <a:spLocks noGrp="1"/>
          </p:cNvSpPr>
          <p:nvPr>
            <p:ph type="title"/>
          </p:nvPr>
        </p:nvSpPr>
        <p:spPr>
          <a:xfrm>
            <a:off x="144463" y="98425"/>
            <a:ext cx="8229600" cy="854075"/>
          </a:xfrm>
        </p:spPr>
        <p:txBody>
          <a:bodyPr/>
          <a:lstStyle/>
          <a:p>
            <a:r>
              <a:rPr lang="fr-FR" altLang="en-US" sz="2400" b="1" u="sng">
                <a:solidFill>
                  <a:srgbClr val="0070C0"/>
                </a:solidFill>
              </a:rPr>
              <a:t>2. Conditions imposées  (épée de Damoclès)</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2">
            <a:extLst>
              <a:ext uri="{FF2B5EF4-FFF2-40B4-BE49-F238E27FC236}">
                <a16:creationId xmlns:a16="http://schemas.microsoft.com/office/drawing/2014/main" id="{9F47B5F7-88BF-BB44-B423-D8E36FC39E42}"/>
              </a:ext>
            </a:extLst>
          </p:cNvPr>
          <p:cNvSpPr>
            <a:spLocks noGrp="1"/>
          </p:cNvSpPr>
          <p:nvPr>
            <p:ph type="title"/>
          </p:nvPr>
        </p:nvSpPr>
        <p:spPr>
          <a:xfrm>
            <a:off x="144463" y="98425"/>
            <a:ext cx="8229600" cy="854075"/>
          </a:xfrm>
        </p:spPr>
        <p:txBody>
          <a:bodyPr/>
          <a:lstStyle/>
          <a:p>
            <a:br>
              <a:rPr lang="fr-FR" altLang="en-US" sz="2400" b="1" u="sng">
                <a:solidFill>
                  <a:srgbClr val="0070C0"/>
                </a:solidFill>
              </a:rPr>
            </a:br>
            <a:r>
              <a:rPr lang="fr-FR" altLang="en-US" sz="2400" b="1" u="sng">
                <a:solidFill>
                  <a:srgbClr val="0070C0"/>
                </a:solidFill>
              </a:rPr>
              <a:t>Récoltes d’informations</a:t>
            </a:r>
            <a:br>
              <a:rPr lang="fr-FR" altLang="en-US" sz="2400" b="1" u="sng">
                <a:solidFill>
                  <a:srgbClr val="0070C0"/>
                </a:solidFill>
              </a:rPr>
            </a:br>
            <a:endParaRPr lang="fr-FR" altLang="fr-FR" sz="3200" b="1">
              <a:solidFill>
                <a:srgbClr val="0070C0"/>
              </a:solidFill>
            </a:endParaRPr>
          </a:p>
        </p:txBody>
      </p:sp>
      <p:sp>
        <p:nvSpPr>
          <p:cNvPr id="16386" name="Espace réservé du numéro de diapositive 2">
            <a:extLst>
              <a:ext uri="{FF2B5EF4-FFF2-40B4-BE49-F238E27FC236}">
                <a16:creationId xmlns:a16="http://schemas.microsoft.com/office/drawing/2014/main" id="{620AB4A6-149F-9B4E-B7ED-B450C3ADD137}"/>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EA0641-76C5-8C4B-974A-6755001D4447}" type="slidenum">
              <a:rPr lang="fr-FR" altLang="en-US" sz="1200">
                <a:solidFill>
                  <a:srgbClr val="898989"/>
                </a:solidFill>
              </a:rPr>
              <a:pPr>
                <a:spcBef>
                  <a:spcPct val="0"/>
                </a:spcBef>
                <a:buFontTx/>
                <a:buNone/>
              </a:pPr>
              <a:t>2</a:t>
            </a:fld>
            <a:endParaRPr lang="fr-FR" altLang="en-US" sz="1200">
              <a:solidFill>
                <a:srgbClr val="898989"/>
              </a:solidFill>
            </a:endParaRPr>
          </a:p>
        </p:txBody>
      </p:sp>
      <p:sp>
        <p:nvSpPr>
          <p:cNvPr id="16387" name="Espace réservé du contenu 3">
            <a:extLst>
              <a:ext uri="{FF2B5EF4-FFF2-40B4-BE49-F238E27FC236}">
                <a16:creationId xmlns:a16="http://schemas.microsoft.com/office/drawing/2014/main" id="{247CEDFB-177B-1949-A90A-E3E5A872E1D9}"/>
              </a:ext>
            </a:extLst>
          </p:cNvPr>
          <p:cNvSpPr>
            <a:spLocks noGrp="1"/>
          </p:cNvSpPr>
          <p:nvPr>
            <p:ph idx="1"/>
          </p:nvPr>
        </p:nvSpPr>
        <p:spPr>
          <a:xfrm>
            <a:off x="328613" y="1122363"/>
            <a:ext cx="8459787" cy="5568950"/>
          </a:xfrm>
        </p:spPr>
        <p:txBody>
          <a:bodyPr/>
          <a:lstStyle/>
          <a:p>
            <a:pPr marL="0" indent="0">
              <a:lnSpc>
                <a:spcPct val="120000"/>
              </a:lnSpc>
              <a:spcBef>
                <a:spcPct val="50000"/>
              </a:spcBef>
              <a:buFontTx/>
              <a:buChar char="•"/>
            </a:pPr>
            <a:r>
              <a:rPr lang="fr-BE" altLang="en-US" sz="2400">
                <a:sym typeface="Wingdings" pitchFamily="2" charset="2"/>
              </a:rPr>
              <a:t> Recherche empirique auprès des TAP réalisée par Olivia Nederlandt en 2016-2017</a:t>
            </a:r>
          </a:p>
          <a:p>
            <a:pPr marL="0" indent="0">
              <a:lnSpc>
                <a:spcPct val="120000"/>
              </a:lnSpc>
              <a:spcBef>
                <a:spcPct val="50000"/>
              </a:spcBef>
              <a:buFontTx/>
              <a:buChar char="•"/>
            </a:pPr>
            <a:r>
              <a:rPr lang="fr-BE" altLang="en-US" sz="2400">
                <a:sym typeface="Wingdings" pitchFamily="2" charset="2"/>
              </a:rPr>
              <a:t>Recherche empirique réalisée par Audrey Teugels auprès des condamnés en 2021</a:t>
            </a:r>
          </a:p>
          <a:p>
            <a:pPr marL="0" indent="0">
              <a:lnSpc>
                <a:spcPct val="120000"/>
              </a:lnSpc>
              <a:spcBef>
                <a:spcPct val="50000"/>
              </a:spcBef>
              <a:buFontTx/>
              <a:buChar char="•"/>
            </a:pPr>
            <a:r>
              <a:rPr lang="fr-BE" altLang="en-US" sz="2400">
                <a:sym typeface="Wingdings" pitchFamily="2" charset="2"/>
              </a:rPr>
              <a:t>Focus group avec sept assistants de justice le 22 octobre 2021</a:t>
            </a:r>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numéro de diapositive 2">
            <a:extLst>
              <a:ext uri="{FF2B5EF4-FFF2-40B4-BE49-F238E27FC236}">
                <a16:creationId xmlns:a16="http://schemas.microsoft.com/office/drawing/2014/main" id="{8B74F0B2-E578-1149-9A3B-82B619483387}"/>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6A1528-78D9-2F4C-800A-70D6B9C0D186}" type="slidenum">
              <a:rPr lang="fr-FR" altLang="en-US" sz="1200">
                <a:solidFill>
                  <a:srgbClr val="898989"/>
                </a:solidFill>
              </a:rPr>
              <a:pPr>
                <a:spcBef>
                  <a:spcPct val="0"/>
                </a:spcBef>
                <a:buFontTx/>
                <a:buNone/>
              </a:pPr>
              <a:t>20</a:t>
            </a:fld>
            <a:endParaRPr lang="fr-FR" altLang="en-US" sz="1200">
              <a:solidFill>
                <a:srgbClr val="898989"/>
              </a:solidFill>
            </a:endParaRPr>
          </a:p>
        </p:txBody>
      </p:sp>
      <p:sp>
        <p:nvSpPr>
          <p:cNvPr id="49154" name="Espace réservé du contenu 3">
            <a:extLst>
              <a:ext uri="{FF2B5EF4-FFF2-40B4-BE49-F238E27FC236}">
                <a16:creationId xmlns:a16="http://schemas.microsoft.com/office/drawing/2014/main" id="{FCAE4700-7ACB-3740-9684-895A74B05904}"/>
              </a:ext>
            </a:extLst>
          </p:cNvPr>
          <p:cNvSpPr>
            <a:spLocks noGrp="1"/>
          </p:cNvSpPr>
          <p:nvPr>
            <p:ph idx="1"/>
          </p:nvPr>
        </p:nvSpPr>
        <p:spPr>
          <a:xfrm>
            <a:off x="295275" y="765175"/>
            <a:ext cx="8459788" cy="5568950"/>
          </a:xfrm>
        </p:spPr>
        <p:txBody>
          <a:bodyPr/>
          <a:lstStyle/>
          <a:p>
            <a:pPr marL="0" indent="0" algn="ctr">
              <a:lnSpc>
                <a:spcPct val="120000"/>
              </a:lnSpc>
              <a:spcBef>
                <a:spcPct val="50000"/>
              </a:spcBef>
              <a:buFont typeface="Arial" panose="020B0604020202020204" pitchFamily="34" charset="0"/>
              <a:buNone/>
            </a:pPr>
            <a:r>
              <a:rPr lang="nl-BE" altLang="fr-FR" sz="2000" b="1">
                <a:cs typeface="Times New Roman" panose="02020603050405020304" pitchFamily="18" charset="0"/>
              </a:rPr>
              <a:t>“Ja, ja, dat is gedoemd om te mislukken dus dat kan niet anders. Maar ja, je wilt toch bij uw ouders en uw familie zijn, dus ge gaat het aannemen, ook al hebt ge een stemmeke in uw achterhoofd die da zegt, dat is gedoemd om te mislukken. Toch wilde gij da wel proberen en hopen op het beste eh.” (R5_PI6)</a:t>
            </a:r>
            <a:endParaRPr lang="fr-BE" altLang="en-US" sz="2400" b="1" u="sng"/>
          </a:p>
        </p:txBody>
      </p:sp>
      <p:pic>
        <p:nvPicPr>
          <p:cNvPr id="49155" name="Picture 2">
            <a:extLst>
              <a:ext uri="{FF2B5EF4-FFF2-40B4-BE49-F238E27FC236}">
                <a16:creationId xmlns:a16="http://schemas.microsoft.com/office/drawing/2014/main" id="{24622791-5D86-3846-8411-E055BE911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2636838"/>
            <a:ext cx="5113338" cy="348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u numéro de diapositive 2">
            <a:extLst>
              <a:ext uri="{FF2B5EF4-FFF2-40B4-BE49-F238E27FC236}">
                <a16:creationId xmlns:a16="http://schemas.microsoft.com/office/drawing/2014/main" id="{EFC07678-711D-E347-B6E4-208BAFF050ED}"/>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5A1D7E-C91C-914F-8566-534FD941178E}" type="slidenum">
              <a:rPr lang="fr-FR" altLang="en-US" sz="1200">
                <a:solidFill>
                  <a:srgbClr val="898989"/>
                </a:solidFill>
              </a:rPr>
              <a:pPr>
                <a:spcBef>
                  <a:spcPct val="0"/>
                </a:spcBef>
                <a:buFontTx/>
                <a:buNone/>
              </a:pPr>
              <a:t>21</a:t>
            </a:fld>
            <a:endParaRPr lang="fr-FR" altLang="en-US" sz="1200">
              <a:solidFill>
                <a:srgbClr val="898989"/>
              </a:solidFill>
            </a:endParaRPr>
          </a:p>
        </p:txBody>
      </p:sp>
      <p:sp>
        <p:nvSpPr>
          <p:cNvPr id="51202" name="Espace réservé du contenu 3">
            <a:extLst>
              <a:ext uri="{FF2B5EF4-FFF2-40B4-BE49-F238E27FC236}">
                <a16:creationId xmlns:a16="http://schemas.microsoft.com/office/drawing/2014/main" id="{FFBE3BD2-F18C-AE4B-B5FD-31B7AEB3A312}"/>
              </a:ext>
            </a:extLst>
          </p:cNvPr>
          <p:cNvSpPr>
            <a:spLocks noGrp="1"/>
          </p:cNvSpPr>
          <p:nvPr>
            <p:ph idx="1"/>
          </p:nvPr>
        </p:nvSpPr>
        <p:spPr>
          <a:xfrm>
            <a:off x="328613" y="347663"/>
            <a:ext cx="8459787" cy="5986462"/>
          </a:xfrm>
        </p:spPr>
        <p:txBody>
          <a:bodyPr/>
          <a:lstStyle/>
          <a:p>
            <a:pPr marL="0" indent="0" algn="ctr">
              <a:lnSpc>
                <a:spcPct val="120000"/>
              </a:lnSpc>
              <a:spcBef>
                <a:spcPct val="50000"/>
              </a:spcBef>
              <a:buFont typeface="Arial" panose="020B0604020202020204" pitchFamily="34" charset="0"/>
              <a:buNone/>
            </a:pPr>
            <a:br>
              <a:rPr lang="fr-FR" altLang="fr-FR" sz="2000" b="1" i="1">
                <a:solidFill>
                  <a:srgbClr val="1D8DB0"/>
                </a:solidFill>
                <a:latin typeface="Arial" panose="020B0604020202020204" pitchFamily="34" charset="0"/>
                <a:cs typeface="Times New Roman" panose="02020603050405020304" pitchFamily="18" charset="0"/>
              </a:rPr>
            </a:br>
            <a:r>
              <a:rPr lang="fr-FR" altLang="fr-FR" sz="2200" b="1" i="1" u="sng">
                <a:latin typeface="Arial" panose="020B0604020202020204" pitchFamily="34" charset="0"/>
                <a:cs typeface="Times New Roman" panose="02020603050405020304" pitchFamily="18" charset="0"/>
              </a:rPr>
              <a:t>Sentiment d’Injustice:</a:t>
            </a:r>
            <a:br>
              <a:rPr lang="fr-FR" altLang="fr-FR" sz="2000" b="1" i="1">
                <a:latin typeface="Arial" panose="020B0604020202020204" pitchFamily="34" charset="0"/>
                <a:cs typeface="Times New Roman" panose="02020603050405020304" pitchFamily="18" charset="0"/>
              </a:rPr>
            </a:br>
            <a:br>
              <a:rPr lang="fr-FR" altLang="fr-FR" sz="2000" b="1" i="1">
                <a:latin typeface="Arial" panose="020B0604020202020204" pitchFamily="34" charset="0"/>
                <a:cs typeface="Times New Roman" panose="02020603050405020304" pitchFamily="18" charset="0"/>
              </a:rPr>
            </a:br>
            <a:r>
              <a:rPr lang="fr-FR" altLang="fr-FR" sz="2000" b="1" i="1">
                <a:latin typeface="Arial" panose="020B0604020202020204" pitchFamily="34" charset="0"/>
                <a:cs typeface="Times New Roman" panose="02020603050405020304" pitchFamily="18" charset="0"/>
              </a:rPr>
              <a:t>« C'est oui parce que, je, voilà, ma fille venait de s'habituer avec moi. Parce que voilà, elle est née quand j'étais en détention. Ça veut dire quand je sortais en congé, à chaque fois que je la prenais elle pleurait. Ça me </a:t>
            </a:r>
            <a:r>
              <a:rPr lang="fr-FR" altLang="fr-FR" sz="2000" b="1" i="1">
                <a:latin typeface="Arial" panose="020B0604020202020204" pitchFamily="34" charset="0"/>
              </a:rPr>
              <a:t>faisait mal, je ne le montrais pas. Des fois, je partais à la salle de bain, faire genre que je prenais ma douche, je fermais la porte et ça me faisait... Et, et, voilà, une fois que je me suis habitué avec elle. Puis, hop… Quand vous êtes à la maison, vous faites votre rôle de père et tout puis, tout casse et vous laisser votre compagne seule avec les deux enfants, c'est pas facile. » (R26_PI4)</a:t>
            </a:r>
            <a:endParaRPr lang="fr-BE" altLang="en-US" sz="2000" b="1" i="1">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u numéro de diapositive 2">
            <a:extLst>
              <a:ext uri="{FF2B5EF4-FFF2-40B4-BE49-F238E27FC236}">
                <a16:creationId xmlns:a16="http://schemas.microsoft.com/office/drawing/2014/main" id="{7840B9F7-CC2A-C44D-92C7-5901C3A89B46}"/>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ECB09A-2DC2-964D-8541-43AE8EF234E4}" type="slidenum">
              <a:rPr lang="fr-FR" altLang="en-US" sz="1200">
                <a:solidFill>
                  <a:srgbClr val="898989"/>
                </a:solidFill>
              </a:rPr>
              <a:pPr>
                <a:spcBef>
                  <a:spcPct val="0"/>
                </a:spcBef>
                <a:buFontTx/>
                <a:buNone/>
              </a:pPr>
              <a:t>22</a:t>
            </a:fld>
            <a:endParaRPr lang="fr-FR" altLang="en-US" sz="1200">
              <a:solidFill>
                <a:srgbClr val="898989"/>
              </a:solidFill>
            </a:endParaRPr>
          </a:p>
        </p:txBody>
      </p:sp>
      <p:sp>
        <p:nvSpPr>
          <p:cNvPr id="53250" name="Espace réservé du contenu 3">
            <a:extLst>
              <a:ext uri="{FF2B5EF4-FFF2-40B4-BE49-F238E27FC236}">
                <a16:creationId xmlns:a16="http://schemas.microsoft.com/office/drawing/2014/main" id="{0351AA40-00F4-B047-B214-21FF127AEE1D}"/>
              </a:ext>
            </a:extLst>
          </p:cNvPr>
          <p:cNvSpPr>
            <a:spLocks noGrp="1"/>
          </p:cNvSpPr>
          <p:nvPr>
            <p:ph idx="1"/>
          </p:nvPr>
        </p:nvSpPr>
        <p:spPr>
          <a:xfrm>
            <a:off x="328613" y="777875"/>
            <a:ext cx="8459787" cy="5568950"/>
          </a:xfrm>
        </p:spPr>
        <p:txBody>
          <a:bodyPr/>
          <a:lstStyle/>
          <a:p>
            <a:pPr marL="0" indent="0">
              <a:buFont typeface="Arial" panose="020B0604020202020204" pitchFamily="34" charset="0"/>
              <a:buNone/>
            </a:pPr>
            <a:endParaRPr lang="fr-BE" altLang="en-US" sz="2000"/>
          </a:p>
          <a:p>
            <a:pPr marL="0" indent="0" algn="ctr" eaLnBrk="1" hangingPunct="1">
              <a:buFont typeface="Arial" panose="020B0604020202020204" pitchFamily="34" charset="0"/>
              <a:buNone/>
            </a:pPr>
            <a:r>
              <a:rPr lang="nl-BE" altLang="fr-FR" sz="2400" b="1">
                <a:latin typeface="Arial" panose="020B0604020202020204" pitchFamily="34" charset="0"/>
                <a:cs typeface="Times New Roman" panose="02020603050405020304" pitchFamily="18" charset="0"/>
              </a:rPr>
              <a:t>“Maar toen ik buiten liep, en, en, politie tegenkwam of zo, met de auto ging rijden en de politie tegenkwam en ge ziet de politie dan duidelijk naar u kijken, dan denk je toch even: "shit eh!" Dat weet ge van, ze hebben u in het oog. Dat is een gevoel, dat was een gevoel, uhm, omdat je weet dat je voorwaarden hebt en dat je met dat gevoel zit.” (R10_PI3) </a:t>
            </a:r>
          </a:p>
          <a:p>
            <a:pPr marL="0" indent="0" eaLnBrk="1" hangingPunct="1">
              <a:buFont typeface="Arial" panose="020B0604020202020204" pitchFamily="34" charset="0"/>
              <a:buNone/>
            </a:pPr>
            <a:endParaRPr lang="fr-BE" altLang="en-US" sz="2400" b="1" u="sng">
              <a:solidFill>
                <a:srgbClr val="0070C0"/>
              </a:solidFill>
            </a:endParaRPr>
          </a:p>
        </p:txBody>
      </p:sp>
      <p:sp>
        <p:nvSpPr>
          <p:cNvPr id="53251" name="Titre 2">
            <a:extLst>
              <a:ext uri="{FF2B5EF4-FFF2-40B4-BE49-F238E27FC236}">
                <a16:creationId xmlns:a16="http://schemas.microsoft.com/office/drawing/2014/main" id="{07C8CF3C-A6F3-4349-BF14-20D6A10D6FFB}"/>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Vivre sous conditions / compréhension </a:t>
            </a:r>
            <a:br>
              <a:rPr lang="fr-FR" altLang="en-US" sz="2400" b="1" u="sng">
                <a:solidFill>
                  <a:srgbClr val="0070C0"/>
                </a:solidFill>
              </a:rPr>
            </a:br>
            <a:endParaRPr lang="fr-FR" altLang="fr-FR" sz="3200" b="1">
              <a:solidFill>
                <a:srgbClr val="0070C0"/>
              </a:solidFill>
            </a:endParaRPr>
          </a:p>
        </p:txBody>
      </p:sp>
      <p:pic>
        <p:nvPicPr>
          <p:cNvPr id="53252" name="Picture 2">
            <a:extLst>
              <a:ext uri="{FF2B5EF4-FFF2-40B4-BE49-F238E27FC236}">
                <a16:creationId xmlns:a16="http://schemas.microsoft.com/office/drawing/2014/main" id="{277EE94A-F93C-BC4B-AF35-7CBA6C21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4232275"/>
            <a:ext cx="28400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numéro de diapositive 2">
            <a:extLst>
              <a:ext uri="{FF2B5EF4-FFF2-40B4-BE49-F238E27FC236}">
                <a16:creationId xmlns:a16="http://schemas.microsoft.com/office/drawing/2014/main" id="{C1425BC0-63C6-744A-9A80-C9DC3CD31022}"/>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16539-893A-C640-A1D7-F175B114E0E5}" type="slidenum">
              <a:rPr lang="fr-FR" altLang="en-US" sz="1200">
                <a:solidFill>
                  <a:srgbClr val="898989"/>
                </a:solidFill>
              </a:rPr>
              <a:pPr>
                <a:spcBef>
                  <a:spcPct val="0"/>
                </a:spcBef>
                <a:buFontTx/>
                <a:buNone/>
              </a:pPr>
              <a:t>23</a:t>
            </a:fld>
            <a:endParaRPr lang="fr-FR" altLang="en-US" sz="1200">
              <a:solidFill>
                <a:srgbClr val="898989"/>
              </a:solidFill>
            </a:endParaRPr>
          </a:p>
        </p:txBody>
      </p:sp>
      <p:sp>
        <p:nvSpPr>
          <p:cNvPr id="55298" name="Espace réservé du contenu 3">
            <a:extLst>
              <a:ext uri="{FF2B5EF4-FFF2-40B4-BE49-F238E27FC236}">
                <a16:creationId xmlns:a16="http://schemas.microsoft.com/office/drawing/2014/main" id="{F4B0ABD8-8B5A-874F-B0E7-C193946DC16B}"/>
              </a:ext>
            </a:extLst>
          </p:cNvPr>
          <p:cNvSpPr>
            <a:spLocks noGrp="1"/>
          </p:cNvSpPr>
          <p:nvPr>
            <p:ph idx="1"/>
          </p:nvPr>
        </p:nvSpPr>
        <p:spPr>
          <a:xfrm>
            <a:off x="328613" y="1122363"/>
            <a:ext cx="8459787" cy="5568950"/>
          </a:xfrm>
        </p:spPr>
        <p:txBody>
          <a:bodyPr/>
          <a:lstStyle/>
          <a:p>
            <a:pPr marL="0" indent="0">
              <a:lnSpc>
                <a:spcPct val="120000"/>
              </a:lnSpc>
              <a:spcBef>
                <a:spcPct val="50000"/>
              </a:spcBef>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
        <p:nvSpPr>
          <p:cNvPr id="6" name="TextBox 5">
            <a:extLst>
              <a:ext uri="{FF2B5EF4-FFF2-40B4-BE49-F238E27FC236}">
                <a16:creationId xmlns:a16="http://schemas.microsoft.com/office/drawing/2014/main" id="{5BF9AA58-3CAC-D945-9E78-3B59776C0BB0}"/>
              </a:ext>
            </a:extLst>
          </p:cNvPr>
          <p:cNvSpPr txBox="1"/>
          <p:nvPr/>
        </p:nvSpPr>
        <p:spPr>
          <a:xfrm>
            <a:off x="650875" y="908050"/>
            <a:ext cx="7815263" cy="4718050"/>
          </a:xfrm>
          <a:prstGeom prst="rect">
            <a:avLst/>
          </a:prstGeom>
          <a:noFill/>
        </p:spPr>
        <p:txBody>
          <a:bodyPr>
            <a:spAutoFit/>
          </a:bodyPr>
          <a:lstStyle>
            <a:lvl1pPr marL="55403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07000"/>
              </a:lnSpc>
            </a:pPr>
            <a:endParaRPr lang="nl-BE" altLang="fr-FR" b="1">
              <a:solidFill>
                <a:schemeClr val="accent2"/>
              </a:solidFill>
              <a:latin typeface="Calibri" panose="020F0502020204030204" pitchFamily="34" charset="0"/>
              <a:cs typeface="Times New Roman" panose="02020603050405020304" pitchFamily="18" charset="0"/>
            </a:endParaRPr>
          </a:p>
          <a:p>
            <a:pPr algn="ctr">
              <a:lnSpc>
                <a:spcPct val="107000"/>
              </a:lnSpc>
            </a:pPr>
            <a:r>
              <a:rPr lang="fr-BE" altLang="fr-FR" sz="2400" b="1">
                <a:latin typeface="Calibri" panose="020F0502020204030204" pitchFamily="34" charset="0"/>
                <a:cs typeface="Times New Roman" panose="02020603050405020304" pitchFamily="18" charset="0"/>
              </a:rPr>
              <a:t>« Comment voulez-vous que le prisonnier qui sort, qui a rien, qui fait rien du tout et qui doit en plus aller prouver etc. Retourner chaque mois détailler sa vie à une dame qu'il connait pas, comme ça pendant cinq ans.  C'est difficile hein ! Psychologiquement c'est dur. Il ne se sent  pas libre hein. Même quand on est dehors on se sent pas libre hein. Je suis pas libre, je dois faire ça, je dois faire ça, je suis pas libre!  ….</a:t>
            </a:r>
            <a:r>
              <a:rPr lang="fr-FR" altLang="fr-FR" sz="2400" b="1">
                <a:latin typeface="Calibri" panose="020F0502020204030204" pitchFamily="34" charset="0"/>
                <a:cs typeface="Times New Roman" panose="02020603050405020304" pitchFamily="18" charset="0"/>
              </a:rPr>
              <a:t>C'est triste à dire, mais dehors, c’est pire, car c'est plus dur pour moi, je me sens mieux dans ma cellule. Je n’ai pas de responsabilités. » (R78_PI11)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u numéro de diapositive 2">
            <a:extLst>
              <a:ext uri="{FF2B5EF4-FFF2-40B4-BE49-F238E27FC236}">
                <a16:creationId xmlns:a16="http://schemas.microsoft.com/office/drawing/2014/main" id="{FBD2E45D-2B03-D34B-A65C-C9F27873788B}"/>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2B6873-971C-7C41-8391-BA15B8A1CBB7}" type="slidenum">
              <a:rPr lang="fr-FR" altLang="en-US" sz="1200">
                <a:solidFill>
                  <a:srgbClr val="898989"/>
                </a:solidFill>
              </a:rPr>
              <a:pPr>
                <a:spcBef>
                  <a:spcPct val="0"/>
                </a:spcBef>
                <a:buFontTx/>
                <a:buNone/>
              </a:pPr>
              <a:t>24</a:t>
            </a:fld>
            <a:endParaRPr lang="fr-FR" altLang="en-US" sz="1200">
              <a:solidFill>
                <a:srgbClr val="898989"/>
              </a:solidFill>
            </a:endParaRPr>
          </a:p>
        </p:txBody>
      </p:sp>
      <p:sp>
        <p:nvSpPr>
          <p:cNvPr id="46083" name="Espace réservé du contenu 3">
            <a:extLst>
              <a:ext uri="{FF2B5EF4-FFF2-40B4-BE49-F238E27FC236}">
                <a16:creationId xmlns:a16="http://schemas.microsoft.com/office/drawing/2014/main" id="{0CB22709-4F6E-9342-A4EA-453C65352487}"/>
              </a:ext>
            </a:extLst>
          </p:cNvPr>
          <p:cNvSpPr>
            <a:spLocks noGrp="1"/>
          </p:cNvSpPr>
          <p:nvPr>
            <p:ph idx="1"/>
          </p:nvPr>
        </p:nvSpPr>
        <p:spPr>
          <a:xfrm>
            <a:off x="328613" y="696913"/>
            <a:ext cx="8459787" cy="5994400"/>
          </a:xfrm>
        </p:spPr>
        <p:txBody>
          <a:bodyPr/>
          <a:lstStyle/>
          <a:p>
            <a:pPr marL="0" indent="0">
              <a:buFont typeface="Arial" panose="020B0604020202020204" pitchFamily="34" charset="0"/>
              <a:buNone/>
              <a:defRPr/>
            </a:pPr>
            <a:r>
              <a:rPr lang="en-US" sz="2400" b="1" dirty="0"/>
              <a:t>Respect : </a:t>
            </a:r>
            <a:r>
              <a:rPr lang="en-US" sz="2400" b="1" dirty="0" err="1"/>
              <a:t>pourquoi</a:t>
            </a:r>
            <a:r>
              <a:rPr lang="en-US" sz="2400" b="1" dirty="0"/>
              <a:t>?</a:t>
            </a:r>
          </a:p>
          <a:p>
            <a:pPr>
              <a:buFont typeface="+mj-lt"/>
              <a:buAutoNum type="arabicPeriod"/>
              <a:defRPr/>
            </a:pPr>
            <a:r>
              <a:rPr lang="en-US" sz="2400" dirty="0" err="1">
                <a:sym typeface="Wingdings" panose="05000000000000000000" pitchFamily="2" charset="2"/>
              </a:rPr>
              <a:t>Atteindre</a:t>
            </a:r>
            <a:r>
              <a:rPr lang="en-US" sz="2400" dirty="0">
                <a:sym typeface="Wingdings" panose="05000000000000000000" pitchFamily="2" charset="2"/>
              </a:rPr>
              <a:t> la fin de la </a:t>
            </a:r>
            <a:r>
              <a:rPr lang="en-US" sz="2400" dirty="0" err="1">
                <a:sym typeface="Wingdings" panose="05000000000000000000" pitchFamily="2" charset="2"/>
              </a:rPr>
              <a:t>peine</a:t>
            </a:r>
            <a:r>
              <a:rPr lang="en-US" sz="2400" dirty="0">
                <a:sym typeface="Wingdings" panose="05000000000000000000" pitchFamily="2" charset="2"/>
              </a:rPr>
              <a:t> / la fin </a:t>
            </a:r>
            <a:r>
              <a:rPr lang="en-US" sz="2400" dirty="0" err="1">
                <a:sym typeface="Wingdings" panose="05000000000000000000" pitchFamily="2" charset="2"/>
              </a:rPr>
              <a:t>est</a:t>
            </a:r>
            <a:r>
              <a:rPr lang="en-US" sz="2400" dirty="0">
                <a:sym typeface="Wingdings" panose="05000000000000000000" pitchFamily="2" charset="2"/>
              </a:rPr>
              <a:t> </a:t>
            </a:r>
            <a:r>
              <a:rPr lang="en-US" sz="2400" dirty="0" err="1">
                <a:sym typeface="Wingdings" panose="05000000000000000000" pitchFamily="2" charset="2"/>
              </a:rPr>
              <a:t>proche</a:t>
            </a:r>
            <a:endParaRPr lang="en-US" sz="2400" dirty="0">
              <a:sym typeface="Wingdings" panose="05000000000000000000" pitchFamily="2" charset="2"/>
            </a:endParaRPr>
          </a:p>
          <a:p>
            <a:pPr>
              <a:buFont typeface="+mj-lt"/>
              <a:buAutoNum type="arabicPeriod"/>
              <a:defRPr/>
            </a:pPr>
            <a:r>
              <a:rPr lang="en-US" sz="2400" dirty="0">
                <a:sym typeface="Wingdings" panose="05000000000000000000" pitchFamily="2" charset="2"/>
              </a:rPr>
              <a:t>Ne plus </a:t>
            </a:r>
            <a:r>
              <a:rPr lang="en-US" sz="2400" dirty="0" err="1">
                <a:sym typeface="Wingdings" panose="05000000000000000000" pitchFamily="2" charset="2"/>
              </a:rPr>
              <a:t>comparaitre</a:t>
            </a:r>
            <a:r>
              <a:rPr lang="en-US" sz="2400" dirty="0">
                <a:sym typeface="Wingdings" panose="05000000000000000000" pitchFamily="2" charset="2"/>
              </a:rPr>
              <a:t> </a:t>
            </a:r>
            <a:r>
              <a:rPr lang="en-US" sz="2400" dirty="0" err="1">
                <a:sym typeface="Wingdings" panose="05000000000000000000" pitchFamily="2" charset="2"/>
              </a:rPr>
              <a:t>devant</a:t>
            </a:r>
            <a:r>
              <a:rPr lang="en-US" sz="2400" dirty="0">
                <a:sym typeface="Wingdings" panose="05000000000000000000" pitchFamily="2" charset="2"/>
              </a:rPr>
              <a:t> le TAP</a:t>
            </a:r>
          </a:p>
          <a:p>
            <a:pPr>
              <a:buFont typeface="+mj-lt"/>
              <a:buAutoNum type="arabicPeriod"/>
              <a:defRPr/>
            </a:pPr>
            <a:r>
              <a:rPr lang="en-US" sz="2400" dirty="0">
                <a:sym typeface="Wingdings" panose="05000000000000000000" pitchFamily="2" charset="2"/>
              </a:rPr>
              <a:t>Pour les </a:t>
            </a:r>
            <a:r>
              <a:rPr lang="en-US" sz="2400" dirty="0" err="1">
                <a:sym typeface="Wingdings" panose="05000000000000000000" pitchFamily="2" charset="2"/>
              </a:rPr>
              <a:t>proches</a:t>
            </a:r>
            <a:r>
              <a:rPr lang="en-US" sz="2400" dirty="0">
                <a:sym typeface="Wingdings" panose="05000000000000000000" pitchFamily="2" charset="2"/>
              </a:rPr>
              <a:t> </a:t>
            </a:r>
          </a:p>
          <a:p>
            <a:pPr>
              <a:buFont typeface="+mj-lt"/>
              <a:buAutoNum type="arabicPeriod"/>
              <a:defRPr/>
            </a:pPr>
            <a:r>
              <a:rPr lang="en-US" sz="2400" dirty="0">
                <a:sym typeface="Wingdings" panose="05000000000000000000" pitchFamily="2" charset="2"/>
              </a:rPr>
              <a:t>Se </a:t>
            </a:r>
            <a:r>
              <a:rPr lang="en-US" sz="2400" dirty="0" err="1">
                <a:sym typeface="Wingdings" panose="05000000000000000000" pitchFamily="2" charset="2"/>
              </a:rPr>
              <a:t>prouver</a:t>
            </a:r>
            <a:r>
              <a:rPr lang="en-US" sz="2400" dirty="0">
                <a:sym typeface="Wingdings" panose="05000000000000000000" pitchFamily="2" charset="2"/>
              </a:rPr>
              <a:t> (</a:t>
            </a:r>
            <a:r>
              <a:rPr lang="en-US" sz="2400" dirty="0" err="1">
                <a:sym typeface="Wingdings" panose="05000000000000000000" pitchFamily="2" charset="2"/>
              </a:rPr>
              <a:t>environnement</a:t>
            </a:r>
            <a:r>
              <a:rPr lang="en-US" sz="2400" dirty="0">
                <a:sym typeface="Wingdings" panose="05000000000000000000" pitchFamily="2" charset="2"/>
              </a:rPr>
              <a:t> /</a:t>
            </a:r>
            <a:r>
              <a:rPr lang="en-US" sz="2400" dirty="0" err="1">
                <a:sym typeface="Wingdings" panose="05000000000000000000" pitchFamily="2" charset="2"/>
              </a:rPr>
              <a:t>société</a:t>
            </a:r>
            <a:r>
              <a:rPr lang="en-US" sz="2400" dirty="0">
                <a:sym typeface="Wingdings" panose="05000000000000000000" pitchFamily="2" charset="2"/>
              </a:rPr>
              <a:t>)</a:t>
            </a:r>
          </a:p>
          <a:p>
            <a:pPr>
              <a:buFont typeface="+mj-lt"/>
              <a:buAutoNum type="arabicPeriod"/>
              <a:defRPr/>
            </a:pPr>
            <a:r>
              <a:rPr lang="en-US" sz="2400" dirty="0">
                <a:sym typeface="Wingdings" panose="05000000000000000000" pitchFamily="2" charset="2"/>
              </a:rPr>
              <a:t>But dans la vie</a:t>
            </a:r>
          </a:p>
          <a:p>
            <a:pPr marL="0" indent="0" algn="ctr">
              <a:buFont typeface="Arial" panose="020B0604020202020204" pitchFamily="34" charset="0"/>
              <a:buNone/>
              <a:defRPr/>
            </a:pPr>
            <a:endParaRPr lang="nl-BE" sz="1800" dirty="0">
              <a:ea typeface="Calibri" panose="020F0502020204030204" pitchFamily="34" charset="0"/>
              <a:cs typeface="Times New Roman" panose="02020603050405020304" pitchFamily="18" charset="0"/>
            </a:endParaRPr>
          </a:p>
          <a:p>
            <a:pPr marL="0" indent="0" algn="ctr">
              <a:buFont typeface="Arial" panose="020B0604020202020204" pitchFamily="34" charset="0"/>
              <a:buNone/>
              <a:defRPr/>
            </a:pPr>
            <a:r>
              <a:rPr lang="nl-BE" sz="2400" b="1" dirty="0">
                <a:latin typeface="Arial" panose="020B0604020202020204" pitchFamily="34" charset="0"/>
                <a:ea typeface="Calibri" panose="020F0502020204030204" pitchFamily="34" charset="0"/>
                <a:cs typeface="Times New Roman" panose="02020603050405020304" pitchFamily="18" charset="0"/>
              </a:rPr>
              <a:t>“Het is bijna voorbij, niet denken dat je terug binnen moet. Omwille van het gedacht dat je nog even moet volhouden. </a:t>
            </a:r>
            <a:r>
              <a:rPr lang="nl-BE" sz="2400" b="1" dirty="0">
                <a:latin typeface="Arial" panose="020B0604020202020204" pitchFamily="34" charset="0"/>
                <a:ea typeface="Times New Roman" panose="02020603050405020304" pitchFamily="18" charset="0"/>
                <a:cs typeface="Times New Roman" panose="02020603050405020304" pitchFamily="18" charset="0"/>
              </a:rPr>
              <a:t>Ja, ik moet aan dat einde geraken eh. Ik moet buiten geraken voor mijn vader nog eens te zien eh. Of om te begeleiden tot dat hij sterft zodat hij niet alleen is.” (R1_PI6)</a:t>
            </a:r>
          </a:p>
          <a:p>
            <a:pPr marL="0" indent="0" algn="ctr">
              <a:buFont typeface="Arial" panose="020B0604020202020204" pitchFamily="34" charset="0"/>
              <a:buNone/>
              <a:defRPr/>
            </a:pPr>
            <a:r>
              <a:rPr lang="en-US" sz="1800" b="1" i="1" dirty="0">
                <a:sym typeface="Wingdings" panose="05000000000000000000" pitchFamily="2" charset="2"/>
              </a:rPr>
              <a:t>   </a:t>
            </a:r>
          </a:p>
          <a:p>
            <a:pPr marL="0" indent="0" eaLnBrk="1" hangingPunct="1">
              <a:buFont typeface="Arial" panose="020B0604020202020204" pitchFamily="34" charset="0"/>
              <a:buNone/>
              <a:defRPr/>
            </a:pPr>
            <a:endParaRPr lang="fr-BE" altLang="en-US" sz="2400" b="1" u="sng" dirty="0">
              <a:solidFill>
                <a:srgbClr val="0070C0"/>
              </a:solidFill>
            </a:endParaRPr>
          </a:p>
        </p:txBody>
      </p:sp>
      <p:sp>
        <p:nvSpPr>
          <p:cNvPr id="57347" name="Titre 2">
            <a:extLst>
              <a:ext uri="{FF2B5EF4-FFF2-40B4-BE49-F238E27FC236}">
                <a16:creationId xmlns:a16="http://schemas.microsoft.com/office/drawing/2014/main" id="{6C3D55FF-C7CD-124E-9E94-71C1B1901D89}"/>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Vivre sous conditions / respect des conditions</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u numéro de diapositive 2">
            <a:extLst>
              <a:ext uri="{FF2B5EF4-FFF2-40B4-BE49-F238E27FC236}">
                <a16:creationId xmlns:a16="http://schemas.microsoft.com/office/drawing/2014/main" id="{81E843B1-09E4-ED46-9EEA-3E0D56D9CC75}"/>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FF9704-1A9F-9B42-98D8-70985FCAE733}" type="slidenum">
              <a:rPr lang="fr-FR" altLang="en-US" sz="1200">
                <a:solidFill>
                  <a:srgbClr val="898989"/>
                </a:solidFill>
              </a:rPr>
              <a:pPr>
                <a:spcBef>
                  <a:spcPct val="0"/>
                </a:spcBef>
                <a:buFontTx/>
                <a:buNone/>
              </a:pPr>
              <a:t>25</a:t>
            </a:fld>
            <a:endParaRPr lang="fr-FR" altLang="en-US" sz="1200">
              <a:solidFill>
                <a:srgbClr val="898989"/>
              </a:solidFill>
            </a:endParaRPr>
          </a:p>
        </p:txBody>
      </p:sp>
      <p:sp>
        <p:nvSpPr>
          <p:cNvPr id="46083" name="Espace réservé du contenu 3">
            <a:extLst>
              <a:ext uri="{FF2B5EF4-FFF2-40B4-BE49-F238E27FC236}">
                <a16:creationId xmlns:a16="http://schemas.microsoft.com/office/drawing/2014/main" id="{36B88E20-7872-BA43-B8F9-71D03BF63DE7}"/>
              </a:ext>
            </a:extLst>
          </p:cNvPr>
          <p:cNvSpPr>
            <a:spLocks noGrp="1"/>
          </p:cNvSpPr>
          <p:nvPr>
            <p:ph idx="1"/>
          </p:nvPr>
        </p:nvSpPr>
        <p:spPr>
          <a:xfrm>
            <a:off x="328613" y="1122363"/>
            <a:ext cx="8459787" cy="5568950"/>
          </a:xfrm>
        </p:spPr>
        <p:txBody>
          <a:bodyPr/>
          <a:lstStyle/>
          <a:p>
            <a:pPr marL="0" indent="0" algn="ctr">
              <a:buFont typeface="Arial" panose="020B0604020202020204" pitchFamily="34" charset="0"/>
              <a:buNone/>
              <a:defRPr/>
            </a:pPr>
            <a:r>
              <a:rPr lang="en-US" sz="2800" b="1" dirty="0"/>
              <a:t>Non-respect</a:t>
            </a:r>
          </a:p>
          <a:p>
            <a:pPr algn="ctr">
              <a:defRPr/>
            </a:pPr>
            <a:r>
              <a:rPr lang="en-US" sz="2800" dirty="0"/>
              <a:t>Raison </a:t>
            </a:r>
            <a:r>
              <a:rPr lang="en-US" sz="2800" dirty="0" err="1"/>
              <a:t>principale</a:t>
            </a:r>
            <a:r>
              <a:rPr lang="en-US" sz="2800" dirty="0"/>
              <a:t> des revocations BE</a:t>
            </a:r>
            <a:endParaRPr lang="en-US" sz="2800" dirty="0">
              <a:sym typeface="Wingdings" panose="05000000000000000000" pitchFamily="2" charset="2"/>
            </a:endParaRPr>
          </a:p>
          <a:p>
            <a:pPr algn="ctr">
              <a:defRPr/>
            </a:pPr>
            <a:r>
              <a:rPr lang="en-US" sz="2800" dirty="0" err="1">
                <a:sym typeface="Wingdings" panose="05000000000000000000" pitchFamily="2" charset="2"/>
              </a:rPr>
              <a:t>Famille</a:t>
            </a:r>
            <a:r>
              <a:rPr lang="en-US" sz="2800" dirty="0">
                <a:sym typeface="Wingdings" panose="05000000000000000000" pitchFamily="2" charset="2"/>
              </a:rPr>
              <a:t> et amies  Nouveau </a:t>
            </a:r>
            <a:r>
              <a:rPr lang="en-US" sz="2800" dirty="0" err="1">
                <a:sym typeface="Wingdings" panose="05000000000000000000" pitchFamily="2" charset="2"/>
              </a:rPr>
              <a:t>délit</a:t>
            </a:r>
            <a:endParaRPr lang="en-US" sz="2800" dirty="0">
              <a:sym typeface="Wingdings" panose="05000000000000000000" pitchFamily="2" charset="2"/>
            </a:endParaRPr>
          </a:p>
          <a:p>
            <a:pPr algn="ctr">
              <a:defRPr/>
            </a:pPr>
            <a:r>
              <a:rPr lang="en-US" sz="2800" dirty="0" err="1">
                <a:sym typeface="Wingdings" panose="05000000000000000000" pitchFamily="2" charset="2"/>
              </a:rPr>
              <a:t>Compréhension</a:t>
            </a:r>
            <a:r>
              <a:rPr lang="en-US" sz="2800" dirty="0">
                <a:sym typeface="Wingdings" panose="05000000000000000000" pitchFamily="2" charset="2"/>
              </a:rPr>
              <a:t> / </a:t>
            </a:r>
            <a:r>
              <a:rPr lang="en-US" sz="2800" dirty="0" err="1">
                <a:sym typeface="Wingdings" panose="05000000000000000000" pitchFamily="2" charset="2"/>
              </a:rPr>
              <a:t>remettre</a:t>
            </a:r>
            <a:r>
              <a:rPr lang="en-US" sz="2800" dirty="0">
                <a:sym typeface="Wingdings" panose="05000000000000000000" pitchFamily="2" charset="2"/>
              </a:rPr>
              <a:t> la </a:t>
            </a:r>
            <a:r>
              <a:rPr lang="en-US" sz="2800" dirty="0" err="1">
                <a:sym typeface="Wingdings" panose="05000000000000000000" pitchFamily="2" charset="2"/>
              </a:rPr>
              <a:t>faute</a:t>
            </a:r>
            <a:r>
              <a:rPr lang="en-US" sz="2800" dirty="0">
                <a:sym typeface="Wingdings" panose="05000000000000000000" pitchFamily="2" charset="2"/>
              </a:rPr>
              <a:t> sur les </a:t>
            </a:r>
            <a:r>
              <a:rPr lang="en-US" sz="2800" dirty="0" err="1">
                <a:sym typeface="Wingdings" panose="05000000000000000000" pitchFamily="2" charset="2"/>
              </a:rPr>
              <a:t>autres</a:t>
            </a:r>
            <a:endParaRPr lang="en-US" sz="2800" dirty="0">
              <a:sym typeface="Wingdings" panose="05000000000000000000" pitchFamily="2" charset="2"/>
            </a:endParaRPr>
          </a:p>
          <a:p>
            <a:pPr marL="0" indent="0">
              <a:buFont typeface="Arial" panose="020B0604020202020204" pitchFamily="34" charset="0"/>
              <a:buNone/>
              <a:defRPr/>
            </a:pPr>
            <a:endParaRPr lang="en-US" sz="1400" dirty="0">
              <a:sym typeface="Wingdings" panose="05000000000000000000" pitchFamily="2" charset="2"/>
            </a:endParaRPr>
          </a:p>
          <a:p>
            <a:pPr marL="0" indent="0">
              <a:buFont typeface="Arial" panose="020B0604020202020204" pitchFamily="34" charset="0"/>
              <a:buNone/>
              <a:defRPr/>
            </a:pPr>
            <a:endParaRPr lang="en-US" sz="1400" dirty="0">
              <a:sym typeface="Wingdings" panose="05000000000000000000" pitchFamily="2" charset="2"/>
            </a:endParaRPr>
          </a:p>
          <a:p>
            <a:pPr marL="0" indent="0" algn="ctr">
              <a:buFont typeface="Arial" panose="020B0604020202020204" pitchFamily="34" charset="0"/>
              <a:buNone/>
              <a:defRPr/>
            </a:pPr>
            <a:r>
              <a:rPr lang="nl-BE" sz="2000" b="1" dirty="0">
                <a:latin typeface="Arial" panose="020B0604020202020204" pitchFamily="34" charset="0"/>
                <a:ea typeface="Times New Roman" panose="02020603050405020304" pitchFamily="18" charset="0"/>
              </a:rPr>
              <a:t>“Mensen rond mij die denken dat ik terug iets gedaan heb, dat ik terug strafbare feiten gepleegd heb. Die geloven dat ni. </a:t>
            </a:r>
            <a:r>
              <a:rPr lang="nl-BE" sz="2000" b="1" dirty="0">
                <a:latin typeface="Arial" panose="020B0604020202020204" pitchFamily="34" charset="0"/>
                <a:ea typeface="Calibri" panose="020F0502020204030204" pitchFamily="34" charset="0"/>
              </a:rPr>
              <a:t>Mijn moeder zit iedere dag te schreeuwen. Euh, mijn vrienden geloofde mij ook niet. Ze dachten ook dat ik iets moest gedaan hebben om terug in de gevangenis te belanden. Uiteindelijk bevragen mijn zussen mijn advocaat en zo.” (R1_PI6)</a:t>
            </a:r>
          </a:p>
        </p:txBody>
      </p:sp>
      <p:sp>
        <p:nvSpPr>
          <p:cNvPr id="59395" name="Titre 2">
            <a:extLst>
              <a:ext uri="{FF2B5EF4-FFF2-40B4-BE49-F238E27FC236}">
                <a16:creationId xmlns:a16="http://schemas.microsoft.com/office/drawing/2014/main" id="{6ABFF97A-74D3-B740-BEC5-A316FB7F163F}"/>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Vivre sous conditions / non-respect </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u numéro de diapositive 2">
            <a:extLst>
              <a:ext uri="{FF2B5EF4-FFF2-40B4-BE49-F238E27FC236}">
                <a16:creationId xmlns:a16="http://schemas.microsoft.com/office/drawing/2014/main" id="{EC2F6442-02A9-CF42-9323-82FE0616E21A}"/>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D5A230-9F01-5849-981D-4C0B485568D4}" type="slidenum">
              <a:rPr lang="fr-FR" altLang="en-US" sz="1200">
                <a:solidFill>
                  <a:srgbClr val="898989"/>
                </a:solidFill>
              </a:rPr>
              <a:pPr>
                <a:spcBef>
                  <a:spcPct val="0"/>
                </a:spcBef>
                <a:buFontTx/>
                <a:buNone/>
              </a:pPr>
              <a:t>26</a:t>
            </a:fld>
            <a:endParaRPr lang="fr-FR" altLang="en-US" sz="1200">
              <a:solidFill>
                <a:srgbClr val="898989"/>
              </a:solidFill>
            </a:endParaRPr>
          </a:p>
        </p:txBody>
      </p:sp>
      <p:sp>
        <p:nvSpPr>
          <p:cNvPr id="61442" name="Espace réservé du contenu 3">
            <a:extLst>
              <a:ext uri="{FF2B5EF4-FFF2-40B4-BE49-F238E27FC236}">
                <a16:creationId xmlns:a16="http://schemas.microsoft.com/office/drawing/2014/main" id="{222EF24D-FAD8-5B43-9306-7F40B4D3896E}"/>
              </a:ext>
            </a:extLst>
          </p:cNvPr>
          <p:cNvSpPr>
            <a:spLocks noGrp="1"/>
          </p:cNvSpPr>
          <p:nvPr>
            <p:ph idx="1"/>
          </p:nvPr>
        </p:nvSpPr>
        <p:spPr>
          <a:xfrm>
            <a:off x="339725" y="392113"/>
            <a:ext cx="8459788" cy="6038850"/>
          </a:xfrm>
        </p:spPr>
        <p:txBody>
          <a:bodyPr/>
          <a:lstStyle/>
          <a:p>
            <a:pPr marL="0" indent="0" algn="ctr">
              <a:buFont typeface="Arial" panose="020B0604020202020204" pitchFamily="34" charset="0"/>
              <a:buNone/>
            </a:pPr>
            <a:r>
              <a:rPr lang="nl-BE" altLang="fr-FR" sz="2800" b="1">
                <a:ea typeface="Calibri" panose="020F0502020204030204" pitchFamily="34" charset="0"/>
                <a:cs typeface="Times New Roman" panose="02020603050405020304" pitchFamily="18" charset="0"/>
              </a:rPr>
              <a:t>“Want ik dacht in mijn eigen, ervoor deed ik altijd feiten om erin te komen. Nu heb ik niets gedaan, en zit ik hier terug. Soms denk ik, is het niet beter dat ik toch een feit was geplegen, dan had ik nu misschien nog geld voor de kantine en dit en dat. Ge hebt niets verkeerd gedaan en toch zijde hier terug.” (R5_PI6)</a:t>
            </a:r>
          </a:p>
          <a:p>
            <a:pPr marL="0" indent="0" algn="ctr">
              <a:buFont typeface="Arial" panose="020B0604020202020204" pitchFamily="34" charset="0"/>
              <a:buNone/>
            </a:pPr>
            <a:endParaRPr lang="nl-BE" altLang="fr-FR" sz="1800" b="1" i="1">
              <a:ea typeface="Calibri" panose="020F0502020204030204" pitchFamily="34" charset="0"/>
              <a:cs typeface="Times New Roman" panose="02020603050405020304" pitchFamily="18" charset="0"/>
            </a:endParaRPr>
          </a:p>
          <a:p>
            <a:pPr marL="0" indent="0" algn="ctr">
              <a:buFont typeface="Arial" panose="020B0604020202020204" pitchFamily="34" charset="0"/>
              <a:buNone/>
            </a:pPr>
            <a:r>
              <a:rPr lang="nl-BE" altLang="fr-FR" sz="1800" b="1" i="1">
                <a:ea typeface="Calibri" panose="020F0502020204030204" pitchFamily="34" charset="0"/>
                <a:cs typeface="Times New Roman" panose="02020603050405020304" pitchFamily="18" charset="0"/>
              </a:rPr>
              <a:t>----------------------------------------------------------</a:t>
            </a:r>
          </a:p>
          <a:p>
            <a:pPr marL="0" indent="0" algn="ctr">
              <a:buFont typeface="Arial" panose="020B0604020202020204" pitchFamily="34" charset="0"/>
              <a:buNone/>
            </a:pPr>
            <a:r>
              <a:rPr lang="fr-FR" altLang="fr-FR" sz="2800" b="1">
                <a:ea typeface="Calibri" panose="020F0502020204030204" pitchFamily="34" charset="0"/>
                <a:cs typeface="Times New Roman" panose="02020603050405020304" pitchFamily="18" charset="0"/>
              </a:rPr>
              <a:t>« J'ai tout fait pour éviter, j'ai tout fait. J'ai tout fait. J'ai travaillé, j'ai fait des projets pour me marier, j'ai tout fait. Même comme ça je me suis fait... Il n’y a rien... C'est tout. Il y a plus d'autre, tu ne peux rien faire, c'est comme ça. » (R29_PI4)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u numéro de diapositive 2">
            <a:extLst>
              <a:ext uri="{FF2B5EF4-FFF2-40B4-BE49-F238E27FC236}">
                <a16:creationId xmlns:a16="http://schemas.microsoft.com/office/drawing/2014/main" id="{EB2297AE-8BEF-4448-B2D5-B5DDAB7FB329}"/>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0D5937-75AC-E947-A0D6-1BD5B582C469}" type="slidenum">
              <a:rPr lang="fr-FR" altLang="en-US" sz="1200">
                <a:solidFill>
                  <a:srgbClr val="898989"/>
                </a:solidFill>
              </a:rPr>
              <a:pPr>
                <a:spcBef>
                  <a:spcPct val="0"/>
                </a:spcBef>
                <a:buFontTx/>
                <a:buNone/>
              </a:pPr>
              <a:t>27</a:t>
            </a:fld>
            <a:endParaRPr lang="fr-FR" altLang="en-US" sz="1200">
              <a:solidFill>
                <a:srgbClr val="898989"/>
              </a:solidFill>
            </a:endParaRPr>
          </a:p>
        </p:txBody>
      </p:sp>
      <p:sp>
        <p:nvSpPr>
          <p:cNvPr id="63490" name="Espace réservé du contenu 3">
            <a:extLst>
              <a:ext uri="{FF2B5EF4-FFF2-40B4-BE49-F238E27FC236}">
                <a16:creationId xmlns:a16="http://schemas.microsoft.com/office/drawing/2014/main" id="{3C76BEAD-6F42-4347-95BF-D65C55F67480}"/>
              </a:ext>
            </a:extLst>
          </p:cNvPr>
          <p:cNvSpPr>
            <a:spLocks noGrp="1"/>
          </p:cNvSpPr>
          <p:nvPr>
            <p:ph idx="1"/>
          </p:nvPr>
        </p:nvSpPr>
        <p:spPr>
          <a:xfrm>
            <a:off x="328613" y="403225"/>
            <a:ext cx="8459787" cy="6288088"/>
          </a:xfrm>
        </p:spPr>
        <p:txBody>
          <a:bodyPr/>
          <a:lstStyle/>
          <a:p>
            <a:pPr marL="554038" indent="0" algn="ctr">
              <a:lnSpc>
                <a:spcPct val="107000"/>
              </a:lnSpc>
              <a:buFont typeface="Arial" panose="020B0604020202020204" pitchFamily="34" charset="0"/>
              <a:buNone/>
            </a:pPr>
            <a:r>
              <a:rPr lang="nl-BE" altLang="fr-FR" sz="3600" b="1">
                <a:ea typeface="Calibri" panose="020F0502020204030204" pitchFamily="34" charset="0"/>
                <a:cs typeface="Times New Roman" panose="02020603050405020304" pitchFamily="18" charset="0"/>
              </a:rPr>
              <a:t>“Een foutje en alles kwijt. Gelijk wat je opgebouwd hebt, ze pakken alles af. Direct alles! Ja, ik was meteen alles kwijt. Terug opnieuw beginnen eh.” (R12_PI3)</a:t>
            </a:r>
          </a:p>
          <a:p>
            <a:pPr marL="554038" indent="0" algn="ctr">
              <a:lnSpc>
                <a:spcPct val="107000"/>
              </a:lnSpc>
              <a:buFont typeface="Arial" panose="020B0604020202020204" pitchFamily="34" charset="0"/>
              <a:buNone/>
            </a:pPr>
            <a:endParaRPr lang="fr-FR" altLang="fr-FR" sz="2400" b="1" i="1">
              <a:ea typeface="Calibri" panose="020F0502020204030204" pitchFamily="34" charset="0"/>
              <a:cs typeface="Times New Roman" panose="02020603050405020304" pitchFamily="18" charset="0"/>
            </a:endParaRPr>
          </a:p>
          <a:p>
            <a:pPr marL="554038" indent="0" algn="ctr">
              <a:lnSpc>
                <a:spcPct val="107000"/>
              </a:lnSpc>
              <a:buFont typeface="Arial" panose="020B0604020202020204" pitchFamily="34" charset="0"/>
              <a:buNone/>
            </a:pPr>
            <a:r>
              <a:rPr lang="fr-FR" altLang="fr-FR" sz="2400" b="1" i="1">
                <a:ea typeface="Calibri" panose="020F0502020204030204" pitchFamily="34" charset="0"/>
                <a:cs typeface="Times New Roman" panose="02020603050405020304" pitchFamily="18" charset="0"/>
              </a:rPr>
              <a:t>-------------------------------------------------------</a:t>
            </a:r>
          </a:p>
          <a:p>
            <a:pPr marL="554038" indent="0" algn="ctr">
              <a:lnSpc>
                <a:spcPct val="107000"/>
              </a:lnSpc>
              <a:buFont typeface="Arial" panose="020B0604020202020204" pitchFamily="34" charset="0"/>
              <a:buNone/>
            </a:pPr>
            <a:endParaRPr lang="fr-FR" altLang="fr-FR" sz="2400" b="1" i="1">
              <a:ea typeface="Calibri" panose="020F0502020204030204" pitchFamily="34" charset="0"/>
              <a:cs typeface="Times New Roman" panose="02020603050405020304" pitchFamily="18" charset="0"/>
            </a:endParaRPr>
          </a:p>
          <a:p>
            <a:pPr marL="554038" indent="0" algn="ctr">
              <a:lnSpc>
                <a:spcPct val="107000"/>
              </a:lnSpc>
              <a:buFont typeface="Arial" panose="020B0604020202020204" pitchFamily="34" charset="0"/>
              <a:buNone/>
            </a:pPr>
            <a:r>
              <a:rPr lang="fr-FR" altLang="fr-FR" sz="3600" b="1">
                <a:ea typeface="Calibri" panose="020F0502020204030204" pitchFamily="34" charset="0"/>
                <a:cs typeface="Times New Roman" panose="02020603050405020304" pitchFamily="18" charset="0"/>
              </a:rPr>
              <a:t>« Olala, je suis en prison pour rien maintenant. » (R20_PI12)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u numéro de diapositive 2">
            <a:extLst>
              <a:ext uri="{FF2B5EF4-FFF2-40B4-BE49-F238E27FC236}">
                <a16:creationId xmlns:a16="http://schemas.microsoft.com/office/drawing/2014/main" id="{09776EB1-3253-464C-A9F8-61B8659C3781}"/>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26AEDA-AED5-064D-8203-6F4E0E09D059}" type="slidenum">
              <a:rPr lang="fr-FR" altLang="en-US" sz="1200">
                <a:solidFill>
                  <a:srgbClr val="898989"/>
                </a:solidFill>
              </a:rPr>
              <a:pPr>
                <a:spcBef>
                  <a:spcPct val="0"/>
                </a:spcBef>
                <a:buFontTx/>
                <a:buNone/>
              </a:pPr>
              <a:t>28</a:t>
            </a:fld>
            <a:endParaRPr lang="fr-FR" altLang="en-US" sz="1200">
              <a:solidFill>
                <a:srgbClr val="898989"/>
              </a:solidFill>
            </a:endParaRPr>
          </a:p>
        </p:txBody>
      </p:sp>
      <p:sp>
        <p:nvSpPr>
          <p:cNvPr id="65538" name="Espace réservé du contenu 3">
            <a:extLst>
              <a:ext uri="{FF2B5EF4-FFF2-40B4-BE49-F238E27FC236}">
                <a16:creationId xmlns:a16="http://schemas.microsoft.com/office/drawing/2014/main" id="{BB6F39CE-1A40-A248-850A-5F55FA1F83D6}"/>
              </a:ext>
            </a:extLst>
          </p:cNvPr>
          <p:cNvSpPr>
            <a:spLocks noGrp="1"/>
          </p:cNvSpPr>
          <p:nvPr>
            <p:ph idx="1"/>
          </p:nvPr>
        </p:nvSpPr>
        <p:spPr>
          <a:xfrm>
            <a:off x="328613" y="1122363"/>
            <a:ext cx="8459787" cy="5568950"/>
          </a:xfrm>
        </p:spPr>
        <p:txBody>
          <a:bodyPr/>
          <a:lstStyle/>
          <a:p>
            <a:r>
              <a:rPr lang="en-US" altLang="fr-FR"/>
              <a:t>AJ</a:t>
            </a:r>
          </a:p>
          <a:p>
            <a:pPr lvl="1"/>
            <a:r>
              <a:rPr lang="en-US" altLang="fr-FR"/>
              <a:t>Honnêteté - difficile</a:t>
            </a:r>
            <a:endParaRPr lang="nl-BE" altLang="fr-FR"/>
          </a:p>
          <a:p>
            <a:pPr lvl="1"/>
            <a:r>
              <a:rPr lang="en-US" altLang="fr-FR"/>
              <a:t>Seulement le strict nécessaire</a:t>
            </a:r>
            <a:endParaRPr lang="nl-BE" altLang="fr-FR"/>
          </a:p>
          <a:p>
            <a:pPr lvl="1"/>
            <a:r>
              <a:rPr lang="en-US" altLang="fr-FR"/>
              <a:t>Peur / difficile de faire confiance</a:t>
            </a:r>
            <a:endParaRPr lang="nl-BE" altLang="fr-FR"/>
          </a:p>
          <a:p>
            <a:pPr lvl="1"/>
            <a:r>
              <a:rPr lang="en-US" altLang="fr-FR"/>
              <a:t>Importance d’être honnête</a:t>
            </a:r>
            <a:endParaRPr lang="nl-BE" altLang="fr-FR"/>
          </a:p>
          <a:p>
            <a:pPr lvl="1"/>
            <a:r>
              <a:rPr lang="en-US" altLang="fr-FR"/>
              <a:t>Trop sévère / trop strict</a:t>
            </a:r>
            <a:endParaRPr lang="nl-BE" altLang="fr-FR"/>
          </a:p>
          <a:p>
            <a:pPr lvl="1"/>
            <a:r>
              <a:rPr lang="en-US" altLang="fr-FR"/>
              <a:t>Plus que seulement des règles et conditions</a:t>
            </a:r>
            <a:endParaRPr lang="nl-BE" altLang="fr-FR"/>
          </a:p>
          <a:p>
            <a:pPr lvl="1"/>
            <a:r>
              <a:rPr lang="en-US" altLang="fr-FR"/>
              <a:t>Impact d’une mauvaise relation</a:t>
            </a:r>
            <a:endParaRPr lang="nl-BE" altLang="fr-FR"/>
          </a:p>
        </p:txBody>
      </p:sp>
      <p:sp>
        <p:nvSpPr>
          <p:cNvPr id="65539" name="Titre 2">
            <a:extLst>
              <a:ext uri="{FF2B5EF4-FFF2-40B4-BE49-F238E27FC236}">
                <a16:creationId xmlns:a16="http://schemas.microsoft.com/office/drawing/2014/main" id="{AD3FF6BB-9DDF-4F46-969C-56810135F583}"/>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Vivre sous conditions – expérience concerant la guidance </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u numéro de diapositive 2">
            <a:extLst>
              <a:ext uri="{FF2B5EF4-FFF2-40B4-BE49-F238E27FC236}">
                <a16:creationId xmlns:a16="http://schemas.microsoft.com/office/drawing/2014/main" id="{EC729A68-64F6-6C4E-B05B-C671EAF09296}"/>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B49532-5692-B84C-ABBC-8245F977EB14}" type="slidenum">
              <a:rPr lang="fr-FR" altLang="en-US" sz="1200">
                <a:solidFill>
                  <a:srgbClr val="898989"/>
                </a:solidFill>
              </a:rPr>
              <a:pPr>
                <a:spcBef>
                  <a:spcPct val="0"/>
                </a:spcBef>
                <a:buFontTx/>
                <a:buNone/>
              </a:pPr>
              <a:t>29</a:t>
            </a:fld>
            <a:endParaRPr lang="fr-FR" altLang="en-US" sz="1200">
              <a:solidFill>
                <a:srgbClr val="898989"/>
              </a:solidFill>
            </a:endParaRPr>
          </a:p>
        </p:txBody>
      </p:sp>
      <p:sp>
        <p:nvSpPr>
          <p:cNvPr id="67586" name="Espace réservé du contenu 3">
            <a:extLst>
              <a:ext uri="{FF2B5EF4-FFF2-40B4-BE49-F238E27FC236}">
                <a16:creationId xmlns:a16="http://schemas.microsoft.com/office/drawing/2014/main" id="{6ED6E581-AE5B-CC4D-B0C0-4F805CE4FB15}"/>
              </a:ext>
            </a:extLst>
          </p:cNvPr>
          <p:cNvSpPr>
            <a:spLocks noGrp="1"/>
          </p:cNvSpPr>
          <p:nvPr>
            <p:ph idx="1"/>
          </p:nvPr>
        </p:nvSpPr>
        <p:spPr>
          <a:xfrm>
            <a:off x="328613" y="1122363"/>
            <a:ext cx="8459787" cy="5568950"/>
          </a:xfrm>
        </p:spPr>
        <p:txBody>
          <a:bodyPr/>
          <a:lstStyle/>
          <a:p>
            <a:pPr lvl="1"/>
            <a:r>
              <a:rPr lang="en-US" altLang="fr-FR"/>
              <a:t>Vivre sous conditions </a:t>
            </a:r>
            <a:r>
              <a:rPr lang="nl-BE" altLang="fr-FR"/>
              <a:t>≠ évident </a:t>
            </a:r>
            <a:r>
              <a:rPr lang="en-US" altLang="fr-FR"/>
              <a:t> </a:t>
            </a:r>
          </a:p>
          <a:p>
            <a:pPr lvl="1"/>
            <a:r>
              <a:rPr lang="en-US" altLang="fr-FR"/>
              <a:t>Vivre sous conditions </a:t>
            </a:r>
            <a:r>
              <a:rPr lang="nl-BE" altLang="fr-FR"/>
              <a:t>≠ facile</a:t>
            </a:r>
          </a:p>
          <a:p>
            <a:pPr lvl="1"/>
            <a:r>
              <a:rPr lang="en-US" altLang="fr-FR"/>
              <a:t>Vivre sous conditions </a:t>
            </a:r>
            <a:r>
              <a:rPr lang="nl-BE" altLang="fr-FR"/>
              <a:t>= impact sur la modalité</a:t>
            </a:r>
          </a:p>
        </p:txBody>
      </p:sp>
      <p:sp>
        <p:nvSpPr>
          <p:cNvPr id="67587" name="Titre 2">
            <a:extLst>
              <a:ext uri="{FF2B5EF4-FFF2-40B4-BE49-F238E27FC236}">
                <a16:creationId xmlns:a16="http://schemas.microsoft.com/office/drawing/2014/main" id="{F8C3A9F7-4A87-844A-A27D-B88C1334C242}"/>
              </a:ext>
            </a:extLst>
          </p:cNvPr>
          <p:cNvSpPr>
            <a:spLocks noGrp="1"/>
          </p:cNvSpPr>
          <p:nvPr>
            <p:ph type="title"/>
          </p:nvPr>
        </p:nvSpPr>
        <p:spPr>
          <a:xfrm>
            <a:off x="144463" y="98425"/>
            <a:ext cx="8229600" cy="854075"/>
          </a:xfrm>
        </p:spPr>
        <p:txBody>
          <a:bodyPr/>
          <a:lstStyle/>
          <a:p>
            <a:r>
              <a:rPr lang="fr-FR" altLang="en-US" sz="2400" b="1" u="sng">
                <a:solidFill>
                  <a:srgbClr val="0070C0"/>
                </a:solidFill>
              </a:rPr>
              <a:t>3. Vivre sous conditions – conclusions des expériences </a:t>
            </a:r>
            <a:br>
              <a:rPr lang="fr-FR" altLang="en-US" sz="2400" b="1" u="sng">
                <a:solidFill>
                  <a:srgbClr val="0070C0"/>
                </a:solidFill>
              </a:rPr>
            </a:br>
            <a:endParaRPr lang="fr-FR" altLang="fr-FR" sz="3200" b="1">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2">
            <a:extLst>
              <a:ext uri="{FF2B5EF4-FFF2-40B4-BE49-F238E27FC236}">
                <a16:creationId xmlns:a16="http://schemas.microsoft.com/office/drawing/2014/main" id="{5F018DD4-789A-3743-91EB-C8F83D3368C6}"/>
              </a:ext>
            </a:extLst>
          </p:cNvPr>
          <p:cNvSpPr>
            <a:spLocks noGrp="1"/>
          </p:cNvSpPr>
          <p:nvPr>
            <p:ph type="title"/>
          </p:nvPr>
        </p:nvSpPr>
        <p:spPr>
          <a:xfrm>
            <a:off x="144463" y="98425"/>
            <a:ext cx="8229600" cy="854075"/>
          </a:xfrm>
        </p:spPr>
        <p:txBody>
          <a:bodyPr/>
          <a:lstStyle/>
          <a:p>
            <a:r>
              <a:rPr lang="fr-FR" altLang="en-US" sz="2400" b="1" u="sng">
                <a:solidFill>
                  <a:srgbClr val="0070C0"/>
                </a:solidFill>
              </a:rPr>
              <a:t>Plan de l’intervention</a:t>
            </a:r>
            <a:endParaRPr lang="fr-FR" altLang="fr-FR" sz="3200" b="1">
              <a:solidFill>
                <a:srgbClr val="0070C0"/>
              </a:solidFill>
            </a:endParaRPr>
          </a:p>
        </p:txBody>
      </p:sp>
      <p:sp>
        <p:nvSpPr>
          <p:cNvPr id="18434" name="Espace réservé du numéro de diapositive 2">
            <a:extLst>
              <a:ext uri="{FF2B5EF4-FFF2-40B4-BE49-F238E27FC236}">
                <a16:creationId xmlns:a16="http://schemas.microsoft.com/office/drawing/2014/main" id="{9B83A90D-C4E9-2042-86DA-9E9A7294AF96}"/>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C28530-1EA4-DE49-AC3B-86F56139DB61}" type="slidenum">
              <a:rPr lang="fr-FR" altLang="en-US" sz="1200">
                <a:solidFill>
                  <a:srgbClr val="898989"/>
                </a:solidFill>
              </a:rPr>
              <a:pPr>
                <a:spcBef>
                  <a:spcPct val="0"/>
                </a:spcBef>
                <a:buFontTx/>
                <a:buNone/>
              </a:pPr>
              <a:t>3</a:t>
            </a:fld>
            <a:endParaRPr lang="fr-FR" altLang="en-US" sz="1200">
              <a:solidFill>
                <a:srgbClr val="898989"/>
              </a:solidFill>
            </a:endParaRPr>
          </a:p>
        </p:txBody>
      </p:sp>
      <p:sp>
        <p:nvSpPr>
          <p:cNvPr id="18435" name="Espace réservé du contenu 3">
            <a:extLst>
              <a:ext uri="{FF2B5EF4-FFF2-40B4-BE49-F238E27FC236}">
                <a16:creationId xmlns:a16="http://schemas.microsoft.com/office/drawing/2014/main" id="{E5B8824C-E384-8647-AA5A-E37E91CF799D}"/>
              </a:ext>
            </a:extLst>
          </p:cNvPr>
          <p:cNvSpPr>
            <a:spLocks noGrp="1"/>
          </p:cNvSpPr>
          <p:nvPr>
            <p:ph idx="1"/>
          </p:nvPr>
        </p:nvSpPr>
        <p:spPr>
          <a:xfrm>
            <a:off x="328613" y="1122363"/>
            <a:ext cx="8459787" cy="5568950"/>
          </a:xfrm>
        </p:spPr>
        <p:txBody>
          <a:bodyPr/>
          <a:lstStyle/>
          <a:p>
            <a:pPr marL="0" indent="0">
              <a:lnSpc>
                <a:spcPct val="120000"/>
              </a:lnSpc>
              <a:spcBef>
                <a:spcPct val="50000"/>
              </a:spcBef>
              <a:buFontTx/>
              <a:buChar char="•"/>
            </a:pPr>
            <a:r>
              <a:rPr lang="fr-BE" altLang="en-US" sz="2400">
                <a:sym typeface="Wingdings" pitchFamily="2" charset="2"/>
              </a:rPr>
              <a:t>Les conditions dans la pratique des </a:t>
            </a:r>
            <a:r>
              <a:rPr lang="fr-BE" altLang="en-US" sz="2400" b="1">
                <a:sym typeface="Wingdings" pitchFamily="2" charset="2"/>
              </a:rPr>
              <a:t>tribunaux de l’application des peines</a:t>
            </a:r>
            <a:r>
              <a:rPr lang="fr-BE" altLang="en-US" sz="2400">
                <a:sym typeface="Wingdings" pitchFamily="2" charset="2"/>
              </a:rPr>
              <a:t> </a:t>
            </a:r>
            <a:r>
              <a:rPr lang="mr-IN" altLang="en-US" sz="2400">
                <a:ea typeface="Mangal" panose="02040503050203030202" pitchFamily="18" charset="0"/>
                <a:sym typeface="Wingdings" pitchFamily="2" charset="2"/>
              </a:rPr>
              <a:t>–</a:t>
            </a:r>
            <a:r>
              <a:rPr lang="fr-BE" altLang="en-US" sz="2400">
                <a:sym typeface="Wingdings" pitchFamily="2" charset="2"/>
              </a:rPr>
              <a:t> Olivia Nederlandt</a:t>
            </a:r>
          </a:p>
          <a:p>
            <a:pPr marL="0" indent="0">
              <a:lnSpc>
                <a:spcPct val="120000"/>
              </a:lnSpc>
              <a:spcBef>
                <a:spcPct val="50000"/>
              </a:spcBef>
              <a:buFontTx/>
              <a:buChar char="•"/>
            </a:pPr>
            <a:r>
              <a:rPr lang="fr-BE" altLang="en-US" sz="2400">
                <a:sym typeface="Wingdings" pitchFamily="2" charset="2"/>
              </a:rPr>
              <a:t>Les conditions dans la pratique des </a:t>
            </a:r>
            <a:r>
              <a:rPr lang="fr-BE" altLang="en-US" sz="2400" b="1">
                <a:sym typeface="Wingdings" pitchFamily="2" charset="2"/>
              </a:rPr>
              <a:t>assistants de justice </a:t>
            </a:r>
            <a:r>
              <a:rPr lang="mr-IN" altLang="en-US" sz="2400">
                <a:ea typeface="Mangal" panose="02040503050203030202" pitchFamily="18" charset="0"/>
                <a:sym typeface="Wingdings" pitchFamily="2" charset="2"/>
              </a:rPr>
              <a:t>–</a:t>
            </a:r>
            <a:r>
              <a:rPr lang="fr-BE" altLang="en-US" sz="2400">
                <a:sym typeface="Wingdings" pitchFamily="2" charset="2"/>
              </a:rPr>
              <a:t> Audrey Servais</a:t>
            </a:r>
          </a:p>
          <a:p>
            <a:pPr marL="0" indent="0">
              <a:lnSpc>
                <a:spcPct val="120000"/>
              </a:lnSpc>
              <a:spcBef>
                <a:spcPct val="50000"/>
              </a:spcBef>
              <a:buFontTx/>
              <a:buChar char="•"/>
            </a:pPr>
            <a:r>
              <a:rPr lang="fr-BE" altLang="en-US" sz="2400">
                <a:sym typeface="Wingdings" pitchFamily="2" charset="2"/>
              </a:rPr>
              <a:t>Les conditions vues par les</a:t>
            </a:r>
            <a:r>
              <a:rPr lang="fr-BE" altLang="en-US" sz="2400" b="1">
                <a:sym typeface="Wingdings" pitchFamily="2" charset="2"/>
              </a:rPr>
              <a:t> condamnés </a:t>
            </a:r>
            <a:r>
              <a:rPr lang="mr-IN" altLang="en-US" sz="2400">
                <a:ea typeface="Mangal" panose="02040503050203030202" pitchFamily="18" charset="0"/>
                <a:sym typeface="Wingdings" pitchFamily="2" charset="2"/>
              </a:rPr>
              <a:t>–</a:t>
            </a:r>
            <a:r>
              <a:rPr lang="fr-BE" altLang="en-US" sz="2400">
                <a:sym typeface="Wingdings" pitchFamily="2" charset="2"/>
              </a:rPr>
              <a:t> Audrey Teugels</a:t>
            </a:r>
          </a:p>
          <a:p>
            <a:pPr marL="0" indent="0">
              <a:lnSpc>
                <a:spcPct val="120000"/>
              </a:lnSpc>
              <a:spcBef>
                <a:spcPct val="50000"/>
              </a:spcBef>
              <a:buFontTx/>
              <a:buChar char="•"/>
            </a:pPr>
            <a:endParaRPr lang="fr-BE" altLang="en-US" sz="2000"/>
          </a:p>
          <a:p>
            <a:pPr marL="0" indent="0">
              <a:lnSpc>
                <a:spcPct val="120000"/>
              </a:lnSpc>
              <a:spcBef>
                <a:spcPct val="50000"/>
              </a:spcBef>
              <a:buFontTx/>
              <a:buChar char="•"/>
            </a:pPr>
            <a:endParaRPr lang="fr-BE" altLang="en-US" sz="2000"/>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2">
            <a:extLst>
              <a:ext uri="{FF2B5EF4-FFF2-40B4-BE49-F238E27FC236}">
                <a16:creationId xmlns:a16="http://schemas.microsoft.com/office/drawing/2014/main" id="{81CEDFFC-3114-7942-858B-07EDB60CAB45}"/>
              </a:ext>
            </a:extLst>
          </p:cNvPr>
          <p:cNvSpPr>
            <a:spLocks noGrp="1"/>
          </p:cNvSpPr>
          <p:nvPr>
            <p:ph type="title"/>
          </p:nvPr>
        </p:nvSpPr>
        <p:spPr>
          <a:xfrm>
            <a:off x="144463" y="-7938"/>
            <a:ext cx="8229600" cy="854076"/>
          </a:xfrm>
        </p:spPr>
        <p:txBody>
          <a:bodyPr/>
          <a:lstStyle/>
          <a:p>
            <a:r>
              <a:rPr lang="fr-FR" altLang="en-US" sz="2400" b="1" u="sng">
                <a:solidFill>
                  <a:srgbClr val="0070C0"/>
                </a:solidFill>
              </a:rPr>
              <a:t>Conclusion: vers une société inclusive?</a:t>
            </a:r>
            <a:br>
              <a:rPr lang="fr-FR" altLang="en-US" sz="2400" b="1" u="sng">
                <a:solidFill>
                  <a:srgbClr val="0070C0"/>
                </a:solidFill>
              </a:rPr>
            </a:br>
            <a:endParaRPr lang="fr-FR" altLang="fr-FR" sz="3200" b="1">
              <a:solidFill>
                <a:srgbClr val="0070C0"/>
              </a:solidFill>
            </a:endParaRPr>
          </a:p>
        </p:txBody>
      </p:sp>
      <p:sp>
        <p:nvSpPr>
          <p:cNvPr id="69634" name="Espace réservé du numéro de diapositive 2">
            <a:extLst>
              <a:ext uri="{FF2B5EF4-FFF2-40B4-BE49-F238E27FC236}">
                <a16:creationId xmlns:a16="http://schemas.microsoft.com/office/drawing/2014/main" id="{82B07C1C-9969-174B-9FD3-8DA94485C8EE}"/>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D4922D-1110-7C4A-8F6F-53AECB682350}" type="slidenum">
              <a:rPr lang="fr-FR" altLang="en-US" sz="1200">
                <a:solidFill>
                  <a:srgbClr val="898989"/>
                </a:solidFill>
              </a:rPr>
              <a:pPr>
                <a:spcBef>
                  <a:spcPct val="0"/>
                </a:spcBef>
                <a:buFontTx/>
                <a:buNone/>
              </a:pPr>
              <a:t>30</a:t>
            </a:fld>
            <a:endParaRPr lang="fr-FR" altLang="en-US" sz="1200">
              <a:solidFill>
                <a:srgbClr val="898989"/>
              </a:solidFill>
            </a:endParaRPr>
          </a:p>
        </p:txBody>
      </p:sp>
      <p:sp>
        <p:nvSpPr>
          <p:cNvPr id="69635" name="Espace réservé du contenu 3">
            <a:extLst>
              <a:ext uri="{FF2B5EF4-FFF2-40B4-BE49-F238E27FC236}">
                <a16:creationId xmlns:a16="http://schemas.microsoft.com/office/drawing/2014/main" id="{7D3C2807-6D59-E744-94AA-F526978F4325}"/>
              </a:ext>
            </a:extLst>
          </p:cNvPr>
          <p:cNvSpPr>
            <a:spLocks noGrp="1"/>
          </p:cNvSpPr>
          <p:nvPr>
            <p:ph idx="1"/>
          </p:nvPr>
        </p:nvSpPr>
        <p:spPr>
          <a:xfrm>
            <a:off x="244475" y="525463"/>
            <a:ext cx="8229600" cy="5894387"/>
          </a:xfrm>
        </p:spPr>
        <p:txBody>
          <a:bodyPr/>
          <a:lstStyle/>
          <a:p>
            <a:pPr marL="0" indent="0">
              <a:lnSpc>
                <a:spcPct val="120000"/>
              </a:lnSpc>
              <a:spcBef>
                <a:spcPct val="50000"/>
              </a:spcBef>
              <a:buFontTx/>
              <a:buChar char="•"/>
            </a:pPr>
            <a:r>
              <a:rPr lang="fr-BE" altLang="en-US" sz="2400">
                <a:sym typeface="Wingdings" pitchFamily="2" charset="2"/>
              </a:rPr>
              <a:t> Il existe encore trop d’obstacles à la réinsertion: le casier judiciaire, la fracture numérique (ex covid: impossible d’avoir un entretien physique pour une remise en ordre administrative après une longue détention), le problème des dettes,…</a:t>
            </a:r>
          </a:p>
          <a:p>
            <a:pPr marL="0" indent="0">
              <a:lnSpc>
                <a:spcPct val="120000"/>
              </a:lnSpc>
              <a:spcBef>
                <a:spcPct val="50000"/>
              </a:spcBef>
              <a:buFontTx/>
              <a:buChar char="•"/>
            </a:pPr>
            <a:endParaRPr lang="fr-BE" altLang="en-US" sz="2400">
              <a:sym typeface="Wingdings" pitchFamily="2" charset="2"/>
            </a:endParaRPr>
          </a:p>
          <a:p>
            <a:pPr marL="0" indent="0">
              <a:lnSpc>
                <a:spcPct val="120000"/>
              </a:lnSpc>
              <a:spcBef>
                <a:spcPct val="50000"/>
              </a:spcBef>
              <a:buFont typeface="Arial" panose="020B0604020202020204" pitchFamily="34" charset="0"/>
              <a:buNone/>
            </a:pPr>
            <a:endParaRPr lang="fr-BE" altLang="en-US" sz="2400">
              <a:sym typeface="Wingdings" pitchFamily="2" charset="2"/>
            </a:endParaRPr>
          </a:p>
          <a:p>
            <a:pPr marL="0" indent="0">
              <a:lnSpc>
                <a:spcPct val="120000"/>
              </a:lnSpc>
              <a:spcBef>
                <a:spcPct val="50000"/>
              </a:spcBef>
              <a:buFontTx/>
              <a:buChar char="•"/>
            </a:pPr>
            <a:r>
              <a:rPr lang="fr-BE" altLang="en-US" sz="2400">
                <a:sym typeface="Wingdings" pitchFamily="2" charset="2"/>
              </a:rPr>
              <a:t>La société doit être plus inclusive et favoriser la réinsertion des condamnés. Les condamnés respectent leurs conditions mais se fatiguent car « ce n’est pas encore assez » pour se réinsérer, accéder à un emploi,…</a:t>
            </a:r>
          </a:p>
          <a:p>
            <a:pPr marL="0" indent="0">
              <a:lnSpc>
                <a:spcPct val="120000"/>
              </a:lnSpc>
              <a:spcBef>
                <a:spcPct val="50000"/>
              </a:spcBef>
              <a:buFontTx/>
              <a:buChar char="•"/>
            </a:pPr>
            <a:r>
              <a:rPr lang="fr-BE" altLang="en-US" sz="2400">
                <a:sym typeface="Wingdings" pitchFamily="2" charset="2"/>
              </a:rPr>
              <a:t>Importance de la réhabilitation</a:t>
            </a:r>
          </a:p>
        </p:txBody>
      </p:sp>
      <p:pic>
        <p:nvPicPr>
          <p:cNvPr id="69636" name="Image 1">
            <a:extLst>
              <a:ext uri="{FF2B5EF4-FFF2-40B4-BE49-F238E27FC236}">
                <a16:creationId xmlns:a16="http://schemas.microsoft.com/office/drawing/2014/main" id="{FB04BA4E-A112-CB44-BD66-85F1B9A16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371725"/>
            <a:ext cx="2051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2">
            <a:extLst>
              <a:ext uri="{FF2B5EF4-FFF2-40B4-BE49-F238E27FC236}">
                <a16:creationId xmlns:a16="http://schemas.microsoft.com/office/drawing/2014/main" id="{BC107333-7E0A-AE48-BE35-945CA5AC105B}"/>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06D2C0-AE0F-E649-91DF-17D925F1F983}" type="slidenum">
              <a:rPr lang="fr-FR" altLang="en-US" sz="1200">
                <a:solidFill>
                  <a:srgbClr val="898989"/>
                </a:solidFill>
              </a:rPr>
              <a:pPr>
                <a:spcBef>
                  <a:spcPct val="0"/>
                </a:spcBef>
                <a:buFontTx/>
                <a:buNone/>
              </a:pPr>
              <a:t>4</a:t>
            </a:fld>
            <a:endParaRPr lang="fr-FR" altLang="en-US" sz="1200">
              <a:solidFill>
                <a:srgbClr val="898989"/>
              </a:solidFill>
            </a:endParaRPr>
          </a:p>
        </p:txBody>
      </p:sp>
      <p:sp>
        <p:nvSpPr>
          <p:cNvPr id="20482" name="Espace réservé du contenu 3">
            <a:extLst>
              <a:ext uri="{FF2B5EF4-FFF2-40B4-BE49-F238E27FC236}">
                <a16:creationId xmlns:a16="http://schemas.microsoft.com/office/drawing/2014/main" id="{63668027-2EDE-8E4E-B1F1-B10920DD732D}"/>
              </a:ext>
            </a:extLst>
          </p:cNvPr>
          <p:cNvSpPr>
            <a:spLocks noGrp="1"/>
          </p:cNvSpPr>
          <p:nvPr>
            <p:ph idx="1"/>
          </p:nvPr>
        </p:nvSpPr>
        <p:spPr>
          <a:xfrm>
            <a:off x="328613" y="1122363"/>
            <a:ext cx="8459787" cy="5568950"/>
          </a:xfrm>
        </p:spPr>
        <p:txBody>
          <a:bodyPr/>
          <a:lstStyle/>
          <a:p>
            <a:pPr marL="0" indent="0" algn="ctr">
              <a:lnSpc>
                <a:spcPct val="120000"/>
              </a:lnSpc>
              <a:spcBef>
                <a:spcPct val="50000"/>
              </a:spcBef>
              <a:buFont typeface="Arial" panose="020B0604020202020204" pitchFamily="34" charset="0"/>
              <a:buNone/>
            </a:pPr>
            <a:r>
              <a:rPr lang="fr-BE" altLang="en-US">
                <a:solidFill>
                  <a:schemeClr val="accent1"/>
                </a:solidFill>
                <a:sym typeface="Wingdings" pitchFamily="2" charset="2"/>
              </a:rPr>
              <a:t>I. Les conditions dans la pratique des </a:t>
            </a:r>
            <a:r>
              <a:rPr lang="fr-BE" altLang="en-US" b="1">
                <a:solidFill>
                  <a:schemeClr val="accent1"/>
                </a:solidFill>
                <a:sym typeface="Wingdings" pitchFamily="2" charset="2"/>
              </a:rPr>
              <a:t>tribunaux de l’application des peines</a:t>
            </a:r>
            <a:r>
              <a:rPr lang="fr-BE" altLang="en-US">
                <a:solidFill>
                  <a:schemeClr val="accent1"/>
                </a:solidFill>
                <a:sym typeface="Wingdings" pitchFamily="2" charset="2"/>
              </a:rPr>
              <a:t>  </a:t>
            </a:r>
          </a:p>
          <a:p>
            <a:pPr marL="0" indent="0" algn="ctr">
              <a:lnSpc>
                <a:spcPct val="120000"/>
              </a:lnSpc>
              <a:spcBef>
                <a:spcPct val="50000"/>
              </a:spcBef>
              <a:buFont typeface="Arial" panose="020B0604020202020204" pitchFamily="34" charset="0"/>
              <a:buNone/>
            </a:pPr>
            <a:endParaRPr lang="fr-BE" altLang="en-US">
              <a:sym typeface="Wingdings" pitchFamily="2" charset="2"/>
            </a:endParaRPr>
          </a:p>
          <a:p>
            <a:pPr marL="0" indent="0" algn="ctr">
              <a:lnSpc>
                <a:spcPct val="120000"/>
              </a:lnSpc>
              <a:spcBef>
                <a:spcPct val="50000"/>
              </a:spcBef>
              <a:buFont typeface="Arial" panose="020B0604020202020204" pitchFamily="34" charset="0"/>
              <a:buNone/>
            </a:pPr>
            <a:r>
              <a:rPr lang="fr-BE" altLang="en-US">
                <a:sym typeface="Wingdings" pitchFamily="2" charset="2"/>
              </a:rPr>
              <a:t>Olivia Nederlandt</a:t>
            </a:r>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numéro de diapositive 3">
            <a:extLst>
              <a:ext uri="{FF2B5EF4-FFF2-40B4-BE49-F238E27FC236}">
                <a16:creationId xmlns:a16="http://schemas.microsoft.com/office/drawing/2014/main" id="{33716FD2-1005-2146-9204-72F57B7444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0E0123-E9AB-F443-95A1-4BDACF096491}" type="slidenum">
              <a:rPr lang="fr-BE" altLang="fr-FR">
                <a:solidFill>
                  <a:srgbClr val="898989"/>
                </a:solidFill>
              </a:rPr>
              <a:pPr/>
              <a:t>5</a:t>
            </a:fld>
            <a:endParaRPr lang="fr-BE" altLang="fr-FR">
              <a:solidFill>
                <a:srgbClr val="898989"/>
              </a:solidFill>
            </a:endParaRPr>
          </a:p>
        </p:txBody>
      </p:sp>
      <p:pic>
        <p:nvPicPr>
          <p:cNvPr id="22530" name="Image 4" descr="tap parcours obstacles.jpg">
            <a:extLst>
              <a:ext uri="{FF2B5EF4-FFF2-40B4-BE49-F238E27FC236}">
                <a16:creationId xmlns:a16="http://schemas.microsoft.com/office/drawing/2014/main" id="{C9746000-0133-2B4B-86F0-BFE68532C5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019175"/>
            <a:ext cx="7808913"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re 1">
            <a:extLst>
              <a:ext uri="{FF2B5EF4-FFF2-40B4-BE49-F238E27FC236}">
                <a16:creationId xmlns:a16="http://schemas.microsoft.com/office/drawing/2014/main" id="{996A80EA-84BA-494E-95D8-CCB679787363}"/>
              </a:ext>
            </a:extLst>
          </p:cNvPr>
          <p:cNvSpPr>
            <a:spLocks noGrp="1"/>
          </p:cNvSpPr>
          <p:nvPr>
            <p:ph type="title"/>
          </p:nvPr>
        </p:nvSpPr>
        <p:spPr>
          <a:xfrm>
            <a:off x="457200" y="265113"/>
            <a:ext cx="8229600" cy="1143000"/>
          </a:xfrm>
        </p:spPr>
        <p:txBody>
          <a:bodyPr/>
          <a:lstStyle/>
          <a:p>
            <a:r>
              <a:rPr lang="fr-FR" altLang="nl-BE" sz="3800"/>
              <a:t>Obtenir une sortie sous conditions : </a:t>
            </a:r>
            <a:br>
              <a:rPr lang="fr-FR" altLang="nl-BE" sz="3800"/>
            </a:br>
            <a:r>
              <a:rPr lang="fr-FR" altLang="nl-BE" sz="3800"/>
              <a:t>un parcours d’obstacles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a:extLst>
              <a:ext uri="{FF2B5EF4-FFF2-40B4-BE49-F238E27FC236}">
                <a16:creationId xmlns:a16="http://schemas.microsoft.com/office/drawing/2014/main" id="{78D7EAD6-C472-8F42-96EB-7677F53DB1E6}"/>
              </a:ext>
            </a:extLst>
          </p:cNvPr>
          <p:cNvSpPr>
            <a:spLocks noGrp="1"/>
          </p:cNvSpPr>
          <p:nvPr>
            <p:ph type="title"/>
          </p:nvPr>
        </p:nvSpPr>
        <p:spPr>
          <a:xfrm>
            <a:off x="457200" y="117475"/>
            <a:ext cx="8229600" cy="1143000"/>
          </a:xfrm>
        </p:spPr>
        <p:txBody>
          <a:bodyPr/>
          <a:lstStyle/>
          <a:p>
            <a:r>
              <a:rPr lang="fr-FR" altLang="nl-BE" sz="3800"/>
              <a:t>Les conditions dans la pratique des TAP</a:t>
            </a:r>
          </a:p>
        </p:txBody>
      </p:sp>
      <p:sp>
        <p:nvSpPr>
          <p:cNvPr id="23554" name="Espace réservé du numéro de diapositive 3">
            <a:extLst>
              <a:ext uri="{FF2B5EF4-FFF2-40B4-BE49-F238E27FC236}">
                <a16:creationId xmlns:a16="http://schemas.microsoft.com/office/drawing/2014/main" id="{55C8FF37-C0EC-BC49-9852-43C5A3990D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48A7D4-79D5-0C4D-A8B2-115E2B11D634}" type="slidenum">
              <a:rPr lang="fr-BE" altLang="fr-FR" sz="1200">
                <a:solidFill>
                  <a:srgbClr val="898989"/>
                </a:solidFill>
                <a:latin typeface="Arial" panose="020B0604020202020204" pitchFamily="34" charset="0"/>
              </a:rPr>
              <a:pPr>
                <a:spcBef>
                  <a:spcPct val="0"/>
                </a:spcBef>
                <a:buFontTx/>
                <a:buNone/>
              </a:pPr>
              <a:t>6</a:t>
            </a:fld>
            <a:endParaRPr lang="fr-BE" altLang="fr-FR" sz="1200">
              <a:solidFill>
                <a:srgbClr val="898989"/>
              </a:solidFill>
              <a:latin typeface="Arial" panose="020B0604020202020204" pitchFamily="34" charset="0"/>
            </a:endParaRPr>
          </a:p>
        </p:txBody>
      </p:sp>
      <p:pic>
        <p:nvPicPr>
          <p:cNvPr id="23555" name="Image 4" descr="plan reinsertion jackpot.jpg">
            <a:extLst>
              <a:ext uri="{FF2B5EF4-FFF2-40B4-BE49-F238E27FC236}">
                <a16:creationId xmlns:a16="http://schemas.microsoft.com/office/drawing/2014/main" id="{0BF57683-D3AD-B849-8893-9750B0762E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2997200"/>
            <a:ext cx="5081587"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ZoneTexte 5">
            <a:extLst>
              <a:ext uri="{FF2B5EF4-FFF2-40B4-BE49-F238E27FC236}">
                <a16:creationId xmlns:a16="http://schemas.microsoft.com/office/drawing/2014/main" id="{6DF59A60-2A74-D547-8D27-9AA9C768DA25}"/>
              </a:ext>
            </a:extLst>
          </p:cNvPr>
          <p:cNvSpPr txBox="1">
            <a:spLocks noChangeArrowheads="1"/>
          </p:cNvSpPr>
          <p:nvPr/>
        </p:nvSpPr>
        <p:spPr bwMode="auto">
          <a:xfrm>
            <a:off x="585788" y="1441450"/>
            <a:ext cx="79168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2000" i="1"/>
              <a:t>Personne en détention : </a:t>
            </a:r>
          </a:p>
          <a:p>
            <a:endParaRPr lang="fr-FR" altLang="fr-FR" sz="2000" i="1"/>
          </a:p>
          <a:p>
            <a:r>
              <a:rPr lang="fr-FR" altLang="fr-FR" sz="2000" i="1"/>
              <a:t>plan de réinsertion = </a:t>
            </a:r>
            <a:r>
              <a:rPr lang="fr-FR" altLang="fr-FR" sz="2000"/>
              <a:t>plan de gestion du risque de récidive </a:t>
            </a:r>
          </a:p>
          <a:p>
            <a:endParaRPr lang="fr-FR" alt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3">
            <a:extLst>
              <a:ext uri="{FF2B5EF4-FFF2-40B4-BE49-F238E27FC236}">
                <a16:creationId xmlns:a16="http://schemas.microsoft.com/office/drawing/2014/main" id="{52DDED78-0290-9B49-946B-1DBAD748DE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B657FB-7117-E447-ADF7-1194D4460C2C}" type="slidenum">
              <a:rPr lang="fr-BE" altLang="fr-FR" sz="1200">
                <a:solidFill>
                  <a:srgbClr val="898989"/>
                </a:solidFill>
                <a:latin typeface="Arial" panose="020B0604020202020204" pitchFamily="34" charset="0"/>
              </a:rPr>
              <a:pPr>
                <a:spcBef>
                  <a:spcPct val="0"/>
                </a:spcBef>
                <a:buFontTx/>
                <a:buNone/>
              </a:pPr>
              <a:t>7</a:t>
            </a:fld>
            <a:endParaRPr lang="fr-BE" altLang="fr-FR" sz="1200">
              <a:solidFill>
                <a:srgbClr val="898989"/>
              </a:solidFill>
              <a:latin typeface="Arial" panose="020B0604020202020204" pitchFamily="34" charset="0"/>
            </a:endParaRPr>
          </a:p>
        </p:txBody>
      </p:sp>
      <p:pic>
        <p:nvPicPr>
          <p:cNvPr id="24578" name="Image 8">
            <a:extLst>
              <a:ext uri="{FF2B5EF4-FFF2-40B4-BE49-F238E27FC236}">
                <a16:creationId xmlns:a16="http://schemas.microsoft.com/office/drawing/2014/main" id="{0FF5727E-410B-394E-AFE1-0A21C77D28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4088" y="0"/>
            <a:ext cx="5514975" cy="679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ZoneTexte 9">
            <a:extLst>
              <a:ext uri="{FF2B5EF4-FFF2-40B4-BE49-F238E27FC236}">
                <a16:creationId xmlns:a16="http://schemas.microsoft.com/office/drawing/2014/main" id="{795AD178-1F05-DF47-8C55-29B655C4C143}"/>
              </a:ext>
            </a:extLst>
          </p:cNvPr>
          <p:cNvSpPr txBox="1">
            <a:spLocks noChangeArrowheads="1"/>
          </p:cNvSpPr>
          <p:nvPr/>
        </p:nvSpPr>
        <p:spPr bwMode="auto">
          <a:xfrm>
            <a:off x="152400" y="1054100"/>
            <a:ext cx="33416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nl-BE" sz="2400" i="1">
                <a:latin typeface="Arial" panose="020B0604020202020204" pitchFamily="34" charset="0"/>
              </a:rPr>
              <a:t>Plan de réinsertion se matérialise sous forme d’une </a:t>
            </a:r>
            <a:r>
              <a:rPr lang="fr-FR" altLang="nl-BE" sz="2400" b="1" i="1">
                <a:latin typeface="Arial" panose="020B0604020202020204" pitchFamily="34" charset="0"/>
              </a:rPr>
              <a:t>liste-type</a:t>
            </a:r>
            <a:r>
              <a:rPr lang="fr-FR" altLang="nl-BE" sz="2400" i="1">
                <a:latin typeface="Arial" panose="020B0604020202020204" pitchFamily="34" charset="0"/>
              </a:rPr>
              <a:t> d’obligations et d’interdictions à respecter </a:t>
            </a:r>
          </a:p>
          <a:p>
            <a:pPr>
              <a:spcBef>
                <a:spcPct val="0"/>
              </a:spcBef>
              <a:buFontTx/>
              <a:buNone/>
            </a:pPr>
            <a:r>
              <a:rPr lang="fr-FR" altLang="nl-BE" sz="2400" i="1">
                <a:latin typeface="Arial" panose="020B0604020202020204" pitchFamily="34" charset="0"/>
              </a:rPr>
              <a:t>=&gt; </a:t>
            </a:r>
            <a:r>
              <a:rPr lang="fr-FR" altLang="nl-BE" sz="2400" b="1" i="1">
                <a:latin typeface="Arial" panose="020B0604020202020204" pitchFamily="34" charset="0"/>
              </a:rPr>
              <a:t>conditions non négociables </a:t>
            </a:r>
            <a:r>
              <a:rPr lang="fr-FR" altLang="nl-BE" sz="2400" i="1">
                <a:latin typeface="Arial" panose="020B0604020202020204" pitchFamily="34" charset="0"/>
              </a:rPr>
              <a:t>au départ </a:t>
            </a:r>
          </a:p>
          <a:p>
            <a:pPr>
              <a:spcBef>
                <a:spcPct val="0"/>
              </a:spcBef>
              <a:buFontTx/>
              <a:buNone/>
            </a:pPr>
            <a:endParaRPr lang="fr-FR" altLang="nl-BE" sz="2400" i="1">
              <a:latin typeface="Arial" panose="020B0604020202020204" pitchFamily="34" charset="0"/>
            </a:endParaRPr>
          </a:p>
          <a:p>
            <a:pPr algn="ctr">
              <a:spcBef>
                <a:spcPct val="0"/>
              </a:spcBef>
              <a:buFontTx/>
              <a:buNone/>
            </a:pPr>
            <a:r>
              <a:rPr lang="fr-FR" altLang="nl-BE" sz="2400" i="1">
                <a:latin typeface="Arial" panose="020B0604020202020204" pitchFamily="34" charset="0"/>
              </a:rPr>
              <a:t>« contrat d’adhésion » entre </a:t>
            </a:r>
          </a:p>
          <a:p>
            <a:pPr algn="ctr">
              <a:spcBef>
                <a:spcPct val="0"/>
              </a:spcBef>
              <a:buFontTx/>
              <a:buNone/>
            </a:pPr>
            <a:r>
              <a:rPr lang="fr-FR" altLang="nl-BE" sz="2400" i="1">
                <a:latin typeface="Arial" panose="020B0604020202020204" pitchFamily="34" charset="0"/>
              </a:rPr>
              <a:t>condamné et TAP</a:t>
            </a:r>
          </a:p>
          <a:p>
            <a:pPr>
              <a:spcBef>
                <a:spcPct val="0"/>
              </a:spcBef>
              <a:buFontTx/>
              <a:buNone/>
            </a:pPr>
            <a:endParaRPr lang="fr-FR" altLang="nl-BE" sz="1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3">
            <a:extLst>
              <a:ext uri="{FF2B5EF4-FFF2-40B4-BE49-F238E27FC236}">
                <a16:creationId xmlns:a16="http://schemas.microsoft.com/office/drawing/2014/main" id="{64A380A4-AAA5-6242-822C-A2F6FC9EAF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1C8D41-C3AA-004F-9A59-8775E27C5B08}" type="slidenum">
              <a:rPr lang="fr-BE" altLang="fr-FR" sz="1200">
                <a:solidFill>
                  <a:srgbClr val="898989"/>
                </a:solidFill>
                <a:latin typeface="Arial" panose="020B0604020202020204" pitchFamily="34" charset="0"/>
              </a:rPr>
              <a:pPr>
                <a:spcBef>
                  <a:spcPct val="0"/>
                </a:spcBef>
                <a:buFontTx/>
                <a:buNone/>
              </a:pPr>
              <a:t>8</a:t>
            </a:fld>
            <a:endParaRPr lang="fr-BE" altLang="fr-FR" sz="1200">
              <a:solidFill>
                <a:srgbClr val="898989"/>
              </a:solidFill>
              <a:latin typeface="Arial" panose="020B0604020202020204" pitchFamily="34" charset="0"/>
            </a:endParaRPr>
          </a:p>
        </p:txBody>
      </p:sp>
      <p:pic>
        <p:nvPicPr>
          <p:cNvPr id="25602" name="Image 6" descr="Macintosh HD:Users:nederlandt:Desktop:Capture d’écran 2019-06-07 à 15.31.14.png">
            <a:extLst>
              <a:ext uri="{FF2B5EF4-FFF2-40B4-BE49-F238E27FC236}">
                <a16:creationId xmlns:a16="http://schemas.microsoft.com/office/drawing/2014/main" id="{A4D28C09-E927-084D-B0AE-64A1AE7CF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465138"/>
            <a:ext cx="734536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5FA9727-2D1B-5B41-B27A-EDCE3F74CBE0}"/>
              </a:ext>
            </a:extLst>
          </p:cNvPr>
          <p:cNvSpPr txBox="1"/>
          <p:nvPr/>
        </p:nvSpPr>
        <p:spPr>
          <a:xfrm>
            <a:off x="186266" y="5615582"/>
            <a:ext cx="9144000" cy="923330"/>
          </a:xfrm>
          <a:prstGeom prst="rect">
            <a:avLst/>
          </a:prstGeom>
          <a:noFill/>
        </p:spPr>
        <p:txBody>
          <a:bodyPr>
            <a:spAutoFit/>
          </a:bodyPr>
          <a:lstStyle/>
          <a:p>
            <a:pPr>
              <a:defRPr/>
            </a:pPr>
            <a:r>
              <a:rPr lang="fr-FR" i="1" dirty="0">
                <a:latin typeface="Arial" charset="0"/>
                <a:ea typeface="ＭＳ Ｐゴシック" charset="-128"/>
              </a:rPr>
              <a:t>Personne en guidance : plan de réinsertion = </a:t>
            </a:r>
            <a:r>
              <a:rPr lang="fr-FR" dirty="0">
                <a:latin typeface="Arial" charset="0"/>
                <a:ea typeface="ＭＳ Ｐゴシック" charset="-128"/>
              </a:rPr>
              <a:t>outil de contrôle du risque de récidive (</a:t>
            </a:r>
            <a:r>
              <a:rPr lang="fr-FR" strike="sngStrike" dirty="0">
                <a:latin typeface="Arial" charset="0"/>
                <a:ea typeface="ＭＳ Ｐゴシック" charset="-128"/>
              </a:rPr>
              <a:t>frontières</a:t>
            </a:r>
            <a:r>
              <a:rPr lang="fr-FR" dirty="0">
                <a:latin typeface="Arial" charset="0"/>
                <a:ea typeface="ＭＳ Ｐゴシック" charset="-128"/>
              </a:rPr>
              <a:t> vie publique-</a:t>
            </a:r>
            <a:r>
              <a:rPr lang="fr-FR" b="1" u="sng" dirty="0">
                <a:latin typeface="Arial" charset="0"/>
                <a:ea typeface="ＭＳ Ｐゴシック" charset="-128"/>
              </a:rPr>
              <a:t>vie privée</a:t>
            </a:r>
            <a:r>
              <a:rPr lang="fr-FR" dirty="0">
                <a:latin typeface="Arial" charset="0"/>
                <a:ea typeface="ＭＳ Ｐゴシック" charset="-128"/>
              </a:rPr>
              <a:t>) : milieu d’accueil, proche = relai du contrôle</a:t>
            </a:r>
          </a:p>
          <a:p>
            <a:pPr>
              <a:defRPr/>
            </a:pPr>
            <a:r>
              <a:rPr lang="fr-FR" i="1" dirty="0">
                <a:latin typeface="Arial" charset="0"/>
                <a:ea typeface="ＭＳ Ｐゴシック" charset="-128"/>
              </a:rPr>
              <a:t>Autocontrôle : </a:t>
            </a:r>
            <a:r>
              <a:rPr lang="fr-FR" dirty="0">
                <a:latin typeface="Arial" charset="0"/>
                <a:ea typeface="ＭＳ Ｐゴシック" charset="-128"/>
              </a:rPr>
              <a:t>importance de la transparence et de la loyauté vis des relais de contrôle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numéro de diapositive 2">
            <a:extLst>
              <a:ext uri="{FF2B5EF4-FFF2-40B4-BE49-F238E27FC236}">
                <a16:creationId xmlns:a16="http://schemas.microsoft.com/office/drawing/2014/main" id="{0F60FD0E-8146-8642-8AC4-EA24199D82AA}"/>
              </a:ext>
            </a:extLst>
          </p:cNvPr>
          <p:cNvSpPr>
            <a:spLocks noGrp="1"/>
          </p:cNvSpPr>
          <p:nvPr>
            <p:ph type="sldNum" sz="quarter" idx="12"/>
          </p:nvPr>
        </p:nvSpPr>
        <p:spPr bwMode="auto">
          <a:xfrm>
            <a:off x="4022725" y="5969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6F329A-6FCD-0F47-83C7-D59549B11B6F}" type="slidenum">
              <a:rPr lang="fr-FR" altLang="en-US" sz="1200">
                <a:solidFill>
                  <a:srgbClr val="898989"/>
                </a:solidFill>
              </a:rPr>
              <a:pPr>
                <a:spcBef>
                  <a:spcPct val="0"/>
                </a:spcBef>
                <a:buFontTx/>
                <a:buNone/>
              </a:pPr>
              <a:t>9</a:t>
            </a:fld>
            <a:endParaRPr lang="fr-FR" altLang="en-US" sz="1200">
              <a:solidFill>
                <a:srgbClr val="898989"/>
              </a:solidFill>
            </a:endParaRPr>
          </a:p>
        </p:txBody>
      </p:sp>
      <p:sp>
        <p:nvSpPr>
          <p:cNvPr id="26626" name="Espace réservé du contenu 3">
            <a:extLst>
              <a:ext uri="{FF2B5EF4-FFF2-40B4-BE49-F238E27FC236}">
                <a16:creationId xmlns:a16="http://schemas.microsoft.com/office/drawing/2014/main" id="{684B2A3F-19FA-0A47-B7C7-782E82C595FD}"/>
              </a:ext>
            </a:extLst>
          </p:cNvPr>
          <p:cNvSpPr>
            <a:spLocks noGrp="1"/>
          </p:cNvSpPr>
          <p:nvPr>
            <p:ph idx="1"/>
          </p:nvPr>
        </p:nvSpPr>
        <p:spPr>
          <a:xfrm>
            <a:off x="328613" y="1122363"/>
            <a:ext cx="8459787" cy="5568950"/>
          </a:xfrm>
        </p:spPr>
        <p:txBody>
          <a:bodyPr/>
          <a:lstStyle/>
          <a:p>
            <a:pPr marL="0" indent="0" algn="ctr">
              <a:lnSpc>
                <a:spcPct val="120000"/>
              </a:lnSpc>
              <a:spcBef>
                <a:spcPct val="50000"/>
              </a:spcBef>
              <a:buFont typeface="Arial" panose="020B0604020202020204" pitchFamily="34" charset="0"/>
              <a:buNone/>
            </a:pPr>
            <a:r>
              <a:rPr lang="fr-BE" altLang="en-US">
                <a:solidFill>
                  <a:schemeClr val="accent1"/>
                </a:solidFill>
                <a:sym typeface="Wingdings" pitchFamily="2" charset="2"/>
              </a:rPr>
              <a:t>II. </a:t>
            </a:r>
            <a:r>
              <a:rPr lang="fr-BE" altLang="en-US">
                <a:solidFill>
                  <a:schemeClr val="accent1"/>
                </a:solidFill>
              </a:rPr>
              <a:t>Pratiques et perception des </a:t>
            </a:r>
            <a:r>
              <a:rPr lang="fr-BE" altLang="en-US" b="1">
                <a:solidFill>
                  <a:schemeClr val="accent1"/>
                </a:solidFill>
              </a:rPr>
              <a:t>assistants de justice </a:t>
            </a:r>
            <a:r>
              <a:rPr lang="fr-BE" altLang="en-US">
                <a:solidFill>
                  <a:schemeClr val="accent1"/>
                </a:solidFill>
              </a:rPr>
              <a:t>quant aux dispositif conditionnels des modalités octroyées par les tribunaux de l’application des peines</a:t>
            </a:r>
          </a:p>
          <a:p>
            <a:pPr marL="0" indent="0" algn="ctr">
              <a:lnSpc>
                <a:spcPct val="120000"/>
              </a:lnSpc>
              <a:spcBef>
                <a:spcPct val="50000"/>
              </a:spcBef>
              <a:buFont typeface="Arial" panose="020B0604020202020204" pitchFamily="34" charset="0"/>
              <a:buNone/>
            </a:pPr>
            <a:endParaRPr lang="fr-BE" altLang="en-US">
              <a:sym typeface="Wingdings" pitchFamily="2" charset="2"/>
            </a:endParaRPr>
          </a:p>
          <a:p>
            <a:pPr marL="0" indent="0" algn="ctr">
              <a:lnSpc>
                <a:spcPct val="120000"/>
              </a:lnSpc>
              <a:spcBef>
                <a:spcPct val="50000"/>
              </a:spcBef>
              <a:buFont typeface="Arial" panose="020B0604020202020204" pitchFamily="34" charset="0"/>
              <a:buNone/>
            </a:pPr>
            <a:r>
              <a:rPr lang="fr-BE" altLang="en-US">
                <a:sym typeface="Wingdings" pitchFamily="2" charset="2"/>
              </a:rPr>
              <a:t>Audrey Servais</a:t>
            </a:r>
          </a:p>
          <a:p>
            <a:pPr marL="0" indent="0" eaLnBrk="1" hangingPunct="1">
              <a:buFont typeface="Arial" panose="020B0604020202020204" pitchFamily="34" charset="0"/>
              <a:buNone/>
            </a:pPr>
            <a:endParaRPr lang="fr-BE" altLang="en-US" sz="2000" i="1">
              <a:latin typeface="Arial" panose="020B0604020202020204" pitchFamily="34" charset="0"/>
            </a:endParaRPr>
          </a:p>
          <a:p>
            <a:pPr marL="0" indent="0">
              <a:buFont typeface="Arial" panose="020B0604020202020204" pitchFamily="34" charset="0"/>
              <a:buNone/>
            </a:pPr>
            <a:endParaRPr lang="fr-BE" altLang="en-US" sz="2000"/>
          </a:p>
          <a:p>
            <a:pPr marL="0" indent="0" eaLnBrk="1" hangingPunct="1">
              <a:buFont typeface="Arial" panose="020B0604020202020204" pitchFamily="34" charset="0"/>
              <a:buNone/>
            </a:pPr>
            <a:endParaRPr lang="fr-BE" altLang="en-US" sz="2400" b="1" u="sng">
              <a:solidFill>
                <a:srgbClr val="0070C0"/>
              </a:solidFill>
            </a:endParaRPr>
          </a:p>
        </p:txBody>
      </p:sp>
    </p:spTree>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3964</TotalTime>
  <Words>2029</Words>
  <Application>Microsoft Macintosh PowerPoint</Application>
  <PresentationFormat>Affichage à l'écran (4:3)</PresentationFormat>
  <Paragraphs>197</Paragraphs>
  <Slides>30</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ＭＳ Ｐゴシック</vt:lpstr>
      <vt:lpstr>Calibri</vt:lpstr>
      <vt:lpstr>ＭＳ Ｐゴシック</vt:lpstr>
      <vt:lpstr>Mangal</vt:lpstr>
      <vt:lpstr>Wingdings</vt:lpstr>
      <vt:lpstr>Times New Roman</vt:lpstr>
      <vt:lpstr>1_Thème Office</vt:lpstr>
      <vt:lpstr>Sortie de prison sous conditions : les difficultés de la probation</vt:lpstr>
      <vt:lpstr> Récoltes d’informations </vt:lpstr>
      <vt:lpstr>Plan de l’intervention</vt:lpstr>
      <vt:lpstr>Présentation PowerPoint</vt:lpstr>
      <vt:lpstr>Obtenir une sortie sous conditions :  un parcours d’obstacles</vt:lpstr>
      <vt:lpstr>Les conditions dans la pratique des TAP</vt:lpstr>
      <vt:lpstr>Présentation PowerPoint</vt:lpstr>
      <vt:lpstr>Présentation PowerPoint</vt:lpstr>
      <vt:lpstr>Présentation PowerPoint</vt:lpstr>
      <vt:lpstr>1. Les conditions: un levier dans la guidance </vt:lpstr>
      <vt:lpstr>2. Standardisation des dispositifs conditionnels </vt:lpstr>
      <vt:lpstr>3. Conditions d’obligations versus conditions d’interdictions </vt:lpstr>
      <vt:lpstr>4. Le paradoxe des conditions en surveillance électronique </vt:lpstr>
      <vt:lpstr>5. L’adaptation des conditions en cours de guidance </vt:lpstr>
      <vt:lpstr>6. Importance de la préparation en amont </vt:lpstr>
      <vt:lpstr>Présentation PowerPoint</vt:lpstr>
      <vt:lpstr>1. « The revolving prison door «  </vt:lpstr>
      <vt:lpstr>2. Conditions imposées  (expériences) </vt:lpstr>
      <vt:lpstr>2. Conditions imposées  (épée de Damoclès) </vt:lpstr>
      <vt:lpstr>Présentation PowerPoint</vt:lpstr>
      <vt:lpstr>Présentation PowerPoint</vt:lpstr>
      <vt:lpstr>3. Vivre sous conditions / compréhension  </vt:lpstr>
      <vt:lpstr>Présentation PowerPoint</vt:lpstr>
      <vt:lpstr>3. Vivre sous conditions / respect des conditions </vt:lpstr>
      <vt:lpstr>3. Vivre sous conditions / non-respect  </vt:lpstr>
      <vt:lpstr>Présentation PowerPoint</vt:lpstr>
      <vt:lpstr>Présentation PowerPoint</vt:lpstr>
      <vt:lpstr>3. Vivre sous conditions – expérience concerant la guidance  </vt:lpstr>
      <vt:lpstr>3. Vivre sous conditions – conclusions des expériences  </vt:lpstr>
      <vt:lpstr>Conclusion: vers une société inclusive? </vt:lpstr>
    </vt:vector>
  </TitlesOfParts>
  <Company>Ministère de la Communauté française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Stevens</dc:creator>
  <cp:lastModifiedBy>Loredana Guerriero</cp:lastModifiedBy>
  <cp:revision>191</cp:revision>
  <dcterms:created xsi:type="dcterms:W3CDTF">2012-07-13T11:47:22Z</dcterms:created>
  <dcterms:modified xsi:type="dcterms:W3CDTF">2022-01-28T12:19:20Z</dcterms:modified>
</cp:coreProperties>
</file>