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notesMasterIdLst>
    <p:notesMasterId r:id="rId25"/>
  </p:notesMasterIdLst>
  <p:sldIdLst>
    <p:sldId id="256" r:id="rId2"/>
    <p:sldId id="287" r:id="rId3"/>
    <p:sldId id="286" r:id="rId4"/>
    <p:sldId id="277" r:id="rId5"/>
    <p:sldId id="340" r:id="rId6"/>
    <p:sldId id="341" r:id="rId7"/>
    <p:sldId id="342" r:id="rId8"/>
    <p:sldId id="289" r:id="rId9"/>
    <p:sldId id="325" r:id="rId10"/>
    <p:sldId id="285" r:id="rId11"/>
    <p:sldId id="329" r:id="rId12"/>
    <p:sldId id="330" r:id="rId13"/>
    <p:sldId id="326" r:id="rId14"/>
    <p:sldId id="332" r:id="rId15"/>
    <p:sldId id="331" r:id="rId16"/>
    <p:sldId id="336" r:id="rId17"/>
    <p:sldId id="338" r:id="rId18"/>
    <p:sldId id="337" r:id="rId19"/>
    <p:sldId id="339" r:id="rId20"/>
    <p:sldId id="343" r:id="rId21"/>
    <p:sldId id="344" r:id="rId22"/>
    <p:sldId id="345" r:id="rId23"/>
    <p:sldId id="346"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52"/>
    <p:restoredTop sz="85987"/>
  </p:normalViewPr>
  <p:slideViewPr>
    <p:cSldViewPr snapToGrid="0" snapToObjects="1">
      <p:cViewPr varScale="1">
        <p:scale>
          <a:sx n="113" d="100"/>
          <a:sy n="113" d="100"/>
        </p:scale>
        <p:origin x="192"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9A6992-805F-4A1F-9D58-2A2EFA86868D}" type="doc">
      <dgm:prSet loTypeId="urn:microsoft.com/office/officeart/2017/3/layout/DropPinTimeline" loCatId="process" qsTypeId="urn:microsoft.com/office/officeart/2005/8/quickstyle/simple1" qsCatId="simple" csTypeId="urn:microsoft.com/office/officeart/2005/8/colors/colorful2" csCatId="colorful" phldr="1"/>
      <dgm:spPr/>
      <dgm:t>
        <a:bodyPr/>
        <a:lstStyle/>
        <a:p>
          <a:endParaRPr lang="en-US"/>
        </a:p>
      </dgm:t>
    </dgm:pt>
    <dgm:pt modelId="{C902DFD1-58C0-424A-92D1-FE042022CFD3}">
      <dgm:prSet custT="1"/>
      <dgm:spPr>
        <a:solidFill>
          <a:schemeClr val="accent4"/>
        </a:solidFill>
      </dgm:spPr>
      <dgm:t>
        <a:bodyPr/>
        <a:lstStyle/>
        <a:p>
          <a:pPr>
            <a:defRPr b="1"/>
          </a:pPr>
          <a:r>
            <a:rPr lang="en-US" sz="1400" dirty="0"/>
            <a:t>mars 2020</a:t>
          </a:r>
        </a:p>
      </dgm:t>
    </dgm:pt>
    <dgm:pt modelId="{20372ED8-2A9F-438A-AD41-D7BB0C523323}" type="parTrans" cxnId="{FF1C7A6E-C34A-4387-9B32-BF0790D2C18B}">
      <dgm:prSet/>
      <dgm:spPr/>
      <dgm:t>
        <a:bodyPr/>
        <a:lstStyle/>
        <a:p>
          <a:endParaRPr lang="en-US"/>
        </a:p>
      </dgm:t>
    </dgm:pt>
    <dgm:pt modelId="{7FBF0157-54EF-49F4-9D29-FCED238E6FB2}" type="sibTrans" cxnId="{FF1C7A6E-C34A-4387-9B32-BF0790D2C18B}">
      <dgm:prSet/>
      <dgm:spPr/>
      <dgm:t>
        <a:bodyPr/>
        <a:lstStyle/>
        <a:p>
          <a:endParaRPr lang="en-US"/>
        </a:p>
      </dgm:t>
    </dgm:pt>
    <dgm:pt modelId="{56809909-39DC-4587-AA69-EDB1B593FB59}">
      <dgm:prSet custT="1"/>
      <dgm:spPr/>
      <dgm:t>
        <a:bodyPr/>
        <a:lstStyle/>
        <a:p>
          <a:endParaRPr lang="en-US" sz="1200" dirty="0"/>
        </a:p>
        <a:p>
          <a:r>
            <a:rPr lang="en-US" sz="1200" dirty="0" err="1"/>
            <a:t>Arrêtés</a:t>
          </a:r>
          <a:r>
            <a:rPr lang="en-US" sz="1200" dirty="0"/>
            <a:t> </a:t>
          </a:r>
          <a:r>
            <a:rPr lang="en-US" sz="1200" dirty="0" err="1"/>
            <a:t>ministériels</a:t>
          </a:r>
          <a:r>
            <a:rPr lang="en-US" sz="1200" dirty="0"/>
            <a:t> </a:t>
          </a:r>
          <a:r>
            <a:rPr lang="en-US" sz="1200" dirty="0" err="1"/>
            <a:t>portant</a:t>
          </a:r>
          <a:r>
            <a:rPr lang="en-US" sz="1200" dirty="0"/>
            <a:t> des </a:t>
          </a:r>
          <a:r>
            <a:rPr lang="en-US" sz="1200" dirty="0" err="1"/>
            <a:t>mesures</a:t>
          </a:r>
          <a:r>
            <a:rPr lang="en-US" sz="1200" dirty="0"/>
            <a:t> </a:t>
          </a:r>
          <a:r>
            <a:rPr lang="en-US" sz="1200" dirty="0" err="1"/>
            <a:t>d’urgence</a:t>
          </a:r>
          <a:r>
            <a:rPr lang="en-US" sz="1200" dirty="0"/>
            <a:t> pour limiter la propagation du coronavirus COVID-19 </a:t>
          </a:r>
          <a:r>
            <a:rPr lang="en-US" sz="1200" i="1" dirty="0">
              <a:solidFill>
                <a:schemeClr val="accent1"/>
              </a:solidFill>
            </a:rPr>
            <a:t>– 40 modifications</a:t>
          </a:r>
        </a:p>
      </dgm:t>
    </dgm:pt>
    <dgm:pt modelId="{E9A0CDB2-0FF6-4E4B-8838-5BA3F56E7FFF}" type="parTrans" cxnId="{5932D163-18BE-46DE-A09A-86C38A2B92D3}">
      <dgm:prSet/>
      <dgm:spPr/>
      <dgm:t>
        <a:bodyPr/>
        <a:lstStyle/>
        <a:p>
          <a:endParaRPr lang="en-US"/>
        </a:p>
      </dgm:t>
    </dgm:pt>
    <dgm:pt modelId="{7648F1A6-04C0-4F65-81C2-9F5E3688E14F}" type="sibTrans" cxnId="{5932D163-18BE-46DE-A09A-86C38A2B92D3}">
      <dgm:prSet/>
      <dgm:spPr/>
      <dgm:t>
        <a:bodyPr/>
        <a:lstStyle/>
        <a:p>
          <a:endParaRPr lang="en-US"/>
        </a:p>
      </dgm:t>
    </dgm:pt>
    <dgm:pt modelId="{3AFDAD52-C508-4AC6-B59E-D90BCAC2EB9A}">
      <dgm:prSet custT="1"/>
      <dgm:spPr/>
      <dgm:t>
        <a:bodyPr/>
        <a:lstStyle/>
        <a:p>
          <a:r>
            <a:rPr lang="en-US" sz="1400" b="1" dirty="0" err="1">
              <a:solidFill>
                <a:schemeClr val="accent1"/>
              </a:solidFill>
            </a:rPr>
            <a:t>Circulaire</a:t>
          </a:r>
          <a:r>
            <a:rPr lang="en-US" sz="1400" b="1" dirty="0">
              <a:solidFill>
                <a:schemeClr val="accent1"/>
              </a:solidFill>
            </a:rPr>
            <a:t> des procureurs </a:t>
          </a:r>
          <a:r>
            <a:rPr lang="en-US" sz="1400" b="1" dirty="0" err="1">
              <a:solidFill>
                <a:schemeClr val="accent1"/>
              </a:solidFill>
            </a:rPr>
            <a:t>généraux</a:t>
          </a:r>
          <a:r>
            <a:rPr lang="en-US" sz="1400" b="1" dirty="0">
              <a:solidFill>
                <a:schemeClr val="accent1"/>
              </a:solidFill>
            </a:rPr>
            <a:t> du 25 mars 2020 (COL-6) </a:t>
          </a:r>
          <a:r>
            <a:rPr lang="en-US" sz="1400" b="1" i="1" dirty="0">
              <a:solidFill>
                <a:schemeClr val="accent1"/>
              </a:solidFill>
            </a:rPr>
            <a:t>– 22 modifications</a:t>
          </a:r>
        </a:p>
      </dgm:t>
    </dgm:pt>
    <dgm:pt modelId="{526D668F-C349-4124-80A1-F79F70B8E8BA}" type="parTrans" cxnId="{CFA5734F-9C48-4CFD-B7F8-A962C1A43EAE}">
      <dgm:prSet/>
      <dgm:spPr/>
      <dgm:t>
        <a:bodyPr/>
        <a:lstStyle/>
        <a:p>
          <a:endParaRPr lang="en-US"/>
        </a:p>
      </dgm:t>
    </dgm:pt>
    <dgm:pt modelId="{3878B132-A43A-4DCD-A158-C0236EBE177C}" type="sibTrans" cxnId="{CFA5734F-9C48-4CFD-B7F8-A962C1A43EAE}">
      <dgm:prSet/>
      <dgm:spPr/>
      <dgm:t>
        <a:bodyPr/>
        <a:lstStyle/>
        <a:p>
          <a:endParaRPr lang="en-US"/>
        </a:p>
      </dgm:t>
    </dgm:pt>
    <dgm:pt modelId="{83569C23-1F33-42DC-B398-F22E19B00ED5}">
      <dgm:prSet custT="1"/>
      <dgm:spPr>
        <a:solidFill>
          <a:schemeClr val="accent4"/>
        </a:solidFill>
      </dgm:spPr>
      <dgm:t>
        <a:bodyPr/>
        <a:lstStyle/>
        <a:p>
          <a:pPr>
            <a:defRPr b="1"/>
          </a:pPr>
          <a:r>
            <a:rPr lang="en-US" sz="1400" dirty="0" err="1"/>
            <a:t>avr</a:t>
          </a:r>
          <a:r>
            <a:rPr lang="en-US" sz="1400" dirty="0"/>
            <a:t>.–30 </a:t>
          </a:r>
          <a:r>
            <a:rPr lang="en-US" sz="1400" dirty="0" err="1"/>
            <a:t>juin</a:t>
          </a:r>
          <a:r>
            <a:rPr lang="en-US" sz="1400" dirty="0"/>
            <a:t> 2020</a:t>
          </a:r>
        </a:p>
      </dgm:t>
    </dgm:pt>
    <dgm:pt modelId="{789129B7-E710-4CA0-9BD9-64134622B730}" type="parTrans" cxnId="{E260641B-097B-4C32-9FF2-3A44EE0550A1}">
      <dgm:prSet/>
      <dgm:spPr/>
      <dgm:t>
        <a:bodyPr/>
        <a:lstStyle/>
        <a:p>
          <a:endParaRPr lang="en-US"/>
        </a:p>
      </dgm:t>
    </dgm:pt>
    <dgm:pt modelId="{3DD9CD97-6E50-43EB-91C3-09500074E428}" type="sibTrans" cxnId="{E260641B-097B-4C32-9FF2-3A44EE0550A1}">
      <dgm:prSet/>
      <dgm:spPr/>
      <dgm:t>
        <a:bodyPr/>
        <a:lstStyle/>
        <a:p>
          <a:endParaRPr lang="en-US"/>
        </a:p>
      </dgm:t>
    </dgm:pt>
    <dgm:pt modelId="{233A0678-AB3F-4A2B-A3BE-41EDE787835A}">
      <dgm:prSet custT="1"/>
      <dgm:spPr/>
      <dgm:t>
        <a:bodyPr/>
        <a:lstStyle/>
        <a:p>
          <a:r>
            <a:rPr lang="en-US" sz="1200" dirty="0" err="1"/>
            <a:t>Arrêté</a:t>
          </a:r>
          <a:r>
            <a:rPr lang="en-US" sz="1200" dirty="0"/>
            <a:t> royal du 6 </a:t>
          </a:r>
          <a:r>
            <a:rPr lang="en-US" sz="1200" dirty="0" err="1"/>
            <a:t>avril</a:t>
          </a:r>
          <a:r>
            <a:rPr lang="en-US" sz="1200" dirty="0"/>
            <a:t> 2020 (AR-SAC)           </a:t>
          </a:r>
        </a:p>
      </dgm:t>
    </dgm:pt>
    <dgm:pt modelId="{5D35B0C4-AF6C-41EE-9A11-B78FF7FC7A25}" type="parTrans" cxnId="{9496F2A6-095A-40AB-AF62-4164A3FE8F89}">
      <dgm:prSet/>
      <dgm:spPr/>
      <dgm:t>
        <a:bodyPr/>
        <a:lstStyle/>
        <a:p>
          <a:endParaRPr lang="en-US"/>
        </a:p>
      </dgm:t>
    </dgm:pt>
    <dgm:pt modelId="{A6AD4285-BADF-4A46-B3E0-6DBE425F3725}" type="sibTrans" cxnId="{9496F2A6-095A-40AB-AF62-4164A3FE8F89}">
      <dgm:prSet/>
      <dgm:spPr/>
      <dgm:t>
        <a:bodyPr/>
        <a:lstStyle/>
        <a:p>
          <a:endParaRPr lang="en-US"/>
        </a:p>
      </dgm:t>
    </dgm:pt>
    <dgm:pt modelId="{38EAB7F3-5E59-44BA-82A1-7A2E9290785B}">
      <dgm:prSet custT="1"/>
      <dgm:spPr/>
      <dgm:t>
        <a:bodyPr/>
        <a:lstStyle/>
        <a:p>
          <a:r>
            <a:rPr lang="en-US" sz="1200" dirty="0"/>
            <a:t>(sur base de la </a:t>
          </a:r>
          <a:r>
            <a:rPr lang="en-US" sz="1200" dirty="0" err="1"/>
            <a:t>loi</a:t>
          </a:r>
          <a:r>
            <a:rPr lang="en-US" sz="1200" dirty="0"/>
            <a:t> de </a:t>
          </a:r>
          <a:r>
            <a:rPr lang="en-US" sz="1200" dirty="0" err="1"/>
            <a:t>pouvoirs</a:t>
          </a:r>
          <a:r>
            <a:rPr lang="en-US" sz="1200" dirty="0"/>
            <a:t> </a:t>
          </a:r>
          <a:r>
            <a:rPr lang="en-US" sz="1200" dirty="0" err="1"/>
            <a:t>spéciaux</a:t>
          </a:r>
          <a:r>
            <a:rPr lang="en-US" sz="1200" dirty="0"/>
            <a:t> du 27 mars 2020)</a:t>
          </a:r>
        </a:p>
      </dgm:t>
    </dgm:pt>
    <dgm:pt modelId="{9A04A0EA-5DF2-4B2B-A223-89B8FD594FD2}" type="parTrans" cxnId="{8FEACFA8-670F-47E5-8C81-4817BEB8DD09}">
      <dgm:prSet/>
      <dgm:spPr/>
      <dgm:t>
        <a:bodyPr/>
        <a:lstStyle/>
        <a:p>
          <a:endParaRPr lang="en-US"/>
        </a:p>
      </dgm:t>
    </dgm:pt>
    <dgm:pt modelId="{22EE4926-4D04-4344-BC7F-421BC1534094}" type="sibTrans" cxnId="{8FEACFA8-670F-47E5-8C81-4817BEB8DD09}">
      <dgm:prSet/>
      <dgm:spPr/>
      <dgm:t>
        <a:bodyPr/>
        <a:lstStyle/>
        <a:p>
          <a:endParaRPr lang="en-US"/>
        </a:p>
      </dgm:t>
    </dgm:pt>
    <dgm:pt modelId="{D7EDF82B-3A08-4B00-B04D-B90D8992BBB5}">
      <dgm:prSet custT="1"/>
      <dgm:spPr>
        <a:solidFill>
          <a:schemeClr val="accent4"/>
        </a:solidFill>
      </dgm:spPr>
      <dgm:t>
        <a:bodyPr/>
        <a:lstStyle/>
        <a:p>
          <a:pPr>
            <a:defRPr b="1"/>
          </a:pPr>
          <a:r>
            <a:rPr lang="en-US" sz="1400" dirty="0" err="1"/>
            <a:t>mai</a:t>
          </a:r>
          <a:r>
            <a:rPr lang="en-US" sz="1400" dirty="0"/>
            <a:t> 2020</a:t>
          </a:r>
        </a:p>
      </dgm:t>
    </dgm:pt>
    <dgm:pt modelId="{052DECF2-6EC6-4EDA-81A2-DA1BA11767CA}" type="parTrans" cxnId="{B7B71B8A-C010-40CD-BCF8-A61169624A53}">
      <dgm:prSet/>
      <dgm:spPr/>
      <dgm:t>
        <a:bodyPr/>
        <a:lstStyle/>
        <a:p>
          <a:endParaRPr lang="en-US"/>
        </a:p>
      </dgm:t>
    </dgm:pt>
    <dgm:pt modelId="{760A74F4-4920-4188-A562-DB10D2D8710F}" type="sibTrans" cxnId="{B7B71B8A-C010-40CD-BCF8-A61169624A53}">
      <dgm:prSet/>
      <dgm:spPr/>
      <dgm:t>
        <a:bodyPr/>
        <a:lstStyle/>
        <a:p>
          <a:endParaRPr lang="en-US"/>
        </a:p>
      </dgm:t>
    </dgm:pt>
    <dgm:pt modelId="{0CB57C84-1CA8-4378-BF6D-F4C76B21FD74}">
      <dgm:prSet custT="1"/>
      <dgm:spPr/>
      <dgm:t>
        <a:bodyPr/>
        <a:lstStyle/>
        <a:p>
          <a:endParaRPr lang="en-US" sz="1200" dirty="0"/>
        </a:p>
      </dgm:t>
    </dgm:pt>
    <dgm:pt modelId="{35164BA2-2831-4F6B-BF58-50773432BBB8}" type="parTrans" cxnId="{074F5E5F-3989-4D67-8656-A4AE0AE53857}">
      <dgm:prSet/>
      <dgm:spPr/>
      <dgm:t>
        <a:bodyPr/>
        <a:lstStyle/>
        <a:p>
          <a:endParaRPr lang="en-US"/>
        </a:p>
      </dgm:t>
    </dgm:pt>
    <dgm:pt modelId="{62C6FD62-FF20-4D8A-98C3-89B8DE43AD07}" type="sibTrans" cxnId="{074F5E5F-3989-4D67-8656-A4AE0AE53857}">
      <dgm:prSet/>
      <dgm:spPr/>
      <dgm:t>
        <a:bodyPr/>
        <a:lstStyle/>
        <a:p>
          <a:endParaRPr lang="en-US"/>
        </a:p>
      </dgm:t>
    </dgm:pt>
    <dgm:pt modelId="{34BB5A57-A653-4FC1-A4B5-CBEF1FACB408}">
      <dgm:prSet custT="1"/>
      <dgm:spPr/>
      <dgm:t>
        <a:bodyPr/>
        <a:lstStyle/>
        <a:p>
          <a:r>
            <a:rPr lang="en-US" sz="1200" dirty="0" err="1"/>
            <a:t>Loi</a:t>
          </a:r>
          <a:r>
            <a:rPr lang="en-US" sz="1200" dirty="0"/>
            <a:t> du 20 </a:t>
          </a:r>
          <a:r>
            <a:rPr lang="en-US" sz="1200" dirty="0" err="1"/>
            <a:t>mai</a:t>
          </a:r>
          <a:r>
            <a:rPr lang="en-US" sz="1200" dirty="0"/>
            <a:t> 2020 </a:t>
          </a:r>
          <a:r>
            <a:rPr lang="en-US" sz="1200" dirty="0" err="1"/>
            <a:t>portant</a:t>
          </a:r>
          <a:r>
            <a:rPr lang="en-US" sz="1200" dirty="0"/>
            <a:t> des dispositions </a:t>
          </a:r>
          <a:r>
            <a:rPr lang="en-US" sz="1200" dirty="0" err="1"/>
            <a:t>diverses</a:t>
          </a:r>
          <a:r>
            <a:rPr lang="en-US" sz="1200" dirty="0"/>
            <a:t> </a:t>
          </a:r>
          <a:r>
            <a:rPr lang="en-US" sz="1200" dirty="0" err="1"/>
            <a:t>en</a:t>
          </a:r>
          <a:r>
            <a:rPr lang="en-US" sz="1200" dirty="0"/>
            <a:t> matière de justice  (art. 13)</a:t>
          </a:r>
        </a:p>
      </dgm:t>
    </dgm:pt>
    <dgm:pt modelId="{3A0EB71B-657D-4BA2-9377-3DA5980577D2}" type="parTrans" cxnId="{C56737C1-9133-401D-B892-BDCB8FAA8C01}">
      <dgm:prSet/>
      <dgm:spPr/>
      <dgm:t>
        <a:bodyPr/>
        <a:lstStyle/>
        <a:p>
          <a:endParaRPr lang="en-US"/>
        </a:p>
      </dgm:t>
    </dgm:pt>
    <dgm:pt modelId="{FDC37EC9-9622-4744-B0B1-05381812D953}" type="sibTrans" cxnId="{C56737C1-9133-401D-B892-BDCB8FAA8C01}">
      <dgm:prSet/>
      <dgm:spPr/>
      <dgm:t>
        <a:bodyPr/>
        <a:lstStyle/>
        <a:p>
          <a:endParaRPr lang="en-US"/>
        </a:p>
      </dgm:t>
    </dgm:pt>
    <dgm:pt modelId="{FD8246BC-F2B0-428E-8FFE-03512A6D94F9}">
      <dgm:prSet custT="1"/>
      <dgm:spPr>
        <a:solidFill>
          <a:schemeClr val="accent4"/>
        </a:solidFill>
      </dgm:spPr>
      <dgm:t>
        <a:bodyPr/>
        <a:lstStyle/>
        <a:p>
          <a:pPr>
            <a:defRPr b="1"/>
          </a:pPr>
          <a:r>
            <a:rPr lang="en-US" sz="1400" dirty="0" err="1"/>
            <a:t>août</a:t>
          </a:r>
          <a:r>
            <a:rPr lang="en-US" sz="1400" dirty="0"/>
            <a:t> 2020</a:t>
          </a:r>
        </a:p>
      </dgm:t>
    </dgm:pt>
    <dgm:pt modelId="{4B1DC2EE-A469-458F-A7B0-9569E67E7FC8}" type="parTrans" cxnId="{A41A8787-9A4B-45B9-9512-B1ADE90C0609}">
      <dgm:prSet/>
      <dgm:spPr/>
      <dgm:t>
        <a:bodyPr/>
        <a:lstStyle/>
        <a:p>
          <a:endParaRPr lang="en-US"/>
        </a:p>
      </dgm:t>
    </dgm:pt>
    <dgm:pt modelId="{D17D7F97-4FE7-4C6B-8615-5D0E686FB98A}" type="sibTrans" cxnId="{A41A8787-9A4B-45B9-9512-B1ADE90C0609}">
      <dgm:prSet/>
      <dgm:spPr/>
      <dgm:t>
        <a:bodyPr/>
        <a:lstStyle/>
        <a:p>
          <a:endParaRPr lang="en-US"/>
        </a:p>
      </dgm:t>
    </dgm:pt>
    <dgm:pt modelId="{D304E280-6C47-462C-99CF-09D390997854}">
      <dgm:prSet custT="1"/>
      <dgm:spPr/>
      <dgm:t>
        <a:bodyPr/>
        <a:lstStyle/>
        <a:p>
          <a:r>
            <a:rPr lang="en-US" sz="1200" dirty="0" err="1"/>
            <a:t>Arrêtés</a:t>
          </a:r>
          <a:r>
            <a:rPr lang="en-US" sz="1200" dirty="0"/>
            <a:t> du </a:t>
          </a:r>
          <a:r>
            <a:rPr lang="en-US" sz="1200" dirty="0" err="1"/>
            <a:t>Ministre-Président</a:t>
          </a:r>
          <a:r>
            <a:rPr lang="en-US" sz="1200" dirty="0"/>
            <a:t> de la </a:t>
          </a:r>
          <a:r>
            <a:rPr lang="en-US" sz="1200" dirty="0" err="1"/>
            <a:t>Région</a:t>
          </a:r>
          <a:r>
            <a:rPr lang="en-US" sz="1200" dirty="0"/>
            <a:t> de </a:t>
          </a:r>
          <a:r>
            <a:rPr lang="en-US" sz="1200" dirty="0" err="1"/>
            <a:t>Bruxelles-Capitale</a:t>
          </a:r>
          <a:r>
            <a:rPr lang="en-US" sz="1200" dirty="0"/>
            <a:t> </a:t>
          </a:r>
          <a:r>
            <a:rPr lang="en-US" sz="1200" i="1" dirty="0">
              <a:solidFill>
                <a:schemeClr val="accent1"/>
              </a:solidFill>
            </a:rPr>
            <a:t>– 18 modifications</a:t>
          </a:r>
        </a:p>
      </dgm:t>
    </dgm:pt>
    <dgm:pt modelId="{912852FF-8E45-4F4C-8491-27C843EF7919}" type="parTrans" cxnId="{4FF83710-E73D-4725-A997-A2EFCBDE01F2}">
      <dgm:prSet/>
      <dgm:spPr/>
      <dgm:t>
        <a:bodyPr/>
        <a:lstStyle/>
        <a:p>
          <a:endParaRPr lang="en-US"/>
        </a:p>
      </dgm:t>
    </dgm:pt>
    <dgm:pt modelId="{AF85898B-B6D2-4416-9D01-9C856B610141}" type="sibTrans" cxnId="{4FF83710-E73D-4725-A997-A2EFCBDE01F2}">
      <dgm:prSet/>
      <dgm:spPr/>
      <dgm:t>
        <a:bodyPr/>
        <a:lstStyle/>
        <a:p>
          <a:endParaRPr lang="en-US"/>
        </a:p>
      </dgm:t>
    </dgm:pt>
    <dgm:pt modelId="{C9A407C0-74B1-4F4B-9D25-39C09257E39C}">
      <dgm:prSet custT="1"/>
      <dgm:spPr>
        <a:solidFill>
          <a:schemeClr val="accent4"/>
        </a:solidFill>
      </dgm:spPr>
      <dgm:t>
        <a:bodyPr/>
        <a:lstStyle/>
        <a:p>
          <a:pPr>
            <a:defRPr b="1"/>
          </a:pPr>
          <a:endParaRPr lang="en-US" sz="1300" dirty="0"/>
        </a:p>
        <a:p>
          <a:pPr>
            <a:defRPr b="1"/>
          </a:pPr>
          <a:endParaRPr lang="en-US" sz="1300" dirty="0"/>
        </a:p>
        <a:p>
          <a:pPr>
            <a:defRPr b="1"/>
          </a:pPr>
          <a:endParaRPr lang="en-US" sz="1300" dirty="0"/>
        </a:p>
        <a:p>
          <a:pPr>
            <a:defRPr b="1"/>
          </a:pPr>
          <a:endParaRPr lang="en-US" sz="1400" dirty="0"/>
        </a:p>
        <a:p>
          <a:pPr>
            <a:defRPr b="1"/>
          </a:pPr>
          <a:r>
            <a:rPr lang="en-US" sz="1400" dirty="0" err="1"/>
            <a:t>octobre</a:t>
          </a:r>
          <a:r>
            <a:rPr lang="en-US" sz="1400" dirty="0"/>
            <a:t> 2021 – </a:t>
          </a:r>
          <a:r>
            <a:rPr lang="en-US" sz="1400" dirty="0" err="1"/>
            <a:t>février</a:t>
          </a:r>
          <a:r>
            <a:rPr lang="en-US" sz="1400" dirty="0"/>
            <a:t> 2022</a:t>
          </a:r>
        </a:p>
        <a:p>
          <a:pPr>
            <a:defRPr b="1"/>
          </a:pPr>
          <a:endParaRPr lang="en-US" sz="1300" dirty="0"/>
        </a:p>
        <a:p>
          <a:pPr>
            <a:defRPr b="1"/>
          </a:pPr>
          <a:r>
            <a:rPr lang="en-US" sz="1200" b="0" dirty="0" err="1"/>
            <a:t>Loi</a:t>
          </a:r>
          <a:r>
            <a:rPr lang="en-US" sz="1200" b="0" dirty="0"/>
            <a:t> </a:t>
          </a:r>
          <a:r>
            <a:rPr lang="en-US" sz="1200" b="0" dirty="0" err="1"/>
            <a:t>pandémie</a:t>
          </a:r>
          <a:r>
            <a:rPr lang="en-US" sz="1200" b="0" dirty="0"/>
            <a:t> du 14 </a:t>
          </a:r>
          <a:r>
            <a:rPr lang="en-US" sz="1200" b="0" dirty="0" err="1"/>
            <a:t>août</a:t>
          </a:r>
          <a:r>
            <a:rPr lang="en-US" sz="1200" b="0" dirty="0"/>
            <a:t> 2021</a:t>
          </a:r>
        </a:p>
        <a:p>
          <a:pPr>
            <a:defRPr b="1"/>
          </a:pPr>
          <a:r>
            <a:rPr lang="en-US" sz="1200" b="0" dirty="0"/>
            <a:t>(M.B. 20.8.2021)</a:t>
          </a:r>
        </a:p>
        <a:p>
          <a:pPr>
            <a:defRPr b="1"/>
          </a:pPr>
          <a:r>
            <a:rPr lang="en-US" sz="1200" b="0" dirty="0" err="1"/>
            <a:t>Arrêtés</a:t>
          </a:r>
          <a:r>
            <a:rPr lang="en-US" sz="1200" b="0" dirty="0"/>
            <a:t> </a:t>
          </a:r>
          <a:r>
            <a:rPr lang="en-US" sz="1200" b="0" dirty="0" err="1"/>
            <a:t>royaux</a:t>
          </a:r>
          <a:r>
            <a:rPr lang="en-US" sz="1200" b="0" dirty="0"/>
            <a:t> </a:t>
          </a:r>
          <a:r>
            <a:rPr lang="en-US" sz="1200" b="0" i="1" dirty="0">
              <a:solidFill>
                <a:schemeClr val="accent1"/>
              </a:solidFill>
            </a:rPr>
            <a:t>– 2 modifications</a:t>
          </a:r>
        </a:p>
      </dgm:t>
    </dgm:pt>
    <dgm:pt modelId="{4C5E55CE-3D17-D048-B8AD-B4784181DFB2}" type="parTrans" cxnId="{B78E1D82-007D-FE4B-B42D-14F3C4B8EAAD}">
      <dgm:prSet/>
      <dgm:spPr/>
      <dgm:t>
        <a:bodyPr/>
        <a:lstStyle/>
        <a:p>
          <a:endParaRPr lang="fr-FR"/>
        </a:p>
      </dgm:t>
    </dgm:pt>
    <dgm:pt modelId="{CABE2338-57C5-5A49-BD71-27973DCB84EF}" type="sibTrans" cxnId="{B78E1D82-007D-FE4B-B42D-14F3C4B8EAAD}">
      <dgm:prSet/>
      <dgm:spPr/>
      <dgm:t>
        <a:bodyPr/>
        <a:lstStyle/>
        <a:p>
          <a:endParaRPr lang="fr-FR"/>
        </a:p>
      </dgm:t>
    </dgm:pt>
    <dgm:pt modelId="{992192B9-A9BC-A84B-93F4-D3D1383EF2E7}" type="pres">
      <dgm:prSet presAssocID="{5F9A6992-805F-4A1F-9D58-2A2EFA86868D}" presName="root" presStyleCnt="0">
        <dgm:presLayoutVars>
          <dgm:chMax/>
          <dgm:chPref/>
          <dgm:animLvl val="lvl"/>
        </dgm:presLayoutVars>
      </dgm:prSet>
      <dgm:spPr/>
    </dgm:pt>
    <dgm:pt modelId="{299457E8-D354-D941-B662-0A4D03E1A57C}" type="pres">
      <dgm:prSet presAssocID="{5F9A6992-805F-4A1F-9D58-2A2EFA86868D}" presName="divider" presStyleLbl="fgAcc1" presStyleIdx="0" presStyleCnt="6"/>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4C44C144-958B-3147-9DA5-CAF9DE7DB7E6}" type="pres">
      <dgm:prSet presAssocID="{5F9A6992-805F-4A1F-9D58-2A2EFA86868D}" presName="nodes" presStyleCnt="0">
        <dgm:presLayoutVars>
          <dgm:chMax/>
          <dgm:chPref/>
          <dgm:animLvl val="lvl"/>
        </dgm:presLayoutVars>
      </dgm:prSet>
      <dgm:spPr/>
    </dgm:pt>
    <dgm:pt modelId="{B1BD871A-05FC-F347-8093-309CB814E8C4}" type="pres">
      <dgm:prSet presAssocID="{C902DFD1-58C0-424A-92D1-FE042022CFD3}" presName="composite" presStyleCnt="0"/>
      <dgm:spPr/>
    </dgm:pt>
    <dgm:pt modelId="{CCFF365B-C5E9-C64E-9853-49B4E2183BA6}" type="pres">
      <dgm:prSet presAssocID="{C902DFD1-58C0-424A-92D1-FE042022CFD3}" presName="ConnectorPoint" presStyleLbl="lnNode1" presStyleIdx="0"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A84CEFB1-BD25-6B47-97E7-4DFFD2F42FC7}" type="pres">
      <dgm:prSet presAssocID="{C902DFD1-58C0-424A-92D1-FE042022CFD3}" presName="DropPinPlaceHolder" presStyleCnt="0"/>
      <dgm:spPr/>
    </dgm:pt>
    <dgm:pt modelId="{E8E51188-D143-634A-81EA-ED72744AB564}" type="pres">
      <dgm:prSet presAssocID="{C902DFD1-58C0-424A-92D1-FE042022CFD3}" presName="DropPin" presStyleLbl="alignNode1" presStyleIdx="0" presStyleCnt="5"/>
      <dgm:spPr/>
    </dgm:pt>
    <dgm:pt modelId="{301580C4-5D1B-FB4D-A1D0-65B070D6B0C6}" type="pres">
      <dgm:prSet presAssocID="{C902DFD1-58C0-424A-92D1-FE042022CFD3}" presName="Ellipse" presStyleLbl="fgAcc1" presStyleIdx="1" presStyleCnt="6"/>
      <dgm:spPr>
        <a:solidFill>
          <a:schemeClr val="lt1">
            <a:alpha val="90000"/>
            <a:hueOff val="0"/>
            <a:satOff val="0"/>
            <a:lumOff val="0"/>
            <a:alphaOff val="0"/>
          </a:schemeClr>
        </a:solidFill>
        <a:ln w="12700" cap="flat" cmpd="sng" algn="ctr">
          <a:noFill/>
          <a:prstDash val="solid"/>
          <a:miter lim="800000"/>
        </a:ln>
        <a:effectLst/>
      </dgm:spPr>
    </dgm:pt>
    <dgm:pt modelId="{F6C3C10C-40C5-CF42-B5C2-67462326FFA9}" type="pres">
      <dgm:prSet presAssocID="{C902DFD1-58C0-424A-92D1-FE042022CFD3}" presName="L2TextContainer" presStyleLbl="revTx" presStyleIdx="0" presStyleCnt="10">
        <dgm:presLayoutVars>
          <dgm:bulletEnabled val="1"/>
        </dgm:presLayoutVars>
      </dgm:prSet>
      <dgm:spPr/>
    </dgm:pt>
    <dgm:pt modelId="{54D0C3F0-240C-0543-A15E-465E40695584}" type="pres">
      <dgm:prSet presAssocID="{C902DFD1-58C0-424A-92D1-FE042022CFD3}" presName="L1TextContainer" presStyleLbl="revTx" presStyleIdx="1" presStyleCnt="10" custScaleY="139328" custLinFactNeighborX="-847" custLinFactNeighborY="-21156">
        <dgm:presLayoutVars>
          <dgm:chMax val="1"/>
          <dgm:chPref val="1"/>
          <dgm:bulletEnabled val="1"/>
        </dgm:presLayoutVars>
      </dgm:prSet>
      <dgm:spPr/>
    </dgm:pt>
    <dgm:pt modelId="{BCFB0D46-6551-B940-8903-10B2234F0AE5}" type="pres">
      <dgm:prSet presAssocID="{C902DFD1-58C0-424A-92D1-FE042022CFD3}" presName="ConnectLine" presStyleLbl="sibTrans1D1" presStyleIdx="0" presStyleCnt="5"/>
      <dgm:spPr>
        <a:noFill/>
        <a:ln w="12700" cap="flat" cmpd="sng" algn="ctr">
          <a:solidFill>
            <a:schemeClr val="accent2">
              <a:hueOff val="0"/>
              <a:satOff val="0"/>
              <a:lumOff val="0"/>
              <a:alphaOff val="0"/>
            </a:schemeClr>
          </a:solidFill>
          <a:prstDash val="dash"/>
          <a:miter lim="800000"/>
        </a:ln>
        <a:effectLst/>
      </dgm:spPr>
    </dgm:pt>
    <dgm:pt modelId="{710DDC3C-BBFE-9C41-83C0-07BDC2ABE4BB}" type="pres">
      <dgm:prSet presAssocID="{C902DFD1-58C0-424A-92D1-FE042022CFD3}" presName="EmptyPlaceHolder" presStyleCnt="0"/>
      <dgm:spPr/>
    </dgm:pt>
    <dgm:pt modelId="{D98E65D1-934E-7C42-A8B9-9996DAADA2B6}" type="pres">
      <dgm:prSet presAssocID="{7FBF0157-54EF-49F4-9D29-FCED238E6FB2}" presName="spaceBetweenRectangles" presStyleCnt="0"/>
      <dgm:spPr/>
    </dgm:pt>
    <dgm:pt modelId="{4D2CD43D-3CB5-C14C-8023-0109DE70DAA0}" type="pres">
      <dgm:prSet presAssocID="{83569C23-1F33-42DC-B398-F22E19B00ED5}" presName="composite" presStyleCnt="0"/>
      <dgm:spPr/>
    </dgm:pt>
    <dgm:pt modelId="{ECA6D734-0A9A-0C48-BB77-5873EBFA185D}" type="pres">
      <dgm:prSet presAssocID="{83569C23-1F33-42DC-B398-F22E19B00ED5}" presName="ConnectorPoint" presStyleLbl="lnNode1" presStyleIdx="1" presStyleCnt="5"/>
      <dgm:spPr>
        <a:solidFill>
          <a:schemeClr val="accent2">
            <a:hueOff val="-133315"/>
            <a:satOff val="-16128"/>
            <a:lumOff val="-7712"/>
            <a:alphaOff val="0"/>
          </a:schemeClr>
        </a:solidFill>
        <a:ln w="6350" cap="flat" cmpd="sng" algn="ctr">
          <a:solidFill>
            <a:schemeClr val="lt1">
              <a:hueOff val="0"/>
              <a:satOff val="0"/>
              <a:lumOff val="0"/>
              <a:alphaOff val="0"/>
            </a:schemeClr>
          </a:solidFill>
          <a:prstDash val="solid"/>
          <a:miter lim="800000"/>
        </a:ln>
        <a:effectLst/>
      </dgm:spPr>
    </dgm:pt>
    <dgm:pt modelId="{2D86BD46-813D-EC4A-BD1D-BF14028A95CE}" type="pres">
      <dgm:prSet presAssocID="{83569C23-1F33-42DC-B398-F22E19B00ED5}" presName="DropPinPlaceHolder" presStyleCnt="0"/>
      <dgm:spPr/>
    </dgm:pt>
    <dgm:pt modelId="{D578D50D-E7E1-9E4B-AEFC-2BF00C17ABB5}" type="pres">
      <dgm:prSet presAssocID="{83569C23-1F33-42DC-B398-F22E19B00ED5}" presName="DropPin" presStyleLbl="alignNode1" presStyleIdx="1" presStyleCnt="5"/>
      <dgm:spPr/>
    </dgm:pt>
    <dgm:pt modelId="{EDC628DA-8916-7946-8048-73EEFD767B91}" type="pres">
      <dgm:prSet presAssocID="{83569C23-1F33-42DC-B398-F22E19B00ED5}" presName="Ellipse" presStyleLbl="fgAcc1" presStyleIdx="2" presStyleCnt="6"/>
      <dgm:spPr>
        <a:solidFill>
          <a:schemeClr val="lt1">
            <a:alpha val="90000"/>
            <a:hueOff val="0"/>
            <a:satOff val="0"/>
            <a:lumOff val="0"/>
            <a:alphaOff val="0"/>
          </a:schemeClr>
        </a:solidFill>
        <a:ln w="12700" cap="flat" cmpd="sng" algn="ctr">
          <a:noFill/>
          <a:prstDash val="solid"/>
          <a:miter lim="800000"/>
        </a:ln>
        <a:effectLst/>
      </dgm:spPr>
    </dgm:pt>
    <dgm:pt modelId="{07225742-0921-6A42-B4F5-1FE71FCE5893}" type="pres">
      <dgm:prSet presAssocID="{83569C23-1F33-42DC-B398-F22E19B00ED5}" presName="L2TextContainer" presStyleLbl="revTx" presStyleIdx="2" presStyleCnt="10">
        <dgm:presLayoutVars>
          <dgm:bulletEnabled val="1"/>
        </dgm:presLayoutVars>
      </dgm:prSet>
      <dgm:spPr/>
    </dgm:pt>
    <dgm:pt modelId="{0EEF97F4-002A-DD4F-8638-EEABD696D272}" type="pres">
      <dgm:prSet presAssocID="{83569C23-1F33-42DC-B398-F22E19B00ED5}" presName="L1TextContainer" presStyleLbl="revTx" presStyleIdx="3" presStyleCnt="10">
        <dgm:presLayoutVars>
          <dgm:chMax val="1"/>
          <dgm:chPref val="1"/>
          <dgm:bulletEnabled val="1"/>
        </dgm:presLayoutVars>
      </dgm:prSet>
      <dgm:spPr/>
    </dgm:pt>
    <dgm:pt modelId="{A43BE06F-60D0-264B-ADA7-2CBACE946F18}" type="pres">
      <dgm:prSet presAssocID="{83569C23-1F33-42DC-B398-F22E19B00ED5}" presName="ConnectLine" presStyleLbl="sibTrans1D1" presStyleIdx="1" presStyleCnt="5"/>
      <dgm:spPr>
        <a:noFill/>
        <a:ln w="12700" cap="flat" cmpd="sng" algn="ctr">
          <a:solidFill>
            <a:schemeClr val="accent2">
              <a:hueOff val="-133315"/>
              <a:satOff val="-16128"/>
              <a:lumOff val="-7712"/>
              <a:alphaOff val="0"/>
            </a:schemeClr>
          </a:solidFill>
          <a:prstDash val="dash"/>
          <a:miter lim="800000"/>
        </a:ln>
        <a:effectLst/>
      </dgm:spPr>
    </dgm:pt>
    <dgm:pt modelId="{0E7EF318-50E4-8F48-A9D8-4085DF532021}" type="pres">
      <dgm:prSet presAssocID="{83569C23-1F33-42DC-B398-F22E19B00ED5}" presName="EmptyPlaceHolder" presStyleCnt="0"/>
      <dgm:spPr/>
    </dgm:pt>
    <dgm:pt modelId="{2F134EE5-8662-4B4F-8BF9-CE3ACD805D59}" type="pres">
      <dgm:prSet presAssocID="{3DD9CD97-6E50-43EB-91C3-09500074E428}" presName="spaceBetweenRectangles" presStyleCnt="0"/>
      <dgm:spPr/>
    </dgm:pt>
    <dgm:pt modelId="{99481076-2F1E-1549-B8D1-84C0535FA757}" type="pres">
      <dgm:prSet presAssocID="{D7EDF82B-3A08-4B00-B04D-B90D8992BBB5}" presName="composite" presStyleCnt="0"/>
      <dgm:spPr/>
    </dgm:pt>
    <dgm:pt modelId="{9CBD2482-88A9-4545-8848-3262480836AA}" type="pres">
      <dgm:prSet presAssocID="{D7EDF82B-3A08-4B00-B04D-B90D8992BBB5}" presName="ConnectorPoint" presStyleLbl="lnNode1" presStyleIdx="2" presStyleCnt="5"/>
      <dgm:spPr>
        <a:solidFill>
          <a:schemeClr val="accent2">
            <a:hueOff val="-266630"/>
            <a:satOff val="-32257"/>
            <a:lumOff val="-15425"/>
            <a:alphaOff val="0"/>
          </a:schemeClr>
        </a:solidFill>
        <a:ln w="6350" cap="flat" cmpd="sng" algn="ctr">
          <a:solidFill>
            <a:schemeClr val="lt1">
              <a:hueOff val="0"/>
              <a:satOff val="0"/>
              <a:lumOff val="0"/>
              <a:alphaOff val="0"/>
            </a:schemeClr>
          </a:solidFill>
          <a:prstDash val="solid"/>
          <a:miter lim="800000"/>
        </a:ln>
        <a:effectLst/>
      </dgm:spPr>
    </dgm:pt>
    <dgm:pt modelId="{FAD025EC-93EC-224E-9460-E8C56EED5C7E}" type="pres">
      <dgm:prSet presAssocID="{D7EDF82B-3A08-4B00-B04D-B90D8992BBB5}" presName="DropPinPlaceHolder" presStyleCnt="0"/>
      <dgm:spPr/>
    </dgm:pt>
    <dgm:pt modelId="{79595E70-8AAA-8045-BDD4-2B9F1DC5B68B}" type="pres">
      <dgm:prSet presAssocID="{D7EDF82B-3A08-4B00-B04D-B90D8992BBB5}" presName="DropPin" presStyleLbl="alignNode1" presStyleIdx="2" presStyleCnt="5"/>
      <dgm:spPr/>
    </dgm:pt>
    <dgm:pt modelId="{C5B31F47-5271-9A41-B3E3-D5F0E1591668}" type="pres">
      <dgm:prSet presAssocID="{D7EDF82B-3A08-4B00-B04D-B90D8992BBB5}" presName="Ellipse" presStyleLbl="fgAcc1" presStyleIdx="3" presStyleCnt="6"/>
      <dgm:spPr>
        <a:solidFill>
          <a:schemeClr val="lt1">
            <a:alpha val="90000"/>
            <a:hueOff val="0"/>
            <a:satOff val="0"/>
            <a:lumOff val="0"/>
            <a:alphaOff val="0"/>
          </a:schemeClr>
        </a:solidFill>
        <a:ln w="12700" cap="flat" cmpd="sng" algn="ctr">
          <a:noFill/>
          <a:prstDash val="solid"/>
          <a:miter lim="800000"/>
        </a:ln>
        <a:effectLst/>
      </dgm:spPr>
    </dgm:pt>
    <dgm:pt modelId="{BB2D6239-E026-0248-887E-660A68A33EDE}" type="pres">
      <dgm:prSet presAssocID="{D7EDF82B-3A08-4B00-B04D-B90D8992BBB5}" presName="L2TextContainer" presStyleLbl="revTx" presStyleIdx="4" presStyleCnt="10">
        <dgm:presLayoutVars>
          <dgm:bulletEnabled val="1"/>
        </dgm:presLayoutVars>
      </dgm:prSet>
      <dgm:spPr/>
    </dgm:pt>
    <dgm:pt modelId="{C7E23D1D-45DB-DA43-8AD5-B0FA6C6A4D17}" type="pres">
      <dgm:prSet presAssocID="{D7EDF82B-3A08-4B00-B04D-B90D8992BBB5}" presName="L1TextContainer" presStyleLbl="revTx" presStyleIdx="5" presStyleCnt="10">
        <dgm:presLayoutVars>
          <dgm:chMax val="1"/>
          <dgm:chPref val="1"/>
          <dgm:bulletEnabled val="1"/>
        </dgm:presLayoutVars>
      </dgm:prSet>
      <dgm:spPr/>
    </dgm:pt>
    <dgm:pt modelId="{1CF27374-31D9-1D47-BC3F-2A6A2840B63D}" type="pres">
      <dgm:prSet presAssocID="{D7EDF82B-3A08-4B00-B04D-B90D8992BBB5}" presName="ConnectLine" presStyleLbl="sibTrans1D1" presStyleIdx="2" presStyleCnt="5"/>
      <dgm:spPr>
        <a:noFill/>
        <a:ln w="12700" cap="flat" cmpd="sng" algn="ctr">
          <a:solidFill>
            <a:schemeClr val="accent2">
              <a:hueOff val="-266630"/>
              <a:satOff val="-32257"/>
              <a:lumOff val="-15425"/>
              <a:alphaOff val="0"/>
            </a:schemeClr>
          </a:solidFill>
          <a:prstDash val="dash"/>
          <a:miter lim="800000"/>
        </a:ln>
        <a:effectLst/>
      </dgm:spPr>
    </dgm:pt>
    <dgm:pt modelId="{F13E5C2A-7E68-C441-8212-08D5D0ED4B38}" type="pres">
      <dgm:prSet presAssocID="{D7EDF82B-3A08-4B00-B04D-B90D8992BBB5}" presName="EmptyPlaceHolder" presStyleCnt="0"/>
      <dgm:spPr/>
    </dgm:pt>
    <dgm:pt modelId="{3B375F25-CEEB-D94D-A2CB-5F66DC0F29E7}" type="pres">
      <dgm:prSet presAssocID="{760A74F4-4920-4188-A562-DB10D2D8710F}" presName="spaceBetweenRectangles" presStyleCnt="0"/>
      <dgm:spPr/>
    </dgm:pt>
    <dgm:pt modelId="{C689DF6B-9447-E44C-8E7E-95F20DF41050}" type="pres">
      <dgm:prSet presAssocID="{FD8246BC-F2B0-428E-8FFE-03512A6D94F9}" presName="composite" presStyleCnt="0"/>
      <dgm:spPr/>
    </dgm:pt>
    <dgm:pt modelId="{E6A10490-A6E8-8E42-930C-870587A0AE44}" type="pres">
      <dgm:prSet presAssocID="{FD8246BC-F2B0-428E-8FFE-03512A6D94F9}" presName="ConnectorPoint" presStyleLbl="lnNode1" presStyleIdx="3" presStyleCnt="5"/>
      <dgm:spPr>
        <a:solidFill>
          <a:schemeClr val="accent2">
            <a:hueOff val="-399945"/>
            <a:satOff val="-48385"/>
            <a:lumOff val="-23137"/>
            <a:alphaOff val="0"/>
          </a:schemeClr>
        </a:solidFill>
        <a:ln w="6350" cap="flat" cmpd="sng" algn="ctr">
          <a:solidFill>
            <a:schemeClr val="lt1">
              <a:hueOff val="0"/>
              <a:satOff val="0"/>
              <a:lumOff val="0"/>
              <a:alphaOff val="0"/>
            </a:schemeClr>
          </a:solidFill>
          <a:prstDash val="solid"/>
          <a:miter lim="800000"/>
        </a:ln>
        <a:effectLst/>
      </dgm:spPr>
    </dgm:pt>
    <dgm:pt modelId="{DE898EBA-05E4-B64A-98D2-8AD559A521B1}" type="pres">
      <dgm:prSet presAssocID="{FD8246BC-F2B0-428E-8FFE-03512A6D94F9}" presName="DropPinPlaceHolder" presStyleCnt="0"/>
      <dgm:spPr/>
    </dgm:pt>
    <dgm:pt modelId="{8F203071-864D-3645-A5AC-623A2A5815D1}" type="pres">
      <dgm:prSet presAssocID="{FD8246BC-F2B0-428E-8FFE-03512A6D94F9}" presName="DropPin" presStyleLbl="alignNode1" presStyleIdx="3" presStyleCnt="5"/>
      <dgm:spPr/>
    </dgm:pt>
    <dgm:pt modelId="{808A5415-2F4F-0849-8FFE-19E57E05230C}" type="pres">
      <dgm:prSet presAssocID="{FD8246BC-F2B0-428E-8FFE-03512A6D94F9}" presName="Ellipse" presStyleLbl="fgAcc1" presStyleIdx="4" presStyleCnt="6"/>
      <dgm:spPr>
        <a:solidFill>
          <a:schemeClr val="lt1">
            <a:alpha val="90000"/>
            <a:hueOff val="0"/>
            <a:satOff val="0"/>
            <a:lumOff val="0"/>
            <a:alphaOff val="0"/>
          </a:schemeClr>
        </a:solidFill>
        <a:ln w="12700" cap="flat" cmpd="sng" algn="ctr">
          <a:noFill/>
          <a:prstDash val="solid"/>
          <a:miter lim="800000"/>
        </a:ln>
        <a:effectLst/>
      </dgm:spPr>
    </dgm:pt>
    <dgm:pt modelId="{425781AF-46B3-1A4F-8926-241CDB8EE5A7}" type="pres">
      <dgm:prSet presAssocID="{FD8246BC-F2B0-428E-8FFE-03512A6D94F9}" presName="L2TextContainer" presStyleLbl="revTx" presStyleIdx="6" presStyleCnt="10">
        <dgm:presLayoutVars>
          <dgm:bulletEnabled val="1"/>
        </dgm:presLayoutVars>
      </dgm:prSet>
      <dgm:spPr/>
    </dgm:pt>
    <dgm:pt modelId="{EF2A983E-4AB5-004A-AE62-388374F22781}" type="pres">
      <dgm:prSet presAssocID="{FD8246BC-F2B0-428E-8FFE-03512A6D94F9}" presName="L1TextContainer" presStyleLbl="revTx" presStyleIdx="7" presStyleCnt="10">
        <dgm:presLayoutVars>
          <dgm:chMax val="1"/>
          <dgm:chPref val="1"/>
          <dgm:bulletEnabled val="1"/>
        </dgm:presLayoutVars>
      </dgm:prSet>
      <dgm:spPr/>
    </dgm:pt>
    <dgm:pt modelId="{BD127DCC-1097-E144-9219-8D6DBA7510CB}" type="pres">
      <dgm:prSet presAssocID="{FD8246BC-F2B0-428E-8FFE-03512A6D94F9}" presName="ConnectLine" presStyleLbl="sibTrans1D1" presStyleIdx="3" presStyleCnt="5"/>
      <dgm:spPr>
        <a:noFill/>
        <a:ln w="12700" cap="flat" cmpd="sng" algn="ctr">
          <a:solidFill>
            <a:schemeClr val="accent2">
              <a:hueOff val="-399945"/>
              <a:satOff val="-48385"/>
              <a:lumOff val="-23137"/>
              <a:alphaOff val="0"/>
            </a:schemeClr>
          </a:solidFill>
          <a:prstDash val="dash"/>
          <a:miter lim="800000"/>
        </a:ln>
        <a:effectLst/>
      </dgm:spPr>
    </dgm:pt>
    <dgm:pt modelId="{68A5CC48-4DE4-8545-B105-7CE7A9E06BD0}" type="pres">
      <dgm:prSet presAssocID="{FD8246BC-F2B0-428E-8FFE-03512A6D94F9}" presName="EmptyPlaceHolder" presStyleCnt="0"/>
      <dgm:spPr/>
    </dgm:pt>
    <dgm:pt modelId="{D061128C-37A1-7745-BF69-C900DA63EB60}" type="pres">
      <dgm:prSet presAssocID="{D17D7F97-4FE7-4C6B-8615-5D0E686FB98A}" presName="spaceBetweenRectangles" presStyleCnt="0"/>
      <dgm:spPr/>
    </dgm:pt>
    <dgm:pt modelId="{0933B9FE-70AB-6A4E-80F1-B1E63C6CA71B}" type="pres">
      <dgm:prSet presAssocID="{C9A407C0-74B1-4F4B-9D25-39C09257E39C}" presName="composite" presStyleCnt="0"/>
      <dgm:spPr/>
    </dgm:pt>
    <dgm:pt modelId="{61DD6255-4398-E744-8D6B-2C1397233790}" type="pres">
      <dgm:prSet presAssocID="{C9A407C0-74B1-4F4B-9D25-39C09257E39C}" presName="ConnectorPoint" presStyleLbl="lnNode1" presStyleIdx="4" presStyleCnt="5"/>
      <dgm:spPr>
        <a:solidFill>
          <a:schemeClr val="accent2">
            <a:hueOff val="-399945"/>
            <a:satOff val="-48385"/>
            <a:lumOff val="-23137"/>
            <a:alphaOff val="0"/>
          </a:schemeClr>
        </a:solidFill>
        <a:ln w="6350" cap="flat" cmpd="sng" algn="ctr">
          <a:solidFill>
            <a:schemeClr val="lt1">
              <a:hueOff val="0"/>
              <a:satOff val="0"/>
              <a:lumOff val="0"/>
              <a:alphaOff val="0"/>
            </a:schemeClr>
          </a:solidFill>
          <a:prstDash val="solid"/>
          <a:miter lim="800000"/>
        </a:ln>
        <a:effectLst/>
      </dgm:spPr>
    </dgm:pt>
    <dgm:pt modelId="{0AEA2238-059E-0B4E-B5CE-3D575693AFC3}" type="pres">
      <dgm:prSet presAssocID="{C9A407C0-74B1-4F4B-9D25-39C09257E39C}" presName="DropPinPlaceHolder" presStyleCnt="0"/>
      <dgm:spPr/>
    </dgm:pt>
    <dgm:pt modelId="{CF613FF8-525A-494D-BBF1-2BD85E529491}" type="pres">
      <dgm:prSet presAssocID="{C9A407C0-74B1-4F4B-9D25-39C09257E39C}" presName="DropPin" presStyleLbl="alignNode1" presStyleIdx="4" presStyleCnt="5" custLinFactX="100000" custLinFactNeighborX="177687" custLinFactNeighborY="7649"/>
      <dgm:spPr/>
    </dgm:pt>
    <dgm:pt modelId="{3E5C036B-3B62-DA4A-A32D-4FCC5DD10C47}" type="pres">
      <dgm:prSet presAssocID="{C9A407C0-74B1-4F4B-9D25-39C09257E39C}" presName="Ellipse" presStyleLbl="fgAcc1" presStyleIdx="5" presStyleCnt="6"/>
      <dgm:spPr>
        <a:solidFill>
          <a:schemeClr val="lt1">
            <a:alpha val="90000"/>
            <a:hueOff val="0"/>
            <a:satOff val="0"/>
            <a:lumOff val="0"/>
            <a:alphaOff val="0"/>
          </a:schemeClr>
        </a:solidFill>
        <a:ln w="12700" cap="flat" cmpd="sng" algn="ctr">
          <a:noFill/>
          <a:prstDash val="solid"/>
          <a:miter lim="800000"/>
        </a:ln>
        <a:effectLst/>
      </dgm:spPr>
    </dgm:pt>
    <dgm:pt modelId="{283DAFB2-B6E5-B34E-826A-1D6D996FB2D8}" type="pres">
      <dgm:prSet presAssocID="{C9A407C0-74B1-4F4B-9D25-39C09257E39C}" presName="L2TextContainer" presStyleLbl="revTx" presStyleIdx="8" presStyleCnt="10">
        <dgm:presLayoutVars>
          <dgm:bulletEnabled val="1"/>
        </dgm:presLayoutVars>
      </dgm:prSet>
      <dgm:spPr/>
    </dgm:pt>
    <dgm:pt modelId="{5031512B-778E-1642-B059-8FB76BC386D4}" type="pres">
      <dgm:prSet presAssocID="{C9A407C0-74B1-4F4B-9D25-39C09257E39C}" presName="L1TextContainer" presStyleLbl="revTx" presStyleIdx="9" presStyleCnt="10" custFlipHor="1" custScaleX="66209" custScaleY="118903" custLinFactNeighborX="43061" custLinFactNeighborY="7789">
        <dgm:presLayoutVars>
          <dgm:chMax val="1"/>
          <dgm:chPref val="1"/>
          <dgm:bulletEnabled val="1"/>
        </dgm:presLayoutVars>
      </dgm:prSet>
      <dgm:spPr/>
    </dgm:pt>
    <dgm:pt modelId="{BF40FDD7-AEC9-6741-98E6-DB57DC172D5E}" type="pres">
      <dgm:prSet presAssocID="{C9A407C0-74B1-4F4B-9D25-39C09257E39C}" presName="ConnectLine" presStyleLbl="sibTrans1D1" presStyleIdx="4" presStyleCnt="5" custLinFactX="1700000" custLinFactNeighborX="1715278" custLinFactNeighborY="5314"/>
      <dgm:spPr>
        <a:noFill/>
        <a:ln w="12700" cap="flat" cmpd="sng" algn="ctr">
          <a:solidFill>
            <a:schemeClr val="accent2">
              <a:hueOff val="-399945"/>
              <a:satOff val="-48385"/>
              <a:lumOff val="-23137"/>
              <a:alphaOff val="0"/>
            </a:schemeClr>
          </a:solidFill>
          <a:prstDash val="dash"/>
          <a:miter lim="800000"/>
        </a:ln>
        <a:effectLst/>
      </dgm:spPr>
    </dgm:pt>
    <dgm:pt modelId="{F91495F3-6F09-5B48-9229-23EBC902A676}" type="pres">
      <dgm:prSet presAssocID="{C9A407C0-74B1-4F4B-9D25-39C09257E39C}" presName="EmptyPlaceHolder" presStyleCnt="0"/>
      <dgm:spPr/>
    </dgm:pt>
  </dgm:ptLst>
  <dgm:cxnLst>
    <dgm:cxn modelId="{B1AAA301-A7E0-E045-9DC8-F57615A7F81A}" type="presOf" srcId="{C902DFD1-58C0-424A-92D1-FE042022CFD3}" destId="{54D0C3F0-240C-0543-A15E-465E40695584}" srcOrd="0" destOrd="0" presId="urn:microsoft.com/office/officeart/2017/3/layout/DropPinTimeline"/>
    <dgm:cxn modelId="{4FF83710-E73D-4725-A997-A2EFCBDE01F2}" srcId="{FD8246BC-F2B0-428E-8FFE-03512A6D94F9}" destId="{D304E280-6C47-462C-99CF-09D390997854}" srcOrd="0" destOrd="0" parTransId="{912852FF-8E45-4F4C-8491-27C843EF7919}" sibTransId="{AF85898B-B6D2-4416-9D01-9C856B610141}"/>
    <dgm:cxn modelId="{08F2C212-605D-3F47-8565-97202846893E}" type="presOf" srcId="{83569C23-1F33-42DC-B398-F22E19B00ED5}" destId="{0EEF97F4-002A-DD4F-8638-EEABD696D272}" srcOrd="0" destOrd="0" presId="urn:microsoft.com/office/officeart/2017/3/layout/DropPinTimeline"/>
    <dgm:cxn modelId="{E260641B-097B-4C32-9FF2-3A44EE0550A1}" srcId="{5F9A6992-805F-4A1F-9D58-2A2EFA86868D}" destId="{83569C23-1F33-42DC-B398-F22E19B00ED5}" srcOrd="1" destOrd="0" parTransId="{789129B7-E710-4CA0-9BD9-64134622B730}" sibTransId="{3DD9CD97-6E50-43EB-91C3-09500074E428}"/>
    <dgm:cxn modelId="{73FECC22-D04B-874F-A0B6-767D43692BDF}" type="presOf" srcId="{56809909-39DC-4587-AA69-EDB1B593FB59}" destId="{F6C3C10C-40C5-CF42-B5C2-67462326FFA9}" srcOrd="0" destOrd="0" presId="urn:microsoft.com/office/officeart/2017/3/layout/DropPinTimeline"/>
    <dgm:cxn modelId="{CFA5734F-9C48-4CFD-B7F8-A962C1A43EAE}" srcId="{C902DFD1-58C0-424A-92D1-FE042022CFD3}" destId="{3AFDAD52-C508-4AC6-B59E-D90BCAC2EB9A}" srcOrd="1" destOrd="0" parTransId="{526D668F-C349-4124-80A1-F79F70B8E8BA}" sibTransId="{3878B132-A43A-4DCD-A158-C0236EBE177C}"/>
    <dgm:cxn modelId="{22C1B058-E961-0D46-BA5B-AD0284A26771}" type="presOf" srcId="{3AFDAD52-C508-4AC6-B59E-D90BCAC2EB9A}" destId="{F6C3C10C-40C5-CF42-B5C2-67462326FFA9}" srcOrd="0" destOrd="1" presId="urn:microsoft.com/office/officeart/2017/3/layout/DropPinTimeline"/>
    <dgm:cxn modelId="{9FCB285D-F82E-F64A-A512-94CAFEF4F2BD}" type="presOf" srcId="{5F9A6992-805F-4A1F-9D58-2A2EFA86868D}" destId="{992192B9-A9BC-A84B-93F4-D3D1383EF2E7}" srcOrd="0" destOrd="0" presId="urn:microsoft.com/office/officeart/2017/3/layout/DropPinTimeline"/>
    <dgm:cxn modelId="{074F5E5F-3989-4D67-8656-A4AE0AE53857}" srcId="{D7EDF82B-3A08-4B00-B04D-B90D8992BBB5}" destId="{0CB57C84-1CA8-4378-BF6D-F4C76B21FD74}" srcOrd="0" destOrd="0" parTransId="{35164BA2-2831-4F6B-BF58-50773432BBB8}" sibTransId="{62C6FD62-FF20-4D8A-98C3-89B8DE43AD07}"/>
    <dgm:cxn modelId="{5932D163-18BE-46DE-A09A-86C38A2B92D3}" srcId="{C902DFD1-58C0-424A-92D1-FE042022CFD3}" destId="{56809909-39DC-4587-AA69-EDB1B593FB59}" srcOrd="0" destOrd="0" parTransId="{E9A0CDB2-0FF6-4E4B-8838-5BA3F56E7FFF}" sibTransId="{7648F1A6-04C0-4F65-81C2-9F5E3688E14F}"/>
    <dgm:cxn modelId="{4A38AB6D-8CC3-6D49-A319-342DA96D368F}" type="presOf" srcId="{FD8246BC-F2B0-428E-8FFE-03512A6D94F9}" destId="{EF2A983E-4AB5-004A-AE62-388374F22781}" srcOrd="0" destOrd="0" presId="urn:microsoft.com/office/officeart/2017/3/layout/DropPinTimeline"/>
    <dgm:cxn modelId="{FF1C7A6E-C34A-4387-9B32-BF0790D2C18B}" srcId="{5F9A6992-805F-4A1F-9D58-2A2EFA86868D}" destId="{C902DFD1-58C0-424A-92D1-FE042022CFD3}" srcOrd="0" destOrd="0" parTransId="{20372ED8-2A9F-438A-AD41-D7BB0C523323}" sibTransId="{7FBF0157-54EF-49F4-9D29-FCED238E6FB2}"/>
    <dgm:cxn modelId="{AE516570-AFCA-324E-A175-39D596F07042}" type="presOf" srcId="{D7EDF82B-3A08-4B00-B04D-B90D8992BBB5}" destId="{C7E23D1D-45DB-DA43-8AD5-B0FA6C6A4D17}" srcOrd="0" destOrd="0" presId="urn:microsoft.com/office/officeart/2017/3/layout/DropPinTimeline"/>
    <dgm:cxn modelId="{346FD970-3161-8A48-B91D-FBE78C057AB9}" type="presOf" srcId="{C9A407C0-74B1-4F4B-9D25-39C09257E39C}" destId="{5031512B-778E-1642-B059-8FB76BC386D4}" srcOrd="0" destOrd="0" presId="urn:microsoft.com/office/officeart/2017/3/layout/DropPinTimeline"/>
    <dgm:cxn modelId="{B78E1D82-007D-FE4B-B42D-14F3C4B8EAAD}" srcId="{5F9A6992-805F-4A1F-9D58-2A2EFA86868D}" destId="{C9A407C0-74B1-4F4B-9D25-39C09257E39C}" srcOrd="4" destOrd="0" parTransId="{4C5E55CE-3D17-D048-B8AD-B4784181DFB2}" sibTransId="{CABE2338-57C5-5A49-BD71-27973DCB84EF}"/>
    <dgm:cxn modelId="{A41A8787-9A4B-45B9-9512-B1ADE90C0609}" srcId="{5F9A6992-805F-4A1F-9D58-2A2EFA86868D}" destId="{FD8246BC-F2B0-428E-8FFE-03512A6D94F9}" srcOrd="3" destOrd="0" parTransId="{4B1DC2EE-A469-458F-A7B0-9569E67E7FC8}" sibTransId="{D17D7F97-4FE7-4C6B-8615-5D0E686FB98A}"/>
    <dgm:cxn modelId="{B7B71B8A-C010-40CD-BCF8-A61169624A53}" srcId="{5F9A6992-805F-4A1F-9D58-2A2EFA86868D}" destId="{D7EDF82B-3A08-4B00-B04D-B90D8992BBB5}" srcOrd="2" destOrd="0" parTransId="{052DECF2-6EC6-4EDA-81A2-DA1BA11767CA}" sibTransId="{760A74F4-4920-4188-A562-DB10D2D8710F}"/>
    <dgm:cxn modelId="{09613F8B-75F0-4841-90F3-BC3A37A42D9B}" type="presOf" srcId="{34BB5A57-A653-4FC1-A4B5-CBEF1FACB408}" destId="{BB2D6239-E026-0248-887E-660A68A33EDE}" srcOrd="0" destOrd="1" presId="urn:microsoft.com/office/officeart/2017/3/layout/DropPinTimeline"/>
    <dgm:cxn modelId="{8B1CF09A-54E0-644E-B656-B1E59033CB0F}" type="presOf" srcId="{0CB57C84-1CA8-4378-BF6D-F4C76B21FD74}" destId="{BB2D6239-E026-0248-887E-660A68A33EDE}" srcOrd="0" destOrd="0" presId="urn:microsoft.com/office/officeart/2017/3/layout/DropPinTimeline"/>
    <dgm:cxn modelId="{9496F2A6-095A-40AB-AF62-4164A3FE8F89}" srcId="{83569C23-1F33-42DC-B398-F22E19B00ED5}" destId="{233A0678-AB3F-4A2B-A3BE-41EDE787835A}" srcOrd="0" destOrd="0" parTransId="{5D35B0C4-AF6C-41EE-9A11-B78FF7FC7A25}" sibTransId="{A6AD4285-BADF-4A46-B3E0-6DBE425F3725}"/>
    <dgm:cxn modelId="{8FEACFA8-670F-47E5-8C81-4817BEB8DD09}" srcId="{83569C23-1F33-42DC-B398-F22E19B00ED5}" destId="{38EAB7F3-5E59-44BA-82A1-7A2E9290785B}" srcOrd="1" destOrd="0" parTransId="{9A04A0EA-5DF2-4B2B-A223-89B8FD594FD2}" sibTransId="{22EE4926-4D04-4344-BC7F-421BC1534094}"/>
    <dgm:cxn modelId="{9FF397BA-C56D-8343-B65F-07A32AC69E46}" type="presOf" srcId="{D304E280-6C47-462C-99CF-09D390997854}" destId="{425781AF-46B3-1A4F-8926-241CDB8EE5A7}" srcOrd="0" destOrd="0" presId="urn:microsoft.com/office/officeart/2017/3/layout/DropPinTimeline"/>
    <dgm:cxn modelId="{C56737C1-9133-401D-B892-BDCB8FAA8C01}" srcId="{D7EDF82B-3A08-4B00-B04D-B90D8992BBB5}" destId="{34BB5A57-A653-4FC1-A4B5-CBEF1FACB408}" srcOrd="1" destOrd="0" parTransId="{3A0EB71B-657D-4BA2-9377-3DA5980577D2}" sibTransId="{FDC37EC9-9622-4744-B0B1-05381812D953}"/>
    <dgm:cxn modelId="{30EA8AD6-E2D6-6E47-9426-54ABDB7687B6}" type="presOf" srcId="{38EAB7F3-5E59-44BA-82A1-7A2E9290785B}" destId="{07225742-0921-6A42-B4F5-1FE71FCE5893}" srcOrd="0" destOrd="1" presId="urn:microsoft.com/office/officeart/2017/3/layout/DropPinTimeline"/>
    <dgm:cxn modelId="{3566FCE3-6F0C-2840-B74D-17DE850C695E}" type="presOf" srcId="{233A0678-AB3F-4A2B-A3BE-41EDE787835A}" destId="{07225742-0921-6A42-B4F5-1FE71FCE5893}" srcOrd="0" destOrd="0" presId="urn:microsoft.com/office/officeart/2017/3/layout/DropPinTimeline"/>
    <dgm:cxn modelId="{C320AFC0-17BC-384A-89D5-359CEEB38D42}" type="presParOf" srcId="{992192B9-A9BC-A84B-93F4-D3D1383EF2E7}" destId="{299457E8-D354-D941-B662-0A4D03E1A57C}" srcOrd="0" destOrd="0" presId="urn:microsoft.com/office/officeart/2017/3/layout/DropPinTimeline"/>
    <dgm:cxn modelId="{7321851B-C72B-4F42-BCCF-A8C2F7412805}" type="presParOf" srcId="{992192B9-A9BC-A84B-93F4-D3D1383EF2E7}" destId="{4C44C144-958B-3147-9DA5-CAF9DE7DB7E6}" srcOrd="1" destOrd="0" presId="urn:microsoft.com/office/officeart/2017/3/layout/DropPinTimeline"/>
    <dgm:cxn modelId="{BD6056E0-70E2-5044-86E0-5A1FE4011A5F}" type="presParOf" srcId="{4C44C144-958B-3147-9DA5-CAF9DE7DB7E6}" destId="{B1BD871A-05FC-F347-8093-309CB814E8C4}" srcOrd="0" destOrd="0" presId="urn:microsoft.com/office/officeart/2017/3/layout/DropPinTimeline"/>
    <dgm:cxn modelId="{38DF63AC-B0D1-1247-90B2-620279947D04}" type="presParOf" srcId="{B1BD871A-05FC-F347-8093-309CB814E8C4}" destId="{CCFF365B-C5E9-C64E-9853-49B4E2183BA6}" srcOrd="0" destOrd="0" presId="urn:microsoft.com/office/officeart/2017/3/layout/DropPinTimeline"/>
    <dgm:cxn modelId="{D8F11572-0732-AD48-A65F-4432F72E4AF9}" type="presParOf" srcId="{B1BD871A-05FC-F347-8093-309CB814E8C4}" destId="{A84CEFB1-BD25-6B47-97E7-4DFFD2F42FC7}" srcOrd="1" destOrd="0" presId="urn:microsoft.com/office/officeart/2017/3/layout/DropPinTimeline"/>
    <dgm:cxn modelId="{41527904-6A52-ED4B-ACE1-A57D57A002E4}" type="presParOf" srcId="{A84CEFB1-BD25-6B47-97E7-4DFFD2F42FC7}" destId="{E8E51188-D143-634A-81EA-ED72744AB564}" srcOrd="0" destOrd="0" presId="urn:microsoft.com/office/officeart/2017/3/layout/DropPinTimeline"/>
    <dgm:cxn modelId="{FB51388F-6F1C-9045-B1A7-A04A30DA8B75}" type="presParOf" srcId="{A84CEFB1-BD25-6B47-97E7-4DFFD2F42FC7}" destId="{301580C4-5D1B-FB4D-A1D0-65B070D6B0C6}" srcOrd="1" destOrd="0" presId="urn:microsoft.com/office/officeart/2017/3/layout/DropPinTimeline"/>
    <dgm:cxn modelId="{22DE9A40-BE21-624A-A517-F88F7DA0C4D9}" type="presParOf" srcId="{B1BD871A-05FC-F347-8093-309CB814E8C4}" destId="{F6C3C10C-40C5-CF42-B5C2-67462326FFA9}" srcOrd="2" destOrd="0" presId="urn:microsoft.com/office/officeart/2017/3/layout/DropPinTimeline"/>
    <dgm:cxn modelId="{1F761948-E1AB-7D4B-BCF1-545B5D41F4E7}" type="presParOf" srcId="{B1BD871A-05FC-F347-8093-309CB814E8C4}" destId="{54D0C3F0-240C-0543-A15E-465E40695584}" srcOrd="3" destOrd="0" presId="urn:microsoft.com/office/officeart/2017/3/layout/DropPinTimeline"/>
    <dgm:cxn modelId="{5F81107E-7076-F04E-9ADB-A9DC05A6A3C9}" type="presParOf" srcId="{B1BD871A-05FC-F347-8093-309CB814E8C4}" destId="{BCFB0D46-6551-B940-8903-10B2234F0AE5}" srcOrd="4" destOrd="0" presId="urn:microsoft.com/office/officeart/2017/3/layout/DropPinTimeline"/>
    <dgm:cxn modelId="{7157BA02-A350-7E4B-85BD-41B671D68D6C}" type="presParOf" srcId="{B1BD871A-05FC-F347-8093-309CB814E8C4}" destId="{710DDC3C-BBFE-9C41-83C0-07BDC2ABE4BB}" srcOrd="5" destOrd="0" presId="urn:microsoft.com/office/officeart/2017/3/layout/DropPinTimeline"/>
    <dgm:cxn modelId="{DCFA19F0-601F-D043-A4E5-7DC581FC8D01}" type="presParOf" srcId="{4C44C144-958B-3147-9DA5-CAF9DE7DB7E6}" destId="{D98E65D1-934E-7C42-A8B9-9996DAADA2B6}" srcOrd="1" destOrd="0" presId="urn:microsoft.com/office/officeart/2017/3/layout/DropPinTimeline"/>
    <dgm:cxn modelId="{F9C50C60-2F46-E144-8E5D-8363F0B0D7FF}" type="presParOf" srcId="{4C44C144-958B-3147-9DA5-CAF9DE7DB7E6}" destId="{4D2CD43D-3CB5-C14C-8023-0109DE70DAA0}" srcOrd="2" destOrd="0" presId="urn:microsoft.com/office/officeart/2017/3/layout/DropPinTimeline"/>
    <dgm:cxn modelId="{879B188B-7B0D-0D48-B66C-15218A2316AF}" type="presParOf" srcId="{4D2CD43D-3CB5-C14C-8023-0109DE70DAA0}" destId="{ECA6D734-0A9A-0C48-BB77-5873EBFA185D}" srcOrd="0" destOrd="0" presId="urn:microsoft.com/office/officeart/2017/3/layout/DropPinTimeline"/>
    <dgm:cxn modelId="{74F58DBB-05AB-9F46-B645-6EC423A7E767}" type="presParOf" srcId="{4D2CD43D-3CB5-C14C-8023-0109DE70DAA0}" destId="{2D86BD46-813D-EC4A-BD1D-BF14028A95CE}" srcOrd="1" destOrd="0" presId="urn:microsoft.com/office/officeart/2017/3/layout/DropPinTimeline"/>
    <dgm:cxn modelId="{74D8E154-F995-6A46-9AAF-5E40C654B23F}" type="presParOf" srcId="{2D86BD46-813D-EC4A-BD1D-BF14028A95CE}" destId="{D578D50D-E7E1-9E4B-AEFC-2BF00C17ABB5}" srcOrd="0" destOrd="0" presId="urn:microsoft.com/office/officeart/2017/3/layout/DropPinTimeline"/>
    <dgm:cxn modelId="{53B7E200-5254-2B4D-9CCF-BACDCEFEBF9D}" type="presParOf" srcId="{2D86BD46-813D-EC4A-BD1D-BF14028A95CE}" destId="{EDC628DA-8916-7946-8048-73EEFD767B91}" srcOrd="1" destOrd="0" presId="urn:microsoft.com/office/officeart/2017/3/layout/DropPinTimeline"/>
    <dgm:cxn modelId="{B856ABF6-862E-2643-814C-DB593FB3FD69}" type="presParOf" srcId="{4D2CD43D-3CB5-C14C-8023-0109DE70DAA0}" destId="{07225742-0921-6A42-B4F5-1FE71FCE5893}" srcOrd="2" destOrd="0" presId="urn:microsoft.com/office/officeart/2017/3/layout/DropPinTimeline"/>
    <dgm:cxn modelId="{FB7F8ED8-06F1-E64C-A98A-A4E4067332F8}" type="presParOf" srcId="{4D2CD43D-3CB5-C14C-8023-0109DE70DAA0}" destId="{0EEF97F4-002A-DD4F-8638-EEABD696D272}" srcOrd="3" destOrd="0" presId="urn:microsoft.com/office/officeart/2017/3/layout/DropPinTimeline"/>
    <dgm:cxn modelId="{38D4B2CB-5FD9-3048-8F80-AF382FD80CA0}" type="presParOf" srcId="{4D2CD43D-3CB5-C14C-8023-0109DE70DAA0}" destId="{A43BE06F-60D0-264B-ADA7-2CBACE946F18}" srcOrd="4" destOrd="0" presId="urn:microsoft.com/office/officeart/2017/3/layout/DropPinTimeline"/>
    <dgm:cxn modelId="{F7A9238D-1CCB-9240-8E03-E02B3FB2E6FA}" type="presParOf" srcId="{4D2CD43D-3CB5-C14C-8023-0109DE70DAA0}" destId="{0E7EF318-50E4-8F48-A9D8-4085DF532021}" srcOrd="5" destOrd="0" presId="urn:microsoft.com/office/officeart/2017/3/layout/DropPinTimeline"/>
    <dgm:cxn modelId="{4F730B19-9CC8-464B-9947-23941D75C8B5}" type="presParOf" srcId="{4C44C144-958B-3147-9DA5-CAF9DE7DB7E6}" destId="{2F134EE5-8662-4B4F-8BF9-CE3ACD805D59}" srcOrd="3" destOrd="0" presId="urn:microsoft.com/office/officeart/2017/3/layout/DropPinTimeline"/>
    <dgm:cxn modelId="{6EB2B571-9A2A-1547-AE65-AB0AB391825D}" type="presParOf" srcId="{4C44C144-958B-3147-9DA5-CAF9DE7DB7E6}" destId="{99481076-2F1E-1549-B8D1-84C0535FA757}" srcOrd="4" destOrd="0" presId="urn:microsoft.com/office/officeart/2017/3/layout/DropPinTimeline"/>
    <dgm:cxn modelId="{D6B238F9-F1F7-974F-B3C2-E10DE9574312}" type="presParOf" srcId="{99481076-2F1E-1549-B8D1-84C0535FA757}" destId="{9CBD2482-88A9-4545-8848-3262480836AA}" srcOrd="0" destOrd="0" presId="urn:microsoft.com/office/officeart/2017/3/layout/DropPinTimeline"/>
    <dgm:cxn modelId="{9A295EB9-0994-614B-8172-B47181A594A8}" type="presParOf" srcId="{99481076-2F1E-1549-B8D1-84C0535FA757}" destId="{FAD025EC-93EC-224E-9460-E8C56EED5C7E}" srcOrd="1" destOrd="0" presId="urn:microsoft.com/office/officeart/2017/3/layout/DropPinTimeline"/>
    <dgm:cxn modelId="{4B7F3094-5F5A-9A48-85E2-85C93EF447C8}" type="presParOf" srcId="{FAD025EC-93EC-224E-9460-E8C56EED5C7E}" destId="{79595E70-8AAA-8045-BDD4-2B9F1DC5B68B}" srcOrd="0" destOrd="0" presId="urn:microsoft.com/office/officeart/2017/3/layout/DropPinTimeline"/>
    <dgm:cxn modelId="{9308F70B-C77C-4242-A99D-33E07221C1F2}" type="presParOf" srcId="{FAD025EC-93EC-224E-9460-E8C56EED5C7E}" destId="{C5B31F47-5271-9A41-B3E3-D5F0E1591668}" srcOrd="1" destOrd="0" presId="urn:microsoft.com/office/officeart/2017/3/layout/DropPinTimeline"/>
    <dgm:cxn modelId="{1250ACA9-4065-6043-84CF-EC08FC96E60A}" type="presParOf" srcId="{99481076-2F1E-1549-B8D1-84C0535FA757}" destId="{BB2D6239-E026-0248-887E-660A68A33EDE}" srcOrd="2" destOrd="0" presId="urn:microsoft.com/office/officeart/2017/3/layout/DropPinTimeline"/>
    <dgm:cxn modelId="{0D9D9CF1-2C59-5045-A818-9F25A795D792}" type="presParOf" srcId="{99481076-2F1E-1549-B8D1-84C0535FA757}" destId="{C7E23D1D-45DB-DA43-8AD5-B0FA6C6A4D17}" srcOrd="3" destOrd="0" presId="urn:microsoft.com/office/officeart/2017/3/layout/DropPinTimeline"/>
    <dgm:cxn modelId="{CDF999B3-F321-B741-88A3-6226EAC1AC71}" type="presParOf" srcId="{99481076-2F1E-1549-B8D1-84C0535FA757}" destId="{1CF27374-31D9-1D47-BC3F-2A6A2840B63D}" srcOrd="4" destOrd="0" presId="urn:microsoft.com/office/officeart/2017/3/layout/DropPinTimeline"/>
    <dgm:cxn modelId="{646D7DD5-C9DD-304C-97BC-DD0DCB92BF91}" type="presParOf" srcId="{99481076-2F1E-1549-B8D1-84C0535FA757}" destId="{F13E5C2A-7E68-C441-8212-08D5D0ED4B38}" srcOrd="5" destOrd="0" presId="urn:microsoft.com/office/officeart/2017/3/layout/DropPinTimeline"/>
    <dgm:cxn modelId="{FEFACE2C-E35A-3740-A376-E238DA506132}" type="presParOf" srcId="{4C44C144-958B-3147-9DA5-CAF9DE7DB7E6}" destId="{3B375F25-CEEB-D94D-A2CB-5F66DC0F29E7}" srcOrd="5" destOrd="0" presId="urn:microsoft.com/office/officeart/2017/3/layout/DropPinTimeline"/>
    <dgm:cxn modelId="{1D049312-AC32-9243-9093-B99ACC640E33}" type="presParOf" srcId="{4C44C144-958B-3147-9DA5-CAF9DE7DB7E6}" destId="{C689DF6B-9447-E44C-8E7E-95F20DF41050}" srcOrd="6" destOrd="0" presId="urn:microsoft.com/office/officeart/2017/3/layout/DropPinTimeline"/>
    <dgm:cxn modelId="{D5783A78-FB40-024D-BFFB-CB76DC8C6F86}" type="presParOf" srcId="{C689DF6B-9447-E44C-8E7E-95F20DF41050}" destId="{E6A10490-A6E8-8E42-930C-870587A0AE44}" srcOrd="0" destOrd="0" presId="urn:microsoft.com/office/officeart/2017/3/layout/DropPinTimeline"/>
    <dgm:cxn modelId="{14521F3C-6B1F-4E4F-B42F-E7DD0AF1B1EB}" type="presParOf" srcId="{C689DF6B-9447-E44C-8E7E-95F20DF41050}" destId="{DE898EBA-05E4-B64A-98D2-8AD559A521B1}" srcOrd="1" destOrd="0" presId="urn:microsoft.com/office/officeart/2017/3/layout/DropPinTimeline"/>
    <dgm:cxn modelId="{0446A0C0-6550-FB41-89B1-6DA781B0D898}" type="presParOf" srcId="{DE898EBA-05E4-B64A-98D2-8AD559A521B1}" destId="{8F203071-864D-3645-A5AC-623A2A5815D1}" srcOrd="0" destOrd="0" presId="urn:microsoft.com/office/officeart/2017/3/layout/DropPinTimeline"/>
    <dgm:cxn modelId="{4B581A2F-A996-B34F-B61D-12EC6F0C4A38}" type="presParOf" srcId="{DE898EBA-05E4-B64A-98D2-8AD559A521B1}" destId="{808A5415-2F4F-0849-8FFE-19E57E05230C}" srcOrd="1" destOrd="0" presId="urn:microsoft.com/office/officeart/2017/3/layout/DropPinTimeline"/>
    <dgm:cxn modelId="{A2B5E43E-CAC1-0042-B449-43DCDFB97B76}" type="presParOf" srcId="{C689DF6B-9447-E44C-8E7E-95F20DF41050}" destId="{425781AF-46B3-1A4F-8926-241CDB8EE5A7}" srcOrd="2" destOrd="0" presId="urn:microsoft.com/office/officeart/2017/3/layout/DropPinTimeline"/>
    <dgm:cxn modelId="{3EBFC492-4D9D-7145-9D34-AEEA440C09D2}" type="presParOf" srcId="{C689DF6B-9447-E44C-8E7E-95F20DF41050}" destId="{EF2A983E-4AB5-004A-AE62-388374F22781}" srcOrd="3" destOrd="0" presId="urn:microsoft.com/office/officeart/2017/3/layout/DropPinTimeline"/>
    <dgm:cxn modelId="{0F9C15EE-136C-5641-AA3A-698E45DD5149}" type="presParOf" srcId="{C689DF6B-9447-E44C-8E7E-95F20DF41050}" destId="{BD127DCC-1097-E144-9219-8D6DBA7510CB}" srcOrd="4" destOrd="0" presId="urn:microsoft.com/office/officeart/2017/3/layout/DropPinTimeline"/>
    <dgm:cxn modelId="{AA77A611-BC75-E949-BBCB-CE1C174B1B62}" type="presParOf" srcId="{C689DF6B-9447-E44C-8E7E-95F20DF41050}" destId="{68A5CC48-4DE4-8545-B105-7CE7A9E06BD0}" srcOrd="5" destOrd="0" presId="urn:microsoft.com/office/officeart/2017/3/layout/DropPinTimeline"/>
    <dgm:cxn modelId="{0E05B9D0-F74F-C643-831A-B4A177A89DFA}" type="presParOf" srcId="{4C44C144-958B-3147-9DA5-CAF9DE7DB7E6}" destId="{D061128C-37A1-7745-BF69-C900DA63EB60}" srcOrd="7" destOrd="0" presId="urn:microsoft.com/office/officeart/2017/3/layout/DropPinTimeline"/>
    <dgm:cxn modelId="{68F24EEF-C749-CE42-B288-3ADBE1BC8945}" type="presParOf" srcId="{4C44C144-958B-3147-9DA5-CAF9DE7DB7E6}" destId="{0933B9FE-70AB-6A4E-80F1-B1E63C6CA71B}" srcOrd="8" destOrd="0" presId="urn:microsoft.com/office/officeart/2017/3/layout/DropPinTimeline"/>
    <dgm:cxn modelId="{320A9679-B8D5-9742-81C7-2D37C0096051}" type="presParOf" srcId="{0933B9FE-70AB-6A4E-80F1-B1E63C6CA71B}" destId="{61DD6255-4398-E744-8D6B-2C1397233790}" srcOrd="0" destOrd="0" presId="urn:microsoft.com/office/officeart/2017/3/layout/DropPinTimeline"/>
    <dgm:cxn modelId="{D8764725-4111-2248-8011-8C9873619AB4}" type="presParOf" srcId="{0933B9FE-70AB-6A4E-80F1-B1E63C6CA71B}" destId="{0AEA2238-059E-0B4E-B5CE-3D575693AFC3}" srcOrd="1" destOrd="0" presId="urn:microsoft.com/office/officeart/2017/3/layout/DropPinTimeline"/>
    <dgm:cxn modelId="{1BD25522-DB3D-184B-AC7B-F9DCA666A252}" type="presParOf" srcId="{0AEA2238-059E-0B4E-B5CE-3D575693AFC3}" destId="{CF613FF8-525A-494D-BBF1-2BD85E529491}" srcOrd="0" destOrd="0" presId="urn:microsoft.com/office/officeart/2017/3/layout/DropPinTimeline"/>
    <dgm:cxn modelId="{3EE63A93-AD28-E547-B443-1AAA950F8B07}" type="presParOf" srcId="{0AEA2238-059E-0B4E-B5CE-3D575693AFC3}" destId="{3E5C036B-3B62-DA4A-A32D-4FCC5DD10C47}" srcOrd="1" destOrd="0" presId="urn:microsoft.com/office/officeart/2017/3/layout/DropPinTimeline"/>
    <dgm:cxn modelId="{5B8BA08E-A8BD-D044-AE1E-21D76861A467}" type="presParOf" srcId="{0933B9FE-70AB-6A4E-80F1-B1E63C6CA71B}" destId="{283DAFB2-B6E5-B34E-826A-1D6D996FB2D8}" srcOrd="2" destOrd="0" presId="urn:microsoft.com/office/officeart/2017/3/layout/DropPinTimeline"/>
    <dgm:cxn modelId="{AB1F717E-033E-4F43-B74A-30E2BA9F6B1E}" type="presParOf" srcId="{0933B9FE-70AB-6A4E-80F1-B1E63C6CA71B}" destId="{5031512B-778E-1642-B059-8FB76BC386D4}" srcOrd="3" destOrd="0" presId="urn:microsoft.com/office/officeart/2017/3/layout/DropPinTimeline"/>
    <dgm:cxn modelId="{8CD850C4-249F-AD4C-9927-D522A806731E}" type="presParOf" srcId="{0933B9FE-70AB-6A4E-80F1-B1E63C6CA71B}" destId="{BF40FDD7-AEC9-6741-98E6-DB57DC172D5E}" srcOrd="4" destOrd="0" presId="urn:microsoft.com/office/officeart/2017/3/layout/DropPinTimeline"/>
    <dgm:cxn modelId="{E96CA7F1-3AD0-4645-BABD-B6D24EE13E5D}" type="presParOf" srcId="{0933B9FE-70AB-6A4E-80F1-B1E63C6CA71B}" destId="{F91495F3-6F09-5B48-9229-23EBC902A676}" srcOrd="5" destOrd="0" presId="urn:microsoft.com/office/officeart/2017/3/layout/DropPinTimeline"/>
  </dgm:cxnLst>
  <dgm:bg>
    <a:solidFill>
      <a:schemeClr val="lt1">
        <a:hueOff val="0"/>
        <a:satOff val="0"/>
        <a:lumOff val="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457E8-D354-D941-B662-0A4D03E1A57C}">
      <dsp:nvSpPr>
        <dsp:cNvPr id="0" name=""/>
        <dsp:cNvSpPr/>
      </dsp:nvSpPr>
      <dsp:spPr>
        <a:xfrm>
          <a:off x="0" y="2138027"/>
          <a:ext cx="11134490"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E8E51188-D143-634A-81EA-ED72744AB564}">
      <dsp:nvSpPr>
        <dsp:cNvPr id="0" name=""/>
        <dsp:cNvSpPr/>
      </dsp:nvSpPr>
      <dsp:spPr>
        <a:xfrm rot="8100000">
          <a:off x="71338" y="536455"/>
          <a:ext cx="314457" cy="314457"/>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1580C4-5D1B-FB4D-A1D0-65B070D6B0C6}">
      <dsp:nvSpPr>
        <dsp:cNvPr id="0" name=""/>
        <dsp:cNvSpPr/>
      </dsp:nvSpPr>
      <dsp:spPr>
        <a:xfrm>
          <a:off x="106271" y="571389"/>
          <a:ext cx="244590" cy="24459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6C3C10C-40C5-CF42-B5C2-67462326FFA9}">
      <dsp:nvSpPr>
        <dsp:cNvPr id="0" name=""/>
        <dsp:cNvSpPr/>
      </dsp:nvSpPr>
      <dsp:spPr>
        <a:xfrm>
          <a:off x="424796" y="573066"/>
          <a:ext cx="3084496" cy="1763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r>
            <a:rPr lang="en-US" sz="1200" kern="1200" dirty="0" err="1"/>
            <a:t>Arrêtés</a:t>
          </a:r>
          <a:r>
            <a:rPr lang="en-US" sz="1200" kern="1200" dirty="0"/>
            <a:t> </a:t>
          </a:r>
          <a:r>
            <a:rPr lang="en-US" sz="1200" kern="1200" dirty="0" err="1"/>
            <a:t>ministériels</a:t>
          </a:r>
          <a:r>
            <a:rPr lang="en-US" sz="1200" kern="1200" dirty="0"/>
            <a:t> </a:t>
          </a:r>
          <a:r>
            <a:rPr lang="en-US" sz="1200" kern="1200" dirty="0" err="1"/>
            <a:t>portant</a:t>
          </a:r>
          <a:r>
            <a:rPr lang="en-US" sz="1200" kern="1200" dirty="0"/>
            <a:t> des </a:t>
          </a:r>
          <a:r>
            <a:rPr lang="en-US" sz="1200" kern="1200" dirty="0" err="1"/>
            <a:t>mesures</a:t>
          </a:r>
          <a:r>
            <a:rPr lang="en-US" sz="1200" kern="1200" dirty="0"/>
            <a:t> </a:t>
          </a:r>
          <a:r>
            <a:rPr lang="en-US" sz="1200" kern="1200" dirty="0" err="1"/>
            <a:t>d’urgence</a:t>
          </a:r>
          <a:r>
            <a:rPr lang="en-US" sz="1200" kern="1200" dirty="0"/>
            <a:t> pour limiter la propagation du coronavirus COVID-19 </a:t>
          </a:r>
          <a:r>
            <a:rPr lang="en-US" sz="1200" i="1" kern="1200" dirty="0">
              <a:solidFill>
                <a:schemeClr val="accent1"/>
              </a:solidFill>
            </a:rPr>
            <a:t>– 40 modifications</a:t>
          </a:r>
        </a:p>
        <a:p>
          <a:pPr marL="0" lvl="0" indent="0" algn="l" defTabSz="622300">
            <a:lnSpc>
              <a:spcPct val="90000"/>
            </a:lnSpc>
            <a:spcBef>
              <a:spcPct val="0"/>
            </a:spcBef>
            <a:spcAft>
              <a:spcPct val="35000"/>
            </a:spcAft>
            <a:buNone/>
          </a:pPr>
          <a:r>
            <a:rPr lang="en-US" sz="1400" b="1" kern="1200" dirty="0" err="1">
              <a:solidFill>
                <a:schemeClr val="accent1"/>
              </a:solidFill>
            </a:rPr>
            <a:t>Circulaire</a:t>
          </a:r>
          <a:r>
            <a:rPr lang="en-US" sz="1400" b="1" kern="1200" dirty="0">
              <a:solidFill>
                <a:schemeClr val="accent1"/>
              </a:solidFill>
            </a:rPr>
            <a:t> des procureurs </a:t>
          </a:r>
          <a:r>
            <a:rPr lang="en-US" sz="1400" b="1" kern="1200" dirty="0" err="1">
              <a:solidFill>
                <a:schemeClr val="accent1"/>
              </a:solidFill>
            </a:rPr>
            <a:t>généraux</a:t>
          </a:r>
          <a:r>
            <a:rPr lang="en-US" sz="1400" b="1" kern="1200" dirty="0">
              <a:solidFill>
                <a:schemeClr val="accent1"/>
              </a:solidFill>
            </a:rPr>
            <a:t> du 25 mars 2020 (COL-6) </a:t>
          </a:r>
          <a:r>
            <a:rPr lang="en-US" sz="1400" b="1" i="1" kern="1200" dirty="0">
              <a:solidFill>
                <a:schemeClr val="accent1"/>
              </a:solidFill>
            </a:rPr>
            <a:t>– 22 modifications</a:t>
          </a:r>
        </a:p>
      </dsp:txBody>
      <dsp:txXfrm>
        <a:off x="424796" y="573066"/>
        <a:ext cx="3084496" cy="1763491"/>
      </dsp:txXfrm>
    </dsp:sp>
    <dsp:sp modelId="{54D0C3F0-240C-0543-A15E-465E40695584}">
      <dsp:nvSpPr>
        <dsp:cNvPr id="0" name=""/>
        <dsp:cNvSpPr/>
      </dsp:nvSpPr>
      <dsp:spPr>
        <a:xfrm>
          <a:off x="424796" y="289798"/>
          <a:ext cx="3084496" cy="619605"/>
        </a:xfrm>
        <a:prstGeom prst="rect">
          <a:avLst/>
        </a:prstGeom>
        <a:solidFill>
          <a:schemeClr val="accent4"/>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a:t>mars 2020</a:t>
          </a:r>
        </a:p>
      </dsp:txBody>
      <dsp:txXfrm>
        <a:off x="424796" y="289798"/>
        <a:ext cx="3084496" cy="619605"/>
      </dsp:txXfrm>
    </dsp:sp>
    <dsp:sp modelId="{BCFB0D46-6551-B940-8903-10B2234F0AE5}">
      <dsp:nvSpPr>
        <dsp:cNvPr id="0" name=""/>
        <dsp:cNvSpPr/>
      </dsp:nvSpPr>
      <dsp:spPr>
        <a:xfrm>
          <a:off x="228567" y="916039"/>
          <a:ext cx="0" cy="1265712"/>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CFF365B-C5E9-C64E-9853-49B4E2183BA6}">
      <dsp:nvSpPr>
        <dsp:cNvPr id="0" name=""/>
        <dsp:cNvSpPr/>
      </dsp:nvSpPr>
      <dsp:spPr>
        <a:xfrm>
          <a:off x="188543" y="2141727"/>
          <a:ext cx="80047" cy="80047"/>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78D50D-E7E1-9E4B-AEFC-2BF00C17ABB5}">
      <dsp:nvSpPr>
        <dsp:cNvPr id="0" name=""/>
        <dsp:cNvSpPr/>
      </dsp:nvSpPr>
      <dsp:spPr>
        <a:xfrm rot="18900000">
          <a:off x="1922789" y="3468866"/>
          <a:ext cx="314457" cy="314457"/>
        </a:xfrm>
        <a:prstGeom prst="teardrop">
          <a:avLst>
            <a:gd name="adj" fmla="val 115000"/>
          </a:avLst>
        </a:prstGeom>
        <a:solidFill>
          <a:schemeClr val="accent2">
            <a:hueOff val="-99986"/>
            <a:satOff val="-12096"/>
            <a:lumOff val="-5784"/>
            <a:alphaOff val="0"/>
          </a:schemeClr>
        </a:solidFill>
        <a:ln w="12700" cap="flat" cmpd="sng" algn="ctr">
          <a:solidFill>
            <a:schemeClr val="accent2">
              <a:hueOff val="-99986"/>
              <a:satOff val="-12096"/>
              <a:lumOff val="-57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C628DA-8916-7946-8048-73EEFD767B91}">
      <dsp:nvSpPr>
        <dsp:cNvPr id="0" name=""/>
        <dsp:cNvSpPr/>
      </dsp:nvSpPr>
      <dsp:spPr>
        <a:xfrm>
          <a:off x="1957723" y="3503799"/>
          <a:ext cx="244590" cy="24459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7225742-0921-6A42-B4F5-1FE71FCE5893}">
      <dsp:nvSpPr>
        <dsp:cNvPr id="0" name=""/>
        <dsp:cNvSpPr/>
      </dsp:nvSpPr>
      <dsp:spPr>
        <a:xfrm>
          <a:off x="2302373" y="2138027"/>
          <a:ext cx="3084496" cy="1265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dirty="0" err="1"/>
            <a:t>Arrêté</a:t>
          </a:r>
          <a:r>
            <a:rPr lang="en-US" sz="1200" kern="1200" dirty="0"/>
            <a:t> royal du 6 </a:t>
          </a:r>
          <a:r>
            <a:rPr lang="en-US" sz="1200" kern="1200" dirty="0" err="1"/>
            <a:t>avril</a:t>
          </a:r>
          <a:r>
            <a:rPr lang="en-US" sz="1200" kern="1200" dirty="0"/>
            <a:t> 2020 (AR-SAC)           </a:t>
          </a:r>
        </a:p>
        <a:p>
          <a:pPr marL="0" lvl="0" indent="0" algn="l" defTabSz="533400">
            <a:lnSpc>
              <a:spcPct val="90000"/>
            </a:lnSpc>
            <a:spcBef>
              <a:spcPct val="0"/>
            </a:spcBef>
            <a:spcAft>
              <a:spcPct val="35000"/>
            </a:spcAft>
            <a:buNone/>
          </a:pPr>
          <a:r>
            <a:rPr lang="en-US" sz="1200" kern="1200" dirty="0"/>
            <a:t>(sur base de la </a:t>
          </a:r>
          <a:r>
            <a:rPr lang="en-US" sz="1200" kern="1200" dirty="0" err="1"/>
            <a:t>loi</a:t>
          </a:r>
          <a:r>
            <a:rPr lang="en-US" sz="1200" kern="1200" dirty="0"/>
            <a:t> de </a:t>
          </a:r>
          <a:r>
            <a:rPr lang="en-US" sz="1200" kern="1200" dirty="0" err="1"/>
            <a:t>pouvoirs</a:t>
          </a:r>
          <a:r>
            <a:rPr lang="en-US" sz="1200" kern="1200" dirty="0"/>
            <a:t> </a:t>
          </a:r>
          <a:r>
            <a:rPr lang="en-US" sz="1200" kern="1200" dirty="0" err="1"/>
            <a:t>spéciaux</a:t>
          </a:r>
          <a:r>
            <a:rPr lang="en-US" sz="1200" kern="1200" dirty="0"/>
            <a:t> du 27 mars 2020)</a:t>
          </a:r>
        </a:p>
      </dsp:txBody>
      <dsp:txXfrm>
        <a:off x="2302373" y="2138027"/>
        <a:ext cx="3084496" cy="1265712"/>
      </dsp:txXfrm>
    </dsp:sp>
    <dsp:sp modelId="{0EEF97F4-002A-DD4F-8638-EEABD696D272}">
      <dsp:nvSpPr>
        <dsp:cNvPr id="0" name=""/>
        <dsp:cNvSpPr/>
      </dsp:nvSpPr>
      <dsp:spPr>
        <a:xfrm>
          <a:off x="2302373" y="3403739"/>
          <a:ext cx="3084496" cy="444709"/>
        </a:xfrm>
        <a:prstGeom prst="rect">
          <a:avLst/>
        </a:prstGeom>
        <a:solidFill>
          <a:schemeClr val="accent4"/>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err="1"/>
            <a:t>avr</a:t>
          </a:r>
          <a:r>
            <a:rPr lang="en-US" sz="1400" kern="1200" dirty="0"/>
            <a:t>.–30 </a:t>
          </a:r>
          <a:r>
            <a:rPr lang="en-US" sz="1400" kern="1200" dirty="0" err="1"/>
            <a:t>juin</a:t>
          </a:r>
          <a:r>
            <a:rPr lang="en-US" sz="1400" kern="1200" dirty="0"/>
            <a:t> 2020</a:t>
          </a:r>
        </a:p>
      </dsp:txBody>
      <dsp:txXfrm>
        <a:off x="2302373" y="3403739"/>
        <a:ext cx="3084496" cy="444709"/>
      </dsp:txXfrm>
    </dsp:sp>
    <dsp:sp modelId="{A43BE06F-60D0-264B-ADA7-2CBACE946F18}">
      <dsp:nvSpPr>
        <dsp:cNvPr id="0" name=""/>
        <dsp:cNvSpPr/>
      </dsp:nvSpPr>
      <dsp:spPr>
        <a:xfrm>
          <a:off x="2080018" y="2138027"/>
          <a:ext cx="0" cy="1265712"/>
        </a:xfrm>
        <a:prstGeom prst="line">
          <a:avLst/>
        </a:prstGeom>
        <a:noFill/>
        <a:ln w="12700" cap="flat" cmpd="sng" algn="ctr">
          <a:solidFill>
            <a:schemeClr val="accent2">
              <a:hueOff val="-133315"/>
              <a:satOff val="-16128"/>
              <a:lumOff val="-7712"/>
              <a:alphaOff val="0"/>
            </a:schemeClr>
          </a:solidFill>
          <a:prstDash val="dash"/>
          <a:miter lim="800000"/>
        </a:ln>
        <a:effectLst/>
      </dsp:spPr>
      <dsp:style>
        <a:lnRef idx="1">
          <a:scrgbClr r="0" g="0" b="0"/>
        </a:lnRef>
        <a:fillRef idx="0">
          <a:scrgbClr r="0" g="0" b="0"/>
        </a:fillRef>
        <a:effectRef idx="0">
          <a:scrgbClr r="0" g="0" b="0"/>
        </a:effectRef>
        <a:fontRef idx="minor"/>
      </dsp:style>
    </dsp:sp>
    <dsp:sp modelId="{ECA6D734-0A9A-0C48-BB77-5873EBFA185D}">
      <dsp:nvSpPr>
        <dsp:cNvPr id="0" name=""/>
        <dsp:cNvSpPr/>
      </dsp:nvSpPr>
      <dsp:spPr>
        <a:xfrm>
          <a:off x="2039994" y="2098003"/>
          <a:ext cx="80047" cy="80047"/>
        </a:xfrm>
        <a:prstGeom prst="ellipse">
          <a:avLst/>
        </a:prstGeom>
        <a:solidFill>
          <a:schemeClr val="accent2">
            <a:hueOff val="-133315"/>
            <a:satOff val="-16128"/>
            <a:lumOff val="-7712"/>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595E70-8AAA-8045-BDD4-2B9F1DC5B68B}">
      <dsp:nvSpPr>
        <dsp:cNvPr id="0" name=""/>
        <dsp:cNvSpPr/>
      </dsp:nvSpPr>
      <dsp:spPr>
        <a:xfrm rot="8100000">
          <a:off x="3774240" y="492731"/>
          <a:ext cx="314457" cy="314457"/>
        </a:xfrm>
        <a:prstGeom prst="teardrop">
          <a:avLst>
            <a:gd name="adj" fmla="val 115000"/>
          </a:avLst>
        </a:prstGeom>
        <a:solidFill>
          <a:schemeClr val="accent2">
            <a:hueOff val="-199973"/>
            <a:satOff val="-24193"/>
            <a:lumOff val="-11569"/>
            <a:alphaOff val="0"/>
          </a:schemeClr>
        </a:solidFill>
        <a:ln w="12700" cap="flat" cmpd="sng" algn="ctr">
          <a:solidFill>
            <a:schemeClr val="accent2">
              <a:hueOff val="-199973"/>
              <a:satOff val="-24193"/>
              <a:lumOff val="-1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B31F47-5271-9A41-B3E3-D5F0E1591668}">
      <dsp:nvSpPr>
        <dsp:cNvPr id="0" name=""/>
        <dsp:cNvSpPr/>
      </dsp:nvSpPr>
      <dsp:spPr>
        <a:xfrm>
          <a:off x="3809174" y="527665"/>
          <a:ext cx="244590" cy="24459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B2D6239-E026-0248-887E-660A68A33EDE}">
      <dsp:nvSpPr>
        <dsp:cNvPr id="0" name=""/>
        <dsp:cNvSpPr/>
      </dsp:nvSpPr>
      <dsp:spPr>
        <a:xfrm>
          <a:off x="4153824" y="872315"/>
          <a:ext cx="3084496" cy="1265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0" rIns="76200" bIns="114300" numCol="1" spcCol="1270" anchor="t" anchorCtr="0">
          <a:noAutofit/>
        </a:bodyPr>
        <a:lstStyle/>
        <a:p>
          <a:pPr marL="0" lvl="0" indent="0" algn="l" defTabSz="533400">
            <a:lnSpc>
              <a:spcPct val="90000"/>
            </a:lnSpc>
            <a:spcBef>
              <a:spcPct val="0"/>
            </a:spcBef>
            <a:spcAft>
              <a:spcPct val="35000"/>
            </a:spcAft>
            <a:buNone/>
          </a:pPr>
          <a:endParaRPr lang="en-US" sz="1200" kern="1200" dirty="0"/>
        </a:p>
        <a:p>
          <a:pPr marL="0" lvl="0" indent="0" algn="l" defTabSz="533400">
            <a:lnSpc>
              <a:spcPct val="90000"/>
            </a:lnSpc>
            <a:spcBef>
              <a:spcPct val="0"/>
            </a:spcBef>
            <a:spcAft>
              <a:spcPct val="35000"/>
            </a:spcAft>
            <a:buNone/>
          </a:pPr>
          <a:r>
            <a:rPr lang="en-US" sz="1200" kern="1200" dirty="0" err="1"/>
            <a:t>Loi</a:t>
          </a:r>
          <a:r>
            <a:rPr lang="en-US" sz="1200" kern="1200" dirty="0"/>
            <a:t> du 20 </a:t>
          </a:r>
          <a:r>
            <a:rPr lang="en-US" sz="1200" kern="1200" dirty="0" err="1"/>
            <a:t>mai</a:t>
          </a:r>
          <a:r>
            <a:rPr lang="en-US" sz="1200" kern="1200" dirty="0"/>
            <a:t> 2020 </a:t>
          </a:r>
          <a:r>
            <a:rPr lang="en-US" sz="1200" kern="1200" dirty="0" err="1"/>
            <a:t>portant</a:t>
          </a:r>
          <a:r>
            <a:rPr lang="en-US" sz="1200" kern="1200" dirty="0"/>
            <a:t> des dispositions </a:t>
          </a:r>
          <a:r>
            <a:rPr lang="en-US" sz="1200" kern="1200" dirty="0" err="1"/>
            <a:t>diverses</a:t>
          </a:r>
          <a:r>
            <a:rPr lang="en-US" sz="1200" kern="1200" dirty="0"/>
            <a:t> </a:t>
          </a:r>
          <a:r>
            <a:rPr lang="en-US" sz="1200" kern="1200" dirty="0" err="1"/>
            <a:t>en</a:t>
          </a:r>
          <a:r>
            <a:rPr lang="en-US" sz="1200" kern="1200" dirty="0"/>
            <a:t> matière de justice  (art. 13)</a:t>
          </a:r>
        </a:p>
      </dsp:txBody>
      <dsp:txXfrm>
        <a:off x="4153824" y="872315"/>
        <a:ext cx="3084496" cy="1265712"/>
      </dsp:txXfrm>
    </dsp:sp>
    <dsp:sp modelId="{C7E23D1D-45DB-DA43-8AD5-B0FA6C6A4D17}">
      <dsp:nvSpPr>
        <dsp:cNvPr id="0" name=""/>
        <dsp:cNvSpPr/>
      </dsp:nvSpPr>
      <dsp:spPr>
        <a:xfrm>
          <a:off x="4153824" y="427605"/>
          <a:ext cx="3084496" cy="444709"/>
        </a:xfrm>
        <a:prstGeom prst="rect">
          <a:avLst/>
        </a:prstGeom>
        <a:solidFill>
          <a:schemeClr val="accent4"/>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err="1"/>
            <a:t>mai</a:t>
          </a:r>
          <a:r>
            <a:rPr lang="en-US" sz="1400" kern="1200" dirty="0"/>
            <a:t> 2020</a:t>
          </a:r>
        </a:p>
      </dsp:txBody>
      <dsp:txXfrm>
        <a:off x="4153824" y="427605"/>
        <a:ext cx="3084496" cy="444709"/>
      </dsp:txXfrm>
    </dsp:sp>
    <dsp:sp modelId="{1CF27374-31D9-1D47-BC3F-2A6A2840B63D}">
      <dsp:nvSpPr>
        <dsp:cNvPr id="0" name=""/>
        <dsp:cNvSpPr/>
      </dsp:nvSpPr>
      <dsp:spPr>
        <a:xfrm>
          <a:off x="3931469" y="872315"/>
          <a:ext cx="0" cy="1265712"/>
        </a:xfrm>
        <a:prstGeom prst="line">
          <a:avLst/>
        </a:prstGeom>
        <a:noFill/>
        <a:ln w="12700" cap="flat" cmpd="sng" algn="ctr">
          <a:solidFill>
            <a:schemeClr val="accent2">
              <a:hueOff val="-266630"/>
              <a:satOff val="-32257"/>
              <a:lumOff val="-15425"/>
              <a:alphaOff val="0"/>
            </a:schemeClr>
          </a:solidFill>
          <a:prstDash val="dash"/>
          <a:miter lim="800000"/>
        </a:ln>
        <a:effectLst/>
      </dsp:spPr>
      <dsp:style>
        <a:lnRef idx="1">
          <a:scrgbClr r="0" g="0" b="0"/>
        </a:lnRef>
        <a:fillRef idx="0">
          <a:scrgbClr r="0" g="0" b="0"/>
        </a:fillRef>
        <a:effectRef idx="0">
          <a:scrgbClr r="0" g="0" b="0"/>
        </a:effectRef>
        <a:fontRef idx="minor"/>
      </dsp:style>
    </dsp:sp>
    <dsp:sp modelId="{9CBD2482-88A9-4545-8848-3262480836AA}">
      <dsp:nvSpPr>
        <dsp:cNvPr id="0" name=""/>
        <dsp:cNvSpPr/>
      </dsp:nvSpPr>
      <dsp:spPr>
        <a:xfrm>
          <a:off x="3891445" y="2098003"/>
          <a:ext cx="80047" cy="80047"/>
        </a:xfrm>
        <a:prstGeom prst="ellipse">
          <a:avLst/>
        </a:prstGeom>
        <a:solidFill>
          <a:schemeClr val="accent2">
            <a:hueOff val="-266630"/>
            <a:satOff val="-32257"/>
            <a:lumOff val="-1542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203071-864D-3645-A5AC-623A2A5815D1}">
      <dsp:nvSpPr>
        <dsp:cNvPr id="0" name=""/>
        <dsp:cNvSpPr/>
      </dsp:nvSpPr>
      <dsp:spPr>
        <a:xfrm rot="18900000">
          <a:off x="5625692" y="3468866"/>
          <a:ext cx="314457" cy="314457"/>
        </a:xfrm>
        <a:prstGeom prst="teardrop">
          <a:avLst>
            <a:gd name="adj" fmla="val 115000"/>
          </a:avLst>
        </a:prstGeom>
        <a:solidFill>
          <a:schemeClr val="accent2">
            <a:hueOff val="-299959"/>
            <a:satOff val="-36289"/>
            <a:lumOff val="-17353"/>
            <a:alphaOff val="0"/>
          </a:schemeClr>
        </a:solidFill>
        <a:ln w="12700" cap="flat" cmpd="sng" algn="ctr">
          <a:solidFill>
            <a:schemeClr val="accent2">
              <a:hueOff val="-299959"/>
              <a:satOff val="-36289"/>
              <a:lumOff val="-17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8A5415-2F4F-0849-8FFE-19E57E05230C}">
      <dsp:nvSpPr>
        <dsp:cNvPr id="0" name=""/>
        <dsp:cNvSpPr/>
      </dsp:nvSpPr>
      <dsp:spPr>
        <a:xfrm>
          <a:off x="5660625" y="3503799"/>
          <a:ext cx="244590" cy="24459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25781AF-46B3-1A4F-8926-241CDB8EE5A7}">
      <dsp:nvSpPr>
        <dsp:cNvPr id="0" name=""/>
        <dsp:cNvSpPr/>
      </dsp:nvSpPr>
      <dsp:spPr>
        <a:xfrm>
          <a:off x="6005275" y="2138027"/>
          <a:ext cx="3084496" cy="1265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0" bIns="76200" numCol="1" spcCol="1270" anchor="b" anchorCtr="0">
          <a:noAutofit/>
        </a:bodyPr>
        <a:lstStyle/>
        <a:p>
          <a:pPr marL="0" lvl="0" indent="0" algn="l" defTabSz="533400">
            <a:lnSpc>
              <a:spcPct val="90000"/>
            </a:lnSpc>
            <a:spcBef>
              <a:spcPct val="0"/>
            </a:spcBef>
            <a:spcAft>
              <a:spcPct val="35000"/>
            </a:spcAft>
            <a:buNone/>
          </a:pPr>
          <a:r>
            <a:rPr lang="en-US" sz="1200" kern="1200" dirty="0" err="1"/>
            <a:t>Arrêtés</a:t>
          </a:r>
          <a:r>
            <a:rPr lang="en-US" sz="1200" kern="1200" dirty="0"/>
            <a:t> du </a:t>
          </a:r>
          <a:r>
            <a:rPr lang="en-US" sz="1200" kern="1200" dirty="0" err="1"/>
            <a:t>Ministre-Président</a:t>
          </a:r>
          <a:r>
            <a:rPr lang="en-US" sz="1200" kern="1200" dirty="0"/>
            <a:t> de la </a:t>
          </a:r>
          <a:r>
            <a:rPr lang="en-US" sz="1200" kern="1200" dirty="0" err="1"/>
            <a:t>Région</a:t>
          </a:r>
          <a:r>
            <a:rPr lang="en-US" sz="1200" kern="1200" dirty="0"/>
            <a:t> de </a:t>
          </a:r>
          <a:r>
            <a:rPr lang="en-US" sz="1200" kern="1200" dirty="0" err="1"/>
            <a:t>Bruxelles-Capitale</a:t>
          </a:r>
          <a:r>
            <a:rPr lang="en-US" sz="1200" kern="1200" dirty="0"/>
            <a:t> </a:t>
          </a:r>
          <a:r>
            <a:rPr lang="en-US" sz="1200" i="1" kern="1200" dirty="0">
              <a:solidFill>
                <a:schemeClr val="accent1"/>
              </a:solidFill>
            </a:rPr>
            <a:t>– 18 modifications</a:t>
          </a:r>
        </a:p>
      </dsp:txBody>
      <dsp:txXfrm>
        <a:off x="6005275" y="2138027"/>
        <a:ext cx="3084496" cy="1265712"/>
      </dsp:txXfrm>
    </dsp:sp>
    <dsp:sp modelId="{EF2A983E-4AB5-004A-AE62-388374F22781}">
      <dsp:nvSpPr>
        <dsp:cNvPr id="0" name=""/>
        <dsp:cNvSpPr/>
      </dsp:nvSpPr>
      <dsp:spPr>
        <a:xfrm>
          <a:off x="6005275" y="3403739"/>
          <a:ext cx="3084496" cy="444709"/>
        </a:xfrm>
        <a:prstGeom prst="rect">
          <a:avLst/>
        </a:prstGeom>
        <a:solidFill>
          <a:schemeClr val="accent4"/>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88900" bIns="0" numCol="1" spcCol="1270" anchor="ctr" anchorCtr="0">
          <a:noAutofit/>
        </a:bodyPr>
        <a:lstStyle/>
        <a:p>
          <a:pPr marL="0" lvl="0" indent="0" algn="l" defTabSz="622300">
            <a:lnSpc>
              <a:spcPct val="90000"/>
            </a:lnSpc>
            <a:spcBef>
              <a:spcPct val="0"/>
            </a:spcBef>
            <a:spcAft>
              <a:spcPct val="35000"/>
            </a:spcAft>
            <a:buNone/>
            <a:defRPr b="1"/>
          </a:pPr>
          <a:r>
            <a:rPr lang="en-US" sz="1400" kern="1200" dirty="0" err="1"/>
            <a:t>août</a:t>
          </a:r>
          <a:r>
            <a:rPr lang="en-US" sz="1400" kern="1200" dirty="0"/>
            <a:t> 2020</a:t>
          </a:r>
        </a:p>
      </dsp:txBody>
      <dsp:txXfrm>
        <a:off x="6005275" y="3403739"/>
        <a:ext cx="3084496" cy="444709"/>
      </dsp:txXfrm>
    </dsp:sp>
    <dsp:sp modelId="{BD127DCC-1097-E144-9219-8D6DBA7510CB}">
      <dsp:nvSpPr>
        <dsp:cNvPr id="0" name=""/>
        <dsp:cNvSpPr/>
      </dsp:nvSpPr>
      <dsp:spPr>
        <a:xfrm>
          <a:off x="5782920" y="2138027"/>
          <a:ext cx="0" cy="1265712"/>
        </a:xfrm>
        <a:prstGeom prst="line">
          <a:avLst/>
        </a:prstGeom>
        <a:noFill/>
        <a:ln w="12700" cap="flat" cmpd="sng" algn="ctr">
          <a:solidFill>
            <a:schemeClr val="accent2">
              <a:hueOff val="-399945"/>
              <a:satOff val="-48385"/>
              <a:lumOff val="-23137"/>
              <a:alphaOff val="0"/>
            </a:schemeClr>
          </a:solidFill>
          <a:prstDash val="dash"/>
          <a:miter lim="800000"/>
        </a:ln>
        <a:effectLst/>
      </dsp:spPr>
      <dsp:style>
        <a:lnRef idx="1">
          <a:scrgbClr r="0" g="0" b="0"/>
        </a:lnRef>
        <a:fillRef idx="0">
          <a:scrgbClr r="0" g="0" b="0"/>
        </a:fillRef>
        <a:effectRef idx="0">
          <a:scrgbClr r="0" g="0" b="0"/>
        </a:effectRef>
        <a:fontRef idx="minor"/>
      </dsp:style>
    </dsp:sp>
    <dsp:sp modelId="{E6A10490-A6E8-8E42-930C-870587A0AE44}">
      <dsp:nvSpPr>
        <dsp:cNvPr id="0" name=""/>
        <dsp:cNvSpPr/>
      </dsp:nvSpPr>
      <dsp:spPr>
        <a:xfrm>
          <a:off x="5742896" y="2098003"/>
          <a:ext cx="80047" cy="80047"/>
        </a:xfrm>
        <a:prstGeom prst="ellipse">
          <a:avLst/>
        </a:prstGeom>
        <a:solidFill>
          <a:schemeClr val="accent2">
            <a:hueOff val="-399945"/>
            <a:satOff val="-48385"/>
            <a:lumOff val="-23137"/>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613FF8-525A-494D-BBF1-2BD85E529491}">
      <dsp:nvSpPr>
        <dsp:cNvPr id="0" name=""/>
        <dsp:cNvSpPr/>
      </dsp:nvSpPr>
      <dsp:spPr>
        <a:xfrm rot="8100000">
          <a:off x="8712044" y="547763"/>
          <a:ext cx="314457" cy="314457"/>
        </a:xfrm>
        <a:prstGeom prst="teardrop">
          <a:avLst>
            <a:gd name="adj" fmla="val 115000"/>
          </a:avLst>
        </a:prstGeom>
        <a:solidFill>
          <a:schemeClr val="accent2">
            <a:hueOff val="-399945"/>
            <a:satOff val="-48385"/>
            <a:lumOff val="-23137"/>
            <a:alphaOff val="0"/>
          </a:schemeClr>
        </a:solidFill>
        <a:ln w="12700" cap="flat" cmpd="sng" algn="ctr">
          <a:solidFill>
            <a:schemeClr val="accent2">
              <a:hueOff val="-399945"/>
              <a:satOff val="-48385"/>
              <a:lumOff val="-23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5C036B-3B62-DA4A-A32D-4FCC5DD10C47}">
      <dsp:nvSpPr>
        <dsp:cNvPr id="0" name=""/>
        <dsp:cNvSpPr/>
      </dsp:nvSpPr>
      <dsp:spPr>
        <a:xfrm>
          <a:off x="8746977" y="582696"/>
          <a:ext cx="244590" cy="24459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83DAFB2-B6E5-B34E-826A-1D6D996FB2D8}">
      <dsp:nvSpPr>
        <dsp:cNvPr id="0" name=""/>
        <dsp:cNvSpPr/>
      </dsp:nvSpPr>
      <dsp:spPr>
        <a:xfrm flipH="1">
          <a:off x="9092275" y="808340"/>
          <a:ext cx="2042214" cy="1504969"/>
        </a:xfrm>
        <a:prstGeom prst="rect">
          <a:avLst/>
        </a:prstGeom>
        <a:noFill/>
        <a:ln>
          <a:noFill/>
        </a:ln>
        <a:effectLst/>
      </dsp:spPr>
      <dsp:style>
        <a:lnRef idx="0">
          <a:scrgbClr r="0" g="0" b="0"/>
        </a:lnRef>
        <a:fillRef idx="0">
          <a:scrgbClr r="0" g="0" b="0"/>
        </a:fillRef>
        <a:effectRef idx="0">
          <a:scrgbClr r="0" g="0" b="0"/>
        </a:effectRef>
        <a:fontRef idx="minor"/>
      </dsp:style>
    </dsp:sp>
    <dsp:sp modelId="{5031512B-778E-1642-B059-8FB76BC386D4}">
      <dsp:nvSpPr>
        <dsp:cNvPr id="0" name=""/>
        <dsp:cNvSpPr/>
      </dsp:nvSpPr>
      <dsp:spPr>
        <a:xfrm flipH="1">
          <a:off x="9092275" y="441228"/>
          <a:ext cx="2042214" cy="528773"/>
        </a:xfrm>
        <a:prstGeom prst="rect">
          <a:avLst/>
        </a:prstGeom>
        <a:solidFill>
          <a:schemeClr val="accent4"/>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endParaRPr lang="en-US" sz="1300" kern="1200" dirty="0"/>
        </a:p>
        <a:p>
          <a:pPr marL="0" lvl="0" indent="0" algn="l" defTabSz="577850">
            <a:lnSpc>
              <a:spcPct val="90000"/>
            </a:lnSpc>
            <a:spcBef>
              <a:spcPct val="0"/>
            </a:spcBef>
            <a:spcAft>
              <a:spcPct val="35000"/>
            </a:spcAft>
            <a:buNone/>
            <a:defRPr b="1"/>
          </a:pPr>
          <a:endParaRPr lang="en-US" sz="1300" kern="1200" dirty="0"/>
        </a:p>
        <a:p>
          <a:pPr marL="0" lvl="0" indent="0" algn="l" defTabSz="577850">
            <a:lnSpc>
              <a:spcPct val="90000"/>
            </a:lnSpc>
            <a:spcBef>
              <a:spcPct val="0"/>
            </a:spcBef>
            <a:spcAft>
              <a:spcPct val="35000"/>
            </a:spcAft>
            <a:buNone/>
            <a:defRPr b="1"/>
          </a:pPr>
          <a:endParaRPr lang="en-US" sz="1300" kern="1200" dirty="0"/>
        </a:p>
        <a:p>
          <a:pPr marL="0" lvl="0" indent="0" algn="l" defTabSz="577850">
            <a:lnSpc>
              <a:spcPct val="90000"/>
            </a:lnSpc>
            <a:spcBef>
              <a:spcPct val="0"/>
            </a:spcBef>
            <a:spcAft>
              <a:spcPct val="35000"/>
            </a:spcAft>
            <a:buNone/>
            <a:defRPr b="1"/>
          </a:pPr>
          <a:endParaRPr lang="en-US" sz="1400" kern="1200" dirty="0"/>
        </a:p>
        <a:p>
          <a:pPr marL="0" lvl="0" indent="0" algn="l" defTabSz="577850">
            <a:lnSpc>
              <a:spcPct val="90000"/>
            </a:lnSpc>
            <a:spcBef>
              <a:spcPct val="0"/>
            </a:spcBef>
            <a:spcAft>
              <a:spcPct val="35000"/>
            </a:spcAft>
            <a:buNone/>
            <a:defRPr b="1"/>
          </a:pPr>
          <a:r>
            <a:rPr lang="en-US" sz="1400" kern="1200" dirty="0" err="1"/>
            <a:t>octobre</a:t>
          </a:r>
          <a:r>
            <a:rPr lang="en-US" sz="1400" kern="1200" dirty="0"/>
            <a:t> 2021 – </a:t>
          </a:r>
          <a:r>
            <a:rPr lang="en-US" sz="1400" kern="1200" dirty="0" err="1"/>
            <a:t>février</a:t>
          </a:r>
          <a:r>
            <a:rPr lang="en-US" sz="1400" kern="1200" dirty="0"/>
            <a:t> 2022</a:t>
          </a:r>
        </a:p>
        <a:p>
          <a:pPr marL="0" lvl="0" indent="0" algn="l" defTabSz="577850">
            <a:lnSpc>
              <a:spcPct val="90000"/>
            </a:lnSpc>
            <a:spcBef>
              <a:spcPct val="0"/>
            </a:spcBef>
            <a:spcAft>
              <a:spcPct val="35000"/>
            </a:spcAft>
            <a:buNone/>
            <a:defRPr b="1"/>
          </a:pPr>
          <a:endParaRPr lang="en-US" sz="1300" kern="1200" dirty="0"/>
        </a:p>
        <a:p>
          <a:pPr marL="0" lvl="0" indent="0" algn="l" defTabSz="577850">
            <a:lnSpc>
              <a:spcPct val="90000"/>
            </a:lnSpc>
            <a:spcBef>
              <a:spcPct val="0"/>
            </a:spcBef>
            <a:spcAft>
              <a:spcPct val="35000"/>
            </a:spcAft>
            <a:buNone/>
            <a:defRPr b="1"/>
          </a:pPr>
          <a:r>
            <a:rPr lang="en-US" sz="1200" b="0" kern="1200" dirty="0" err="1"/>
            <a:t>Loi</a:t>
          </a:r>
          <a:r>
            <a:rPr lang="en-US" sz="1200" b="0" kern="1200" dirty="0"/>
            <a:t> </a:t>
          </a:r>
          <a:r>
            <a:rPr lang="en-US" sz="1200" b="0" kern="1200" dirty="0" err="1"/>
            <a:t>pandémie</a:t>
          </a:r>
          <a:r>
            <a:rPr lang="en-US" sz="1200" b="0" kern="1200" dirty="0"/>
            <a:t> du 14 </a:t>
          </a:r>
          <a:r>
            <a:rPr lang="en-US" sz="1200" b="0" kern="1200" dirty="0" err="1"/>
            <a:t>août</a:t>
          </a:r>
          <a:r>
            <a:rPr lang="en-US" sz="1200" b="0" kern="1200" dirty="0"/>
            <a:t> 2021</a:t>
          </a:r>
        </a:p>
        <a:p>
          <a:pPr marL="0" lvl="0" indent="0" algn="l" defTabSz="577850">
            <a:lnSpc>
              <a:spcPct val="90000"/>
            </a:lnSpc>
            <a:spcBef>
              <a:spcPct val="0"/>
            </a:spcBef>
            <a:spcAft>
              <a:spcPct val="35000"/>
            </a:spcAft>
            <a:buNone/>
            <a:defRPr b="1"/>
          </a:pPr>
          <a:r>
            <a:rPr lang="en-US" sz="1200" b="0" kern="1200" dirty="0"/>
            <a:t>(M.B. 20.8.2021)</a:t>
          </a:r>
        </a:p>
        <a:p>
          <a:pPr marL="0" lvl="0" indent="0" algn="l" defTabSz="577850">
            <a:lnSpc>
              <a:spcPct val="90000"/>
            </a:lnSpc>
            <a:spcBef>
              <a:spcPct val="0"/>
            </a:spcBef>
            <a:spcAft>
              <a:spcPct val="35000"/>
            </a:spcAft>
            <a:buNone/>
            <a:defRPr b="1"/>
          </a:pPr>
          <a:r>
            <a:rPr lang="en-US" sz="1200" b="0" kern="1200" dirty="0" err="1"/>
            <a:t>Arrêtés</a:t>
          </a:r>
          <a:r>
            <a:rPr lang="en-US" sz="1200" b="0" kern="1200" dirty="0"/>
            <a:t> </a:t>
          </a:r>
          <a:r>
            <a:rPr lang="en-US" sz="1200" b="0" kern="1200" dirty="0" err="1"/>
            <a:t>royaux</a:t>
          </a:r>
          <a:r>
            <a:rPr lang="en-US" sz="1200" b="0" kern="1200" dirty="0"/>
            <a:t> </a:t>
          </a:r>
          <a:r>
            <a:rPr lang="en-US" sz="1200" b="0" i="1" kern="1200" dirty="0">
              <a:solidFill>
                <a:schemeClr val="accent1"/>
              </a:solidFill>
            </a:rPr>
            <a:t>– 2 modifications</a:t>
          </a:r>
        </a:p>
      </dsp:txBody>
      <dsp:txXfrm>
        <a:off x="9092275" y="441228"/>
        <a:ext cx="2042214" cy="528773"/>
      </dsp:txXfrm>
    </dsp:sp>
    <dsp:sp modelId="{BF40FDD7-AEC9-6741-98E6-DB57DC172D5E}">
      <dsp:nvSpPr>
        <dsp:cNvPr id="0" name=""/>
        <dsp:cNvSpPr/>
      </dsp:nvSpPr>
      <dsp:spPr>
        <a:xfrm>
          <a:off x="8863871" y="960591"/>
          <a:ext cx="0" cy="1265712"/>
        </a:xfrm>
        <a:prstGeom prst="line">
          <a:avLst/>
        </a:prstGeom>
        <a:noFill/>
        <a:ln w="12700" cap="flat" cmpd="sng" algn="ctr">
          <a:solidFill>
            <a:schemeClr val="accent2">
              <a:hueOff val="-399945"/>
              <a:satOff val="-48385"/>
              <a:lumOff val="-23137"/>
              <a:alphaOff val="0"/>
            </a:schemeClr>
          </a:solidFill>
          <a:prstDash val="dash"/>
          <a:miter lim="800000"/>
        </a:ln>
        <a:effectLst/>
      </dsp:spPr>
      <dsp:style>
        <a:lnRef idx="1">
          <a:scrgbClr r="0" g="0" b="0"/>
        </a:lnRef>
        <a:fillRef idx="0">
          <a:scrgbClr r="0" g="0" b="0"/>
        </a:fillRef>
        <a:effectRef idx="0">
          <a:scrgbClr r="0" g="0" b="0"/>
        </a:effectRef>
        <a:fontRef idx="minor"/>
      </dsp:style>
    </dsp:sp>
    <dsp:sp modelId="{61DD6255-4398-E744-8D6B-2C1397233790}">
      <dsp:nvSpPr>
        <dsp:cNvPr id="0" name=""/>
        <dsp:cNvSpPr/>
      </dsp:nvSpPr>
      <dsp:spPr>
        <a:xfrm>
          <a:off x="8823848" y="2186279"/>
          <a:ext cx="80047" cy="80047"/>
        </a:xfrm>
        <a:prstGeom prst="ellipse">
          <a:avLst/>
        </a:prstGeom>
        <a:solidFill>
          <a:schemeClr val="accent2">
            <a:hueOff val="-399945"/>
            <a:satOff val="-48385"/>
            <a:lumOff val="-23137"/>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C256F-D56A-5C44-A670-3B7C19BC53D0}" type="datetimeFigureOut">
              <a:rPr lang="fr-FR" smtClean="0"/>
              <a:t>08/12/2022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4FC925-1942-0F40-B1D1-9688375D400A}" type="slidenum">
              <a:rPr lang="fr-FR" smtClean="0"/>
              <a:t>‹N°›</a:t>
            </a:fld>
            <a:endParaRPr lang="fr-FR"/>
          </a:p>
        </p:txBody>
      </p:sp>
    </p:spTree>
    <p:extLst>
      <p:ext uri="{BB962C8B-B14F-4D97-AF65-F5344CB8AC3E}">
        <p14:creationId xmlns:p14="http://schemas.microsoft.com/office/powerpoint/2010/main" val="141375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200" kern="1200" dirty="0">
                <a:solidFill>
                  <a:schemeClr val="tx1"/>
                </a:solidFill>
                <a:effectLst/>
                <a:latin typeface="+mn-lt"/>
                <a:ea typeface="+mn-ea"/>
                <a:cs typeface="+mn-cs"/>
              </a:rPr>
              <a:t>Le Collège des procureurs généraux est chargé, d’une part, d’une compétence d’avis dans l’élaboration des directives de politique criminelle</a:t>
            </a:r>
          </a:p>
          <a:p>
            <a:r>
              <a:rPr lang="fr-BE" sz="1200" kern="1200" dirty="0">
                <a:solidFill>
                  <a:schemeClr val="tx1"/>
                </a:solidFill>
                <a:effectLst/>
                <a:latin typeface="+mn-lt"/>
                <a:ea typeface="+mn-ea"/>
                <a:cs typeface="+mn-cs"/>
              </a:rPr>
              <a:t> et, d’autre part, de l’exécution de ces directives et il le fait à travers des circulaires</a:t>
            </a:r>
          </a:p>
          <a:p>
            <a:endParaRPr lang="fr-B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dirty="0"/>
              <a:t> La circulaire est contraignante pour tous les membres du ministère public, et par ricochet aux services de police,  de manière à réaliser l’uniformité des poursuites »</a:t>
            </a:r>
            <a:endParaRPr lang="fr-BE"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5</a:t>
            </a:fld>
            <a:endParaRPr lang="fr-FR"/>
          </a:p>
        </p:txBody>
      </p:sp>
    </p:spTree>
    <p:extLst>
      <p:ext uri="{BB962C8B-B14F-4D97-AF65-F5344CB8AC3E}">
        <p14:creationId xmlns:p14="http://schemas.microsoft.com/office/powerpoint/2010/main" val="764424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Si on vient de souligner le rôle  prépondérant du Collège PG dans la définition d’une politique criminelle spécifique à la recherche et à la poursuite des infractions « Covid, d’un autre côté, le Collège s’érige en gardien du respect des droits et garanties procédurales</a:t>
            </a:r>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14</a:t>
            </a:fld>
            <a:endParaRPr lang="fr-FR"/>
          </a:p>
        </p:txBody>
      </p:sp>
    </p:spTree>
    <p:extLst>
      <p:ext uri="{BB962C8B-B14F-4D97-AF65-F5344CB8AC3E}">
        <p14:creationId xmlns:p14="http://schemas.microsoft.com/office/powerpoint/2010/main" val="239862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pPr marL="342900" lvl="0" indent="-342900" algn="just" rtl="0">
              <a:buFont typeface="Calibri" panose="020F0502020204030204" pitchFamily="34" charset="0"/>
              <a:buChar char="-"/>
            </a:pPr>
            <a:r>
              <a:rPr lang="fr-BE" sz="1800" dirty="0">
                <a:effectLst/>
                <a:latin typeface="Calibri" panose="020F0502020204030204" pitchFamily="34" charset="0"/>
                <a:ea typeface="Calibri" panose="020F0502020204030204" pitchFamily="34" charset="0"/>
                <a:cs typeface="Calibri" panose="020F0502020204030204" pitchFamily="34" charset="0"/>
              </a:rPr>
              <a:t>Au mois de mars 2020, les infractions Covid étaient, dans certaines communes à tout le moins bruxelloises, traitées tant par la voie administrative (via les SAC) que par la voie pénale. </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marL="457200" algn="just"/>
            <a:r>
              <a:rPr lang="fr-BE"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marL="457200" algn="just"/>
            <a:r>
              <a:rPr lang="fr-BE" sz="1800" dirty="0">
                <a:effectLst/>
                <a:latin typeface="Calibri" panose="020F0502020204030204" pitchFamily="34" charset="0"/>
                <a:ea typeface="Calibri" panose="020F0502020204030204" pitchFamily="34" charset="0"/>
                <a:cs typeface="Calibri" panose="020F0502020204030204" pitchFamily="34" charset="0"/>
              </a:rPr>
              <a:t>Le collège des procureur généraux s’érige en garant de la loi, puisque dans un courrier du 31 mars 2020 adressé au ministre de la justice et repris dans la presse, il dénonce (à juste titre, à défaut d’AR) l’illégalité du recours à la voie administrative.</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15</a:t>
            </a:fld>
            <a:endParaRPr lang="fr-FR"/>
          </a:p>
        </p:txBody>
      </p:sp>
    </p:spTree>
    <p:extLst>
      <p:ext uri="{BB962C8B-B14F-4D97-AF65-F5344CB8AC3E}">
        <p14:creationId xmlns:p14="http://schemas.microsoft.com/office/powerpoint/2010/main" val="3729482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Collège des PG s’érige en gardien des droits et des libertés fondamentaux, mais avec des attitudes parfois ambigües comme en témoignent la valse hésitation du Collège concernant le recours aux visites domiciliaires </a:t>
            </a:r>
            <a:r>
              <a:rPr lang="fr-BE" sz="1800" dirty="0">
                <a:effectLst/>
                <a:latin typeface="Calibri" panose="020F0502020204030204" pitchFamily="34" charset="0"/>
                <a:ea typeface="Calibri" panose="020F0502020204030204" pitchFamily="34" charset="0"/>
              </a:rPr>
              <a:t>pour constater des infractions covid. </a:t>
            </a:r>
          </a:p>
          <a:p>
            <a:endParaRPr lang="fr-BE" sz="1800" dirty="0">
              <a:effectLst/>
              <a:latin typeface="Calibri" panose="020F0502020204030204" pitchFamily="34" charset="0"/>
            </a:endParaRPr>
          </a:p>
          <a:p>
            <a:r>
              <a:rPr lang="fr-BE" sz="1800" dirty="0">
                <a:effectLst/>
                <a:latin typeface="Calibri" panose="020F0502020204030204" pitchFamily="34" charset="0"/>
                <a:ea typeface="Calibri" panose="020F0502020204030204" pitchFamily="34" charset="0"/>
              </a:rPr>
              <a:t>Dans sa version du 25 mars 2020, le collège indique </a:t>
            </a:r>
            <a:r>
              <a:rPr lang="fr-BE" sz="1800" u="sng" dirty="0">
                <a:effectLst/>
                <a:latin typeface="Calibri" panose="020F0502020204030204" pitchFamily="34" charset="0"/>
                <a:ea typeface="Calibri" panose="020F0502020204030204" pitchFamily="34" charset="0"/>
              </a:rPr>
              <a:t>ne pas exclure</a:t>
            </a:r>
            <a:r>
              <a:rPr lang="fr-BE" sz="1800" dirty="0">
                <a:effectLst/>
                <a:latin typeface="Calibri" panose="020F0502020204030204" pitchFamily="34" charset="0"/>
                <a:ea typeface="Calibri" panose="020F0502020204030204" pitchFamily="34" charset="0"/>
              </a:rPr>
              <a:t> le recours à l’article 27 de la loi sur la fonction de police qui autorise les fouilles administratives de lieux privés</a:t>
            </a:r>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16</a:t>
            </a:fld>
            <a:endParaRPr lang="fr-FR"/>
          </a:p>
        </p:txBody>
      </p:sp>
    </p:spTree>
    <p:extLst>
      <p:ext uri="{BB962C8B-B14F-4D97-AF65-F5344CB8AC3E}">
        <p14:creationId xmlns:p14="http://schemas.microsoft.com/office/powerpoint/2010/main" val="1585112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BE" sz="1800" dirty="0">
                <a:effectLst/>
                <a:latin typeface="Calibri" panose="020F0502020204030204" pitchFamily="34" charset="0"/>
                <a:ea typeface="Calibri" panose="020F0502020204030204" pitchFamily="34" charset="0"/>
                <a:cs typeface="Calibri" panose="020F0502020204030204" pitchFamily="34" charset="0"/>
              </a:rPr>
              <a:t>La version du 7 avril 2020 précise que cette possibilité doit « </a:t>
            </a:r>
            <a:r>
              <a:rPr lang="fr-BE" sz="1800" u="sng" dirty="0">
                <a:effectLst/>
                <a:latin typeface="Calibri" panose="020F0502020204030204" pitchFamily="34" charset="0"/>
                <a:ea typeface="Calibri" panose="020F0502020204030204" pitchFamily="34" charset="0"/>
                <a:cs typeface="Calibri" panose="020F0502020204030204" pitchFamily="34" charset="0"/>
              </a:rPr>
              <a:t>tenir compte des exigences de proportionnalité auxquelles une ingérence dans la vie privée doit répondre </a:t>
            </a:r>
            <a:r>
              <a:rPr lang="fr-BE" sz="1800" dirty="0">
                <a:effectLst/>
                <a:latin typeface="Calibri" panose="020F0502020204030204" pitchFamily="34" charset="0"/>
                <a:ea typeface="Calibri" panose="020F0502020204030204" pitchFamily="34" charset="0"/>
                <a:cs typeface="Calibri" panose="020F0502020204030204" pitchFamily="34" charset="0"/>
              </a:rPr>
              <a:t>».</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fr-BE"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fr-BE" sz="1800" dirty="0">
                <a:effectLst/>
                <a:latin typeface="Calibri" panose="020F0502020204030204" pitchFamily="34" charset="0"/>
                <a:ea typeface="Calibri" panose="020F0502020204030204" pitchFamily="34" charset="0"/>
                <a:cs typeface="Calibri" panose="020F0502020204030204" pitchFamily="34" charset="0"/>
              </a:rPr>
              <a:t>Enfin, : dans sa version du 15 décembre 2020, la circulaire </a:t>
            </a:r>
            <a:r>
              <a:rPr lang="fr-BE" sz="1800" u="sng" dirty="0">
                <a:effectLst/>
                <a:latin typeface="Calibri" panose="020F0502020204030204" pitchFamily="34" charset="0"/>
                <a:ea typeface="Calibri" panose="020F0502020204030204" pitchFamily="34" charset="0"/>
                <a:cs typeface="Calibri" panose="020F0502020204030204" pitchFamily="34" charset="0"/>
              </a:rPr>
              <a:t>exclut le recours </a:t>
            </a:r>
            <a:r>
              <a:rPr lang="fr-BE" sz="1800" dirty="0">
                <a:effectLst/>
                <a:latin typeface="Calibri" panose="020F0502020204030204" pitchFamily="34" charset="0"/>
                <a:ea typeface="Calibri" panose="020F0502020204030204" pitchFamily="34" charset="0"/>
                <a:cs typeface="Calibri" panose="020F0502020204030204" pitchFamily="34" charset="0"/>
              </a:rPr>
              <a:t>à l’article 27 de la loi sur la fonction de police en vue de rechercher et constater des infractions Covid.</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fr-BE"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17</a:t>
            </a:fld>
            <a:endParaRPr lang="fr-FR"/>
          </a:p>
        </p:txBody>
      </p:sp>
    </p:spTree>
    <p:extLst>
      <p:ext uri="{BB962C8B-B14F-4D97-AF65-F5344CB8AC3E}">
        <p14:creationId xmlns:p14="http://schemas.microsoft.com/office/powerpoint/2010/main" val="2761049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algn="just"/>
            <a:r>
              <a:rPr lang="fr-BE" sz="1800" dirty="0">
                <a:effectLst/>
                <a:latin typeface="Calibri" panose="020F0502020204030204" pitchFamily="34" charset="0"/>
                <a:ea typeface="Calibri" panose="020F0502020204030204" pitchFamily="34" charset="0"/>
                <a:cs typeface="Calibri" panose="020F0502020204030204" pitchFamily="34" charset="0"/>
              </a:rPr>
              <a:t>Un autre exemple d’intervention  du collège concerne le recours aux drones pour constater les infractions Covid. Elle fait suite à l’initiative de certaines communes qui avaient recouru aux drones pour constater des rassemblements interdits.</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marL="457200" algn="just"/>
            <a:r>
              <a:rPr lang="fr-BE"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Calibri" panose="020F0502020204030204" pitchFamily="34" charset="0"/>
              <a:buChar char="-"/>
            </a:pPr>
            <a:r>
              <a:rPr lang="fr-BE" sz="1800" u="sng" dirty="0">
                <a:effectLst/>
                <a:latin typeface="Calibri" panose="020F0502020204030204" pitchFamily="34" charset="0"/>
                <a:ea typeface="Calibri" panose="020F0502020204030204" pitchFamily="34" charset="0"/>
                <a:cs typeface="Calibri" panose="020F0502020204030204" pitchFamily="34" charset="0"/>
              </a:rPr>
              <a:t>Dans la presse</a:t>
            </a:r>
            <a:r>
              <a:rPr lang="fr-BE" sz="1800" dirty="0">
                <a:effectLst/>
                <a:latin typeface="Calibri" panose="020F0502020204030204" pitchFamily="34" charset="0"/>
                <a:ea typeface="Calibri" panose="020F0502020204030204" pitchFamily="34" charset="0"/>
                <a:cs typeface="Calibri" panose="020F0502020204030204" pitchFamily="34" charset="0"/>
              </a:rPr>
              <a:t>, le collège se pose en garant de l’État de droit.</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Calibri" panose="020F0502020204030204" pitchFamily="34" charset="0"/>
              <a:buChar char="-"/>
            </a:pPr>
            <a:r>
              <a:rPr lang="fr-BE" sz="1800" dirty="0">
                <a:effectLst/>
                <a:latin typeface="Calibri" panose="020F0502020204030204" pitchFamily="34" charset="0"/>
                <a:ea typeface="Calibri" panose="020F0502020204030204" pitchFamily="34" charset="0"/>
                <a:cs typeface="Calibri" panose="020F0502020204030204" pitchFamily="34" charset="0"/>
              </a:rPr>
              <a:t>Par ailleurs, il </a:t>
            </a:r>
            <a:r>
              <a:rPr lang="fr-BE" sz="1800" u="sng" dirty="0">
                <a:effectLst/>
                <a:latin typeface="Calibri" panose="020F0502020204030204" pitchFamily="34" charset="0"/>
                <a:ea typeface="Calibri" panose="020F0502020204030204" pitchFamily="34" charset="0"/>
                <a:cs typeface="Calibri" panose="020F0502020204030204" pitchFamily="34" charset="0"/>
              </a:rPr>
              <a:t>modifie la circulaire</a:t>
            </a:r>
            <a:r>
              <a:rPr lang="fr-BE" sz="1800" dirty="0">
                <a:effectLst/>
                <a:latin typeface="Calibri" panose="020F0502020204030204" pitchFamily="34" charset="0"/>
                <a:ea typeface="Calibri" panose="020F0502020204030204" pitchFamily="34" charset="0"/>
                <a:cs typeface="Calibri" panose="020F0502020204030204" pitchFamily="34" charset="0"/>
              </a:rPr>
              <a:t> COL/6 dans sa version du 15 décembre 2020 </a:t>
            </a:r>
            <a:r>
              <a:rPr lang="fr-BE" sz="1800" u="sng" dirty="0">
                <a:effectLst/>
                <a:latin typeface="Calibri" panose="020F0502020204030204" pitchFamily="34" charset="0"/>
                <a:ea typeface="Calibri" panose="020F0502020204030204" pitchFamily="34" charset="0"/>
                <a:cs typeface="Calibri" panose="020F0502020204030204" pitchFamily="34" charset="0"/>
              </a:rPr>
              <a:t>et prévoit</a:t>
            </a:r>
            <a:r>
              <a:rPr lang="fr-BE" sz="1800" dirty="0">
                <a:effectLst/>
                <a:latin typeface="Calibri" panose="020F0502020204030204" pitchFamily="34" charset="0"/>
                <a:ea typeface="Calibri" panose="020F0502020204030204" pitchFamily="34" charset="0"/>
                <a:cs typeface="Calibri" panose="020F0502020204030204" pitchFamily="34" charset="0"/>
              </a:rPr>
              <a:t> que </a:t>
            </a:r>
            <a:r>
              <a:rPr lang="fr-B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 police ne peut utiliser les drones à des fins judiciaires (mais uniquement administratives) </a:t>
            </a:r>
            <a:r>
              <a:rPr lang="fr-BE" sz="1800" u="sng" dirty="0">
                <a:effectLst/>
                <a:latin typeface="Calibri" panose="020F0502020204030204" pitchFamily="34" charset="0"/>
                <a:ea typeface="Calibri" panose="020F0502020204030204" pitchFamily="34" charset="0"/>
                <a:cs typeface="Calibri" panose="020F0502020204030204" pitchFamily="34" charset="0"/>
              </a:rPr>
              <a:t>et il ajoute</a:t>
            </a:r>
            <a:r>
              <a:rPr lang="fr-BE" sz="1800" dirty="0">
                <a:effectLst/>
                <a:latin typeface="Calibri" panose="020F0502020204030204" pitchFamily="34" charset="0"/>
                <a:ea typeface="Calibri" panose="020F0502020204030204" pitchFamily="34" charset="0"/>
                <a:cs typeface="Calibri" panose="020F0502020204030204" pitchFamily="34" charset="0"/>
              </a:rPr>
              <a:t> que </a:t>
            </a:r>
            <a:r>
              <a:rPr lang="fr-B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l’usage des drones ne serait en tous cas pas proportionnel à la gravité des infractions recherchées (à savoir les infractions Covid)</a:t>
            </a:r>
          </a:p>
          <a:p>
            <a:pPr marL="342900" lvl="0" indent="-342900" algn="just">
              <a:buFont typeface="Calibri" panose="020F0502020204030204" pitchFamily="34" charset="0"/>
              <a:buChar char="-"/>
            </a:pPr>
            <a:endParaRPr lang="fr-B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Calibri" panose="020F0502020204030204" pitchFamily="34" charset="0"/>
              <a:buChar char="-"/>
            </a:pPr>
            <a:endParaRPr lang="fr-BE"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18</a:t>
            </a:fld>
            <a:endParaRPr lang="fr-FR"/>
          </a:p>
        </p:txBody>
      </p:sp>
    </p:spTree>
    <p:extLst>
      <p:ext uri="{BB962C8B-B14F-4D97-AF65-F5344CB8AC3E}">
        <p14:creationId xmlns:p14="http://schemas.microsoft.com/office/powerpoint/2010/main" val="3577165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800" i="1" dirty="0">
                <a:solidFill>
                  <a:srgbClr val="000000"/>
                </a:solidFill>
                <a:effectLst/>
                <a:latin typeface="Calibri" panose="020F0502020204030204" pitchFamily="34" charset="0"/>
                <a:ea typeface="Calibri" panose="020F0502020204030204" pitchFamily="34" charset="0"/>
              </a:rPr>
              <a:t>Pourtant, quelques mois plus tard, en mars 2021, le procureur général de Liège tempère la position du Collège,  en expliquant que </a:t>
            </a:r>
            <a:r>
              <a:rPr lang="fr-BE" sz="1800" i="1" dirty="0">
                <a:solidFill>
                  <a:srgbClr val="000000"/>
                </a:solidFill>
                <a:effectLst/>
                <a:latin typeface="Calibri" panose="020F0502020204030204" pitchFamily="34" charset="0"/>
                <a:ea typeface="Times New Roman" panose="02020603050405020304" pitchFamily="18" charset="0"/>
              </a:rPr>
              <a:t>« on peut parfaitement imaginer que ceux qui utilisent le drone donnent les informations à d’autres équipes de policiers qui sont au sol et qui vont aller verbaliser les gens qui ne respectent pas les règles Covid »</a:t>
            </a:r>
            <a:r>
              <a:rPr lang="fr-BE" dirty="0">
                <a:effectLst/>
              </a:rPr>
              <a:t> </a:t>
            </a:r>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19</a:t>
            </a:fld>
            <a:endParaRPr lang="fr-FR"/>
          </a:p>
        </p:txBody>
      </p:sp>
    </p:spTree>
    <p:extLst>
      <p:ext uri="{BB962C8B-B14F-4D97-AF65-F5344CB8AC3E}">
        <p14:creationId xmlns:p14="http://schemas.microsoft.com/office/powerpoint/2010/main" val="2748580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Ce qui vient heurter le principe de légalité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C’est vraiment ce qu’on a pu constater pendant la pandémie: un parlement totalement absent et un pouvoir exécutif omniprésent, le Collège s’engouffre dans cette brèche en adoptant une circulaire dès le 25 mars 2020</a:t>
            </a: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20</a:t>
            </a:fld>
            <a:endParaRPr lang="fr-FR"/>
          </a:p>
        </p:txBody>
      </p:sp>
    </p:spTree>
    <p:extLst>
      <p:ext uri="{BB962C8B-B14F-4D97-AF65-F5344CB8AC3E}">
        <p14:creationId xmlns:p14="http://schemas.microsoft.com/office/powerpoint/2010/main" val="2514099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Recours </a:t>
            </a:r>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21</a:t>
            </a:fld>
            <a:endParaRPr lang="fr-FR"/>
          </a:p>
        </p:txBody>
      </p:sp>
    </p:spTree>
    <p:extLst>
      <p:ext uri="{BB962C8B-B14F-4D97-AF65-F5344CB8AC3E}">
        <p14:creationId xmlns:p14="http://schemas.microsoft.com/office/powerpoint/2010/main" val="3376971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85750" indent="-285750" algn="just">
              <a:buFont typeface="Wingdings" pitchFamily="2" charset="2"/>
              <a:buChar char="Ø"/>
            </a:pPr>
            <a:r>
              <a:rPr lang="fr-BE" dirty="0">
                <a:latin typeface="Garamond" panose="02020404030301010803" pitchFamily="18" charset="0"/>
              </a:rPr>
              <a:t>Travail routinier = transaction,</a:t>
            </a:r>
          </a:p>
          <a:p>
            <a:pPr marL="285750" indent="-285750" algn="just">
              <a:buFont typeface="Wingdings" pitchFamily="2" charset="2"/>
              <a:buChar char="Ø"/>
            </a:pPr>
            <a:endParaRPr lang="fr-BE" dirty="0">
              <a:latin typeface="Garamond" panose="02020404030301010803" pitchFamily="18" charset="0"/>
            </a:endParaRPr>
          </a:p>
          <a:p>
            <a:pPr marL="285750" indent="-285750" algn="just">
              <a:buFont typeface="Wingdings" pitchFamily="2" charset="2"/>
              <a:buChar char="Ø"/>
            </a:pPr>
            <a:r>
              <a:rPr lang="fr-BE" dirty="0">
                <a:latin typeface="Garamond" panose="02020404030301010803" pitchFamily="18" charset="0"/>
              </a:rPr>
              <a:t>Les initiatives foisonnent pour bétonner des pratiques qui se sont déployer pendant la pandémie</a:t>
            </a:r>
          </a:p>
          <a:p>
            <a:pPr marL="285750" indent="-285750" algn="just">
              <a:buFont typeface="Wingdings" pitchFamily="2" charset="2"/>
              <a:buChar char="Ø"/>
            </a:pPr>
            <a:endParaRPr lang="fr-BE" dirty="0">
              <a:latin typeface="Garamond" panose="02020404030301010803" pitchFamily="18" charset="0"/>
            </a:endParaRPr>
          </a:p>
          <a:p>
            <a:pPr marL="285750" indent="-285750" algn="just">
              <a:buFont typeface="Wingdings" pitchFamily="2" charset="2"/>
              <a:buChar char="Ø"/>
            </a:pPr>
            <a:r>
              <a:rPr lang="fr-BE" b="0" i="1" u="none" strike="noStrike" dirty="0">
                <a:solidFill>
                  <a:srgbClr val="313131"/>
                </a:solidFill>
                <a:effectLst/>
                <a:latin typeface="Georgia" panose="02040502050405020303" pitchFamily="18" charset="0"/>
              </a:rPr>
              <a:t>Proposition de loi modifiant la loi du 24 juin 2013 relative aux sanctions administratives communales</a:t>
            </a:r>
            <a:endParaRPr lang="fr-BE" b="0" i="1" u="none" strike="noStrike" dirty="0">
              <a:solidFill>
                <a:srgbClr val="313131"/>
              </a:solidFill>
              <a:effectLst/>
              <a:latin typeface="Garamond" panose="02020404030301010803" pitchFamily="18" charset="0"/>
            </a:endParaRPr>
          </a:p>
          <a:p>
            <a:pPr marL="285750" indent="-285750" algn="just">
              <a:buFont typeface="Wingdings" pitchFamily="2" charset="2"/>
              <a:buChar char="Ø"/>
            </a:pPr>
            <a:endParaRPr lang="fr-BE" b="0" i="1" u="none" strike="noStrike" dirty="0">
              <a:solidFill>
                <a:srgbClr val="313131"/>
              </a:solidFill>
              <a:effectLst/>
              <a:latin typeface="Garamond" panose="02020404030301010803" pitchFamily="18" charset="0"/>
            </a:endParaRPr>
          </a:p>
          <a:p>
            <a:pPr marL="285750" indent="-285750" algn="just">
              <a:buFont typeface="Wingdings" pitchFamily="2" charset="2"/>
              <a:buChar char="Ø"/>
            </a:pPr>
            <a:r>
              <a:rPr lang="fr-BE" b="0" i="1" u="none" strike="noStrike" dirty="0">
                <a:solidFill>
                  <a:srgbClr val="313131"/>
                </a:solidFill>
                <a:effectLst/>
                <a:latin typeface="Garamond" panose="02020404030301010803" pitchFamily="18" charset="0"/>
              </a:rPr>
              <a:t>Tout en augmentant le montant des SAC</a:t>
            </a:r>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22</a:t>
            </a:fld>
            <a:endParaRPr lang="fr-FR"/>
          </a:p>
        </p:txBody>
      </p:sp>
    </p:spTree>
    <p:extLst>
      <p:ext uri="{BB962C8B-B14F-4D97-AF65-F5344CB8AC3E}">
        <p14:creationId xmlns:p14="http://schemas.microsoft.com/office/powerpoint/2010/main" val="3750852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85750" indent="-285750" algn="just">
              <a:buFont typeface="Wingdings" pitchFamily="2" charset="2"/>
              <a:buChar char="Ø"/>
            </a:pPr>
            <a:r>
              <a:rPr lang="fr-BE" sz="1800" dirty="0">
                <a:solidFill>
                  <a:srgbClr val="000000"/>
                </a:solidFill>
                <a:effectLst/>
                <a:latin typeface="Times New Roman" panose="02020603050405020304" pitchFamily="18" charset="0"/>
                <a:ea typeface="Calibri" panose="020F0502020204030204" pitchFamily="34" charset="0"/>
              </a:rPr>
              <a:t>le Collège produit ses propres normes et en contrôle lui-même l’application. </a:t>
            </a:r>
            <a:endParaRPr lang="fr-BE" b="0" i="1" u="none" strike="noStrike" dirty="0">
              <a:solidFill>
                <a:srgbClr val="313131"/>
              </a:solidFill>
              <a:effectLst/>
              <a:latin typeface="Garamond" panose="02020404030301010803" pitchFamily="18" charset="0"/>
            </a:endParaRPr>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23</a:t>
            </a:fld>
            <a:endParaRPr lang="fr-FR"/>
          </a:p>
        </p:txBody>
      </p:sp>
    </p:spTree>
    <p:extLst>
      <p:ext uri="{BB962C8B-B14F-4D97-AF65-F5344CB8AC3E}">
        <p14:creationId xmlns:p14="http://schemas.microsoft.com/office/powerpoint/2010/main" val="3378590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Principe de légalité mobilisé pendant la pandémie</a:t>
            </a:r>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6</a:t>
            </a:fld>
            <a:endParaRPr lang="fr-FR"/>
          </a:p>
        </p:txBody>
      </p:sp>
    </p:spTree>
    <p:extLst>
      <p:ext uri="{BB962C8B-B14F-4D97-AF65-F5344CB8AC3E}">
        <p14:creationId xmlns:p14="http://schemas.microsoft.com/office/powerpoint/2010/main" val="404321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200" kern="1200" dirty="0">
                <a:solidFill>
                  <a:schemeClr val="tx1"/>
                </a:solidFill>
                <a:effectLst/>
                <a:latin typeface="+mn-lt"/>
                <a:ea typeface="+mn-ea"/>
                <a:cs typeface="+mn-cs"/>
              </a:rPr>
              <a:t>Pourtant, force est de constater que directives et circulaires foisonnent depuis un certain nombre d’années (tous les acteurs qui interviennent dans la chaine pénale gardent dorénavant un </a:t>
            </a:r>
            <a:r>
              <a:rPr lang="fr-BE" sz="1200" kern="1200" dirty="0" err="1">
                <a:solidFill>
                  <a:schemeClr val="tx1"/>
                </a:solidFill>
                <a:effectLst/>
                <a:latin typeface="+mn-lt"/>
                <a:ea typeface="+mn-ea"/>
                <a:cs typeface="+mn-cs"/>
              </a:rPr>
              <a:t>oeil</a:t>
            </a:r>
            <a:r>
              <a:rPr lang="fr-BE" sz="1200" kern="1200" dirty="0">
                <a:solidFill>
                  <a:schemeClr val="tx1"/>
                </a:solidFill>
                <a:effectLst/>
                <a:latin typeface="+mn-lt"/>
                <a:ea typeface="+mn-ea"/>
                <a:cs typeface="+mn-cs"/>
              </a:rPr>
              <a:t> attentif sur les circulaires ce qui n’était pas auparavant) et ces directives et circulaires exercent une influence indéniable sur l’activité pénale en agissant tantôt comme béquille du droit pénal quand elles viennent pallier les errances ou les manquements du législateur, tantôt comme moteur de l’action publique quand elles dessinent les contours des des modalités de poursuite.</a:t>
            </a:r>
          </a:p>
          <a:p>
            <a:endParaRPr lang="fr-BE" sz="1200" kern="1200" dirty="0">
              <a:solidFill>
                <a:schemeClr val="tx1"/>
              </a:solidFill>
              <a:effectLst/>
              <a:latin typeface="+mn-lt"/>
              <a:ea typeface="+mn-ea"/>
              <a:cs typeface="+mn-cs"/>
            </a:endParaRPr>
          </a:p>
          <a:p>
            <a:endParaRPr lang="fr-B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dirty="0">
                <a:effectLst/>
                <a:latin typeface="Calibri" panose="020F0502020204030204" pitchFamily="34" charset="0"/>
                <a:ea typeface="Calibri" panose="020F0502020204030204" pitchFamily="34" charset="0"/>
                <a:cs typeface="Calibri" panose="020F0502020204030204" pitchFamily="34" charset="0"/>
              </a:rPr>
              <a:t>Et ce qu’on constate dans le cadre de la gestion des infractions Covid, puisqu’on a pas de loi avant août 2021, mais dès mars 2020, le Collège s’engouffre dans ce vide juridique, adoptant  la COL6 en date du 25 mars 2020, </a:t>
            </a:r>
            <a:r>
              <a:rPr lang="fr-BE" sz="12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modifiée à 22/25 reprises </a:t>
            </a:r>
            <a:r>
              <a:rPr lang="fr-BE" sz="1200" dirty="0">
                <a:effectLst/>
                <a:latin typeface="Calibri" panose="020F0502020204030204" pitchFamily="34" charset="0"/>
                <a:ea typeface="Calibri" panose="020F0502020204030204" pitchFamily="34" charset="0"/>
                <a:cs typeface="Calibri" panose="020F0502020204030204" pitchFamily="34" charset="0"/>
              </a:rPr>
              <a:t>entre son adoption et le mois de décembre 2021 et cette circulaire </a:t>
            </a:r>
            <a:r>
              <a:rPr lang="fr-FR" dirty="0"/>
              <a:t>va déterminer la politique de recherche et de poursuites des infractions Covid, en décidant de plusieurs axes</a:t>
            </a: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7</a:t>
            </a:fld>
            <a:endParaRPr lang="fr-FR"/>
          </a:p>
        </p:txBody>
      </p:sp>
    </p:spTree>
    <p:extLst>
      <p:ext uri="{BB962C8B-B14F-4D97-AF65-F5344CB8AC3E}">
        <p14:creationId xmlns:p14="http://schemas.microsoft.com/office/powerpoint/2010/main" val="3826331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8</a:t>
            </a:fld>
            <a:endParaRPr lang="fr-FR"/>
          </a:p>
        </p:txBody>
      </p:sp>
    </p:spTree>
    <p:extLst>
      <p:ext uri="{BB962C8B-B14F-4D97-AF65-F5344CB8AC3E}">
        <p14:creationId xmlns:p14="http://schemas.microsoft.com/office/powerpoint/2010/main" val="176100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dirty="0">
                <a:effectLst/>
                <a:latin typeface="Calibri" panose="020F0502020204030204" pitchFamily="34" charset="0"/>
                <a:ea typeface="Calibri" panose="020F0502020204030204" pitchFamily="34" charset="0"/>
                <a:cs typeface="Calibri" panose="020F0502020204030204" pitchFamily="34" charset="0"/>
              </a:rPr>
              <a:t>le traitement prioritaire des infractions Covid se traduit dans les chiffres des flux d’entrée au parquets puisque, </a:t>
            </a:r>
            <a:r>
              <a:rPr lang="fr-BE" sz="1800" u="sng" dirty="0">
                <a:effectLst/>
                <a:latin typeface="Calibri" panose="020F0502020204030204" pitchFamily="34" charset="0"/>
                <a:ea typeface="Calibri" panose="020F0502020204030204" pitchFamily="34" charset="0"/>
                <a:cs typeface="Calibri" panose="020F0502020204030204" pitchFamily="34" charset="0"/>
              </a:rPr>
              <a:t>au </a:t>
            </a:r>
            <a:r>
              <a:rPr lang="fr-BE"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 juin 2021</a:t>
            </a:r>
            <a:r>
              <a:rPr lang="fr-B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dirty="0">
                <a:effectLst/>
                <a:latin typeface="Calibri" panose="020F0502020204030204" pitchFamily="34" charset="0"/>
                <a:ea typeface="Calibri" panose="020F0502020204030204" pitchFamily="34" charset="0"/>
                <a:cs typeface="Calibri" panose="020F0502020204030204" pitchFamily="34" charset="0"/>
              </a:rPr>
              <a:t>les quelques chiffres présentés ici sont issus des statistiques disponibles sur le site internet du MP.</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9</a:t>
            </a:fld>
            <a:endParaRPr lang="fr-FR"/>
          </a:p>
        </p:txBody>
      </p:sp>
    </p:spTree>
    <p:extLst>
      <p:ext uri="{BB962C8B-B14F-4D97-AF65-F5344CB8AC3E}">
        <p14:creationId xmlns:p14="http://schemas.microsoft.com/office/powerpoint/2010/main" val="110115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200" dirty="0">
                <a:latin typeface="Garamond" panose="02020404030301010803" pitchFamily="18" charset="0"/>
              </a:rPr>
              <a:t>transaction pénale immédiate (proposition de paiement faite directement par la police)</a:t>
            </a:r>
          </a:p>
          <a:p>
            <a:endParaRPr lang="fr-BE" sz="1200" dirty="0">
              <a:latin typeface="Garamond" panose="02020404030301010803" pitchFamily="18" charset="0"/>
            </a:endParaRPr>
          </a:p>
          <a:p>
            <a:pPr algn="just"/>
            <a:r>
              <a:rPr lang="fr-BE" sz="1800" dirty="0">
                <a:effectLst/>
                <a:latin typeface="Calibri" panose="020F0502020204030204" pitchFamily="34" charset="0"/>
                <a:ea typeface="Calibri" panose="020F0502020204030204" pitchFamily="34" charset="0"/>
                <a:cs typeface="Calibri" panose="020F0502020204030204" pitchFamily="34" charset="0"/>
              </a:rPr>
              <a:t>Ici aussi la politique criminelle spécifique se traduit dans les chiffres puisque sur les dossiers Covid clôturés au 6 juin 2021, la moitié  (52%) a fait l’objet d’une transaction pénale/transaction pénale immédiate (contre environ 8 % des dossiers clôturés en 2020, tous contentieux confondus)</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fr-BE"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10</a:t>
            </a:fld>
            <a:endParaRPr lang="fr-FR"/>
          </a:p>
        </p:txBody>
      </p:sp>
    </p:spTree>
    <p:extLst>
      <p:ext uri="{BB962C8B-B14F-4D97-AF65-F5344CB8AC3E}">
        <p14:creationId xmlns:p14="http://schemas.microsoft.com/office/powerpoint/2010/main" val="4196440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BE" sz="1800" dirty="0">
                <a:effectLst/>
                <a:latin typeface="Calibri" panose="020F0502020204030204" pitchFamily="34" charset="0"/>
                <a:ea typeface="Calibri" panose="020F0502020204030204" pitchFamily="34" charset="0"/>
                <a:cs typeface="Calibri" panose="020F0502020204030204" pitchFamily="34" charset="0"/>
              </a:rPr>
              <a:t>Un petit éclairage quant au fonctionnement de la transaction pénale :   la circulaire prévoit que « chaque transaction (immédiate) est enregistrée dans </a:t>
            </a:r>
            <a:r>
              <a:rPr lang="fr-BE" sz="1800" dirty="0" err="1">
                <a:effectLst/>
                <a:latin typeface="Calibri" panose="020F0502020204030204" pitchFamily="34" charset="0"/>
                <a:ea typeface="Calibri" panose="020F0502020204030204" pitchFamily="34" charset="0"/>
                <a:cs typeface="Calibri" panose="020F0502020204030204" pitchFamily="34" charset="0"/>
              </a:rPr>
              <a:t>MaCH</a:t>
            </a:r>
            <a:r>
              <a:rPr lang="fr-BE" sz="1800" dirty="0">
                <a:effectLst/>
                <a:latin typeface="Calibri" panose="020F0502020204030204" pitchFamily="34" charset="0"/>
                <a:ea typeface="Calibri" panose="020F0502020204030204" pitchFamily="34" charset="0"/>
                <a:cs typeface="Calibri" panose="020F0502020204030204" pitchFamily="34" charset="0"/>
              </a:rPr>
              <a:t> »,  qui est la plate-forme numérique des amendes pénales </a:t>
            </a:r>
            <a:r>
              <a:rPr lang="fr-BE" sz="1800" dirty="0">
                <a:effectLst/>
                <a:latin typeface="Calibri" panose="020F0502020204030204" pitchFamily="34" charset="0"/>
                <a:ea typeface="Calibri" panose="020F0502020204030204" pitchFamily="34" charset="0"/>
                <a:cs typeface="Arial" panose="020B0604020202020204" pitchFamily="34" charset="0"/>
              </a:rPr>
              <a:t>. C</a:t>
            </a:r>
            <a:r>
              <a:rPr lang="fr-BE" sz="1800" dirty="0">
                <a:effectLst/>
                <a:latin typeface="Calibri" panose="020F0502020204030204" pitchFamily="34" charset="0"/>
                <a:ea typeface="Calibri" panose="020F0502020204030204" pitchFamily="34" charset="0"/>
                <a:cs typeface="Calibri" panose="020F0502020204030204" pitchFamily="34" charset="0"/>
              </a:rPr>
              <a:t>ette plateforme gère l'ensemble du trajet de l’ « amende », depuis l'envoi de la proposition de transaction jusqu'au paiement (au passage on notera l’abus de langage, puisque le collège des PG utilise le terme « amende pénale» pour viser les propositions de transaction)</a:t>
            </a:r>
            <a:r>
              <a:rPr lang="fr-BE" sz="1800" dirty="0">
                <a:effectLst/>
                <a:latin typeface="Calibri" panose="020F0502020204030204" pitchFamily="34" charset="0"/>
                <a:ea typeface="Calibri" panose="020F0502020204030204" pitchFamily="34" charset="0"/>
                <a:cs typeface="Arial" panose="020B0604020202020204" pitchFamily="34" charset="0"/>
              </a:rPr>
              <a:t>. </a:t>
            </a:r>
            <a:r>
              <a:rPr lang="fr-BE" sz="1800" dirty="0">
                <a:effectLst/>
                <a:latin typeface="Calibri" panose="020F0502020204030204" pitchFamily="34" charset="0"/>
                <a:ea typeface="Calibri" panose="020F0502020204030204" pitchFamily="34" charset="0"/>
                <a:cs typeface="Calibri" panose="020F0502020204030204" pitchFamily="34" charset="0"/>
              </a:rPr>
              <a:t>Le système mis en place est justifié par un gain en rapidité et en efficacité</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algn="just"/>
            <a:br>
              <a:rPr lang="fr-BE" sz="1800" dirty="0">
                <a:effectLst/>
                <a:latin typeface="Calibri" panose="020F0502020204030204" pitchFamily="34" charset="0"/>
                <a:ea typeface="Calibri" panose="020F0502020204030204" pitchFamily="34" charset="0"/>
                <a:cs typeface="Calibri" panose="020F0502020204030204" pitchFamily="34" charset="0"/>
              </a:rPr>
            </a:br>
            <a:r>
              <a:rPr lang="fr-BE" sz="1800" dirty="0">
                <a:effectLst/>
                <a:latin typeface="Calibri" panose="020F0502020204030204" pitchFamily="34" charset="0"/>
                <a:ea typeface="Calibri" panose="020F0502020204030204" pitchFamily="34" charset="0"/>
                <a:cs typeface="Calibri" panose="020F0502020204030204" pitchFamily="34" charset="0"/>
              </a:rPr>
              <a:t>Mais , cela signifie qu’aucun magistrat du parquet ne lit ni n’examine le PV de la police, sauf en cas de contestation de la part du suspect et on peut dès lors souligner l’automatisation de la procédure qui écarte l’examen effectif du dossier et, partant, l’exercice de l’opportunité des poursuites à ce stade, ce qui est problématique que, d’une part, certaines infractions sont peu claires et ont donnent lieu à des interprétations et applications divergentes sur le terrain </a:t>
            </a:r>
            <a:r>
              <a:rPr lang="fr-BE" sz="1800" i="0" dirty="0">
                <a:effectLst/>
                <a:latin typeface="Calibri" panose="020F0502020204030204" pitchFamily="34" charset="0"/>
                <a:ea typeface="Calibri" panose="020F0502020204030204" pitchFamily="34" charset="0"/>
                <a:cs typeface="Calibri" panose="020F0502020204030204" pitchFamily="34" charset="0"/>
              </a:rPr>
              <a:t>et, d’autre part, la </a:t>
            </a:r>
            <a:r>
              <a:rPr lang="fr-BE" sz="1800" dirty="0">
                <a:effectLst/>
                <a:latin typeface="Calibri" panose="020F0502020204030204" pitchFamily="34" charset="0"/>
                <a:ea typeface="Calibri" panose="020F0502020204030204" pitchFamily="34" charset="0"/>
                <a:cs typeface="Calibri" panose="020F0502020204030204" pitchFamily="34" charset="0"/>
              </a:rPr>
              <a:t>gravité de ces infractions est relative tandis que les sommes proposées dans le cadre de la transaction pénale  (250 euros pour les particuliers) ne sont pas anodines</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11</a:t>
            </a:fld>
            <a:endParaRPr lang="fr-FR"/>
          </a:p>
        </p:txBody>
      </p:sp>
    </p:spTree>
    <p:extLst>
      <p:ext uri="{BB962C8B-B14F-4D97-AF65-F5344CB8AC3E}">
        <p14:creationId xmlns:p14="http://schemas.microsoft.com/office/powerpoint/2010/main" val="555591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dirty="0">
                <a:effectLst/>
                <a:latin typeface="Calibri" panose="020F0502020204030204" pitchFamily="34" charset="0"/>
                <a:ea typeface="Calibri" panose="020F0502020204030204" pitchFamily="34" charset="0"/>
                <a:cs typeface="Calibri" panose="020F0502020204030204" pitchFamily="34" charset="0"/>
              </a:rPr>
              <a:t>Enfin, la circulaire  </a:t>
            </a:r>
            <a:r>
              <a:rPr lang="fr-BE" sz="1800" u="sng" dirty="0">
                <a:effectLst/>
                <a:latin typeface="Calibri" panose="020F0502020204030204" pitchFamily="34" charset="0"/>
                <a:ea typeface="Calibri" panose="020F0502020204030204" pitchFamily="34" charset="0"/>
                <a:cs typeface="Calibri" panose="020F0502020204030204" pitchFamily="34" charset="0"/>
              </a:rPr>
              <a:t>marginalise </a:t>
            </a:r>
            <a:r>
              <a:rPr lang="fr-BE" sz="1800" dirty="0">
                <a:effectLst/>
                <a:latin typeface="Calibri" panose="020F0502020204030204" pitchFamily="34" charset="0"/>
                <a:ea typeface="Calibri" panose="020F0502020204030204" pitchFamily="34" charset="0"/>
                <a:cs typeface="Calibri" panose="020F0502020204030204" pitchFamily="34" charset="0"/>
              </a:rPr>
              <a:t>le CSS pour raisons d’opportunité, en le rendant </a:t>
            </a:r>
            <a:r>
              <a:rPr lang="fr-FR" sz="1800" u="sng" dirty="0">
                <a:effectLst/>
                <a:latin typeface="Calibri" panose="020F0502020204030204" pitchFamily="34" charset="0"/>
                <a:ea typeface="Calibri" panose="020F0502020204030204" pitchFamily="34" charset="0"/>
                <a:cs typeface="Calibri" panose="020F0502020204030204" pitchFamily="34" charset="0"/>
              </a:rPr>
              <a:t>exceptionnel </a:t>
            </a:r>
            <a:r>
              <a:rPr lang="fr-FR" sz="1800" dirty="0">
                <a:effectLst/>
                <a:latin typeface="Calibri" panose="020F0502020204030204" pitchFamily="34" charset="0"/>
                <a:ea typeface="Calibri" panose="020F0502020204030204" pitchFamily="34" charset="0"/>
                <a:cs typeface="Calibri" panose="020F0502020204030204" pitchFamily="34" charset="0"/>
              </a:rPr>
              <a:t>puisque seul </a:t>
            </a:r>
            <a:r>
              <a:rPr lang="fr-FR" sz="1800" u="sng" dirty="0">
                <a:effectLst/>
                <a:latin typeface="Calibri" panose="020F0502020204030204" pitchFamily="34" charset="0"/>
                <a:ea typeface="Calibri" panose="020F0502020204030204" pitchFamily="34" charset="0"/>
                <a:cs typeface="Calibri" panose="020F0502020204030204" pitchFamily="34" charset="0"/>
              </a:rPr>
              <a:t>un classement sans suite pour des raisons techniques</a:t>
            </a:r>
            <a:r>
              <a:rPr lang="fr-FR" sz="1800" dirty="0">
                <a:effectLst/>
                <a:latin typeface="Calibri" panose="020F0502020204030204" pitchFamily="34" charset="0"/>
                <a:ea typeface="Calibri" panose="020F0502020204030204" pitchFamily="34" charset="0"/>
                <a:cs typeface="Calibri" panose="020F0502020204030204" pitchFamily="34" charset="0"/>
              </a:rPr>
              <a:t> est autorisé</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dirty="0">
                <a:effectLst/>
                <a:latin typeface="Calibri" panose="020F0502020204030204" pitchFamily="34" charset="0"/>
                <a:ea typeface="Calibri" panose="020F0502020204030204" pitchFamily="34" charset="0"/>
                <a:cs typeface="Calibri" panose="020F0502020204030204" pitchFamily="34" charset="0"/>
              </a:rPr>
              <a:t>la </a:t>
            </a:r>
            <a:r>
              <a:rPr lang="fr-FR" sz="1200" dirty="0">
                <a:effectLst/>
                <a:latin typeface="Calibri" panose="020F0502020204030204" pitchFamily="34" charset="0"/>
                <a:ea typeface="Calibri" panose="020F0502020204030204" pitchFamily="34" charset="0"/>
                <a:cs typeface="Calibri" panose="020F0502020204030204" pitchFamily="34" charset="0"/>
              </a:rPr>
              <a:t>circulaire met ainsi  à mal le principe de l’opportunité des poursuite: </a:t>
            </a:r>
            <a:r>
              <a:rPr lang="fr-BE" sz="1200" dirty="0">
                <a:effectLst/>
                <a:latin typeface="Times New Roman" panose="02020603050405020304" pitchFamily="18" charset="0"/>
                <a:ea typeface="Times New Roman" panose="02020603050405020304" pitchFamily="18" charset="0"/>
              </a:rPr>
              <a:t>le ministère public se voit privé de prendre en considération des éléments liés aux circonstances de commission de l’infraction ou à la personnalité de l’auteur, afin d’opérer un classement sans suite pour des motifs d’opportunité, </a:t>
            </a:r>
            <a:r>
              <a:rPr lang="fr-FR" sz="1200" dirty="0">
                <a:effectLst/>
                <a:latin typeface="Calibri" panose="020F0502020204030204" pitchFamily="34" charset="0"/>
                <a:ea typeface="Calibri" panose="020F0502020204030204" pitchFamily="34" charset="0"/>
                <a:cs typeface="Calibri" panose="020F0502020204030204" pitchFamily="34" charset="0"/>
              </a:rPr>
              <a:t> </a:t>
            </a:r>
          </a:p>
          <a:p>
            <a:endParaRPr lang="fr-FR"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12</a:t>
            </a:fld>
            <a:endParaRPr lang="fr-FR"/>
          </a:p>
        </p:txBody>
      </p:sp>
    </p:spTree>
    <p:extLst>
      <p:ext uri="{BB962C8B-B14F-4D97-AF65-F5344CB8AC3E}">
        <p14:creationId xmlns:p14="http://schemas.microsoft.com/office/powerpoint/2010/main" val="1920436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endParaRPr lang="fr-FR" sz="1800" dirty="0">
              <a:effectLst/>
              <a:latin typeface="Calibri" panose="020F0502020204030204" pitchFamily="34" charset="0"/>
              <a:ea typeface="Calibri" panose="020F0502020204030204" pitchFamily="34" charset="0"/>
              <a:cs typeface="Calibri" panose="020F0502020204030204" pitchFamily="34" charset="0"/>
            </a:endParaRPr>
          </a:p>
          <a:p>
            <a:r>
              <a:rPr lang="fr-FR" sz="1800" dirty="0"/>
              <a:t>A nouveau, cela </a:t>
            </a:r>
            <a:r>
              <a:rPr lang="fr-BE" sz="1800" dirty="0">
                <a:effectLst/>
                <a:latin typeface="Calibri" panose="020F0502020204030204" pitchFamily="34" charset="0"/>
                <a:ea typeface="Calibri" panose="020F0502020204030204" pitchFamily="34" charset="0"/>
              </a:rPr>
              <a:t>se traduira dans les chiffres.</a:t>
            </a:r>
          </a:p>
          <a:p>
            <a:endParaRPr lang="fr-BE" sz="1800" dirty="0">
              <a:effectLst/>
              <a:latin typeface="Calibri" panose="020F0502020204030204" pitchFamily="34" charset="0"/>
            </a:endParaRPr>
          </a:p>
          <a:p>
            <a:pPr algn="just"/>
            <a:endParaRPr lang="fr-BE" sz="1800" dirty="0">
              <a:effectLst/>
              <a:latin typeface="Calibri" panose="020F0502020204030204" pitchFamily="34" charset="0"/>
              <a:ea typeface="Calibri" panose="020F0502020204030204" pitchFamily="34" charset="0"/>
              <a:cs typeface="Arial" panose="020B0604020202020204" pitchFamily="34" charset="0"/>
            </a:endParaRPr>
          </a:p>
          <a:p>
            <a:pPr algn="just"/>
            <a:r>
              <a:rPr lang="fr-BE" sz="1800" dirty="0">
                <a:effectLst/>
                <a:latin typeface="Calibri" panose="020F0502020204030204" pitchFamily="34" charset="0"/>
                <a:ea typeface="Calibri" panose="020F0502020204030204" pitchFamily="34" charset="0"/>
                <a:cs typeface="Calibri" panose="020F0502020204030204" pitchFamily="34" charset="0"/>
              </a:rPr>
              <a:t> </a:t>
            </a:r>
            <a:endParaRPr lang="fr-BE" sz="1800" dirty="0">
              <a:effectLst/>
              <a:latin typeface="Calibri" panose="020F0502020204030204" pitchFamily="34" charset="0"/>
              <a:ea typeface="Calibri" panose="020F0502020204030204" pitchFamily="34" charset="0"/>
              <a:cs typeface="Arial" panose="020B0604020202020204" pitchFamily="34" charset="0"/>
            </a:endParaRPr>
          </a:p>
          <a:p>
            <a:endParaRPr lang="fr-FR" b="1" dirty="0"/>
          </a:p>
        </p:txBody>
      </p:sp>
      <p:sp>
        <p:nvSpPr>
          <p:cNvPr id="4" name="Espace réservé du numéro de diapositive 3"/>
          <p:cNvSpPr>
            <a:spLocks noGrp="1"/>
          </p:cNvSpPr>
          <p:nvPr>
            <p:ph type="sldNum" sz="quarter" idx="5"/>
          </p:nvPr>
        </p:nvSpPr>
        <p:spPr/>
        <p:txBody>
          <a:bodyPr/>
          <a:lstStyle/>
          <a:p>
            <a:fld id="{8A4FC925-1942-0F40-B1D1-9688375D400A}" type="slidenum">
              <a:rPr lang="fr-FR" smtClean="0"/>
              <a:t>13</a:t>
            </a:fld>
            <a:endParaRPr lang="fr-FR"/>
          </a:p>
        </p:txBody>
      </p:sp>
    </p:spTree>
    <p:extLst>
      <p:ext uri="{BB962C8B-B14F-4D97-AF65-F5344CB8AC3E}">
        <p14:creationId xmlns:p14="http://schemas.microsoft.com/office/powerpoint/2010/main" val="3111060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47517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05355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29075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9107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38424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65362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03802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71146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3878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14000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12/8/22</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87571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12/8/22</a:t>
            </a:fld>
            <a:endParaRPr lang="en-US"/>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‹N°›</a:t>
            </a:fld>
            <a:endParaRPr lang="en-US"/>
          </a:p>
        </p:txBody>
      </p:sp>
    </p:spTree>
    <p:extLst>
      <p:ext uri="{BB962C8B-B14F-4D97-AF65-F5344CB8AC3E}">
        <p14:creationId xmlns:p14="http://schemas.microsoft.com/office/powerpoint/2010/main" val="139056895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94" r:id="rId6"/>
    <p:sldLayoutId id="2147483789" r:id="rId7"/>
    <p:sldLayoutId id="2147483790" r:id="rId8"/>
    <p:sldLayoutId id="2147483791" r:id="rId9"/>
    <p:sldLayoutId id="2147483793" r:id="rId10"/>
    <p:sldLayoutId id="2147483792"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plus.lesoir.be/291352/article/2020-03-31/confinement-les-procureurs-generaux-sopposent-aux-amendes-communal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lalibre.be/belgique/judiciaire/pas-de-visites-de-policers-a-domicile-des-amendes-plus-salees-et-des-saisies-de-vehicules-pour-les-lockdown-party-et-drones-interdits-5fd8d1899978e227df1c608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rtbf.be/info/belgique/detail_la-police-peut-elle-utiliser-les-drones-pour-constater-les-infractions-covid?id=1070882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m-mp.be/sites/default/files/u147/20210606_justitiele_afhandeling_covid_v3-fr_00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om-mp.be/stat/corr/jstat2020/f/hom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60" name="Rectangle 59">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62" name="Top left">
            <a:extLst>
              <a:ext uri="{FF2B5EF4-FFF2-40B4-BE49-F238E27FC236}">
                <a16:creationId xmlns:a16="http://schemas.microsoft.com/office/drawing/2014/main" id="{ED101B41-AC74-41E8-B659-534680A63E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63" name="Freeform: Shape 62">
              <a:extLst>
                <a:ext uri="{FF2B5EF4-FFF2-40B4-BE49-F238E27FC236}">
                  <a16:creationId xmlns:a16="http://schemas.microsoft.com/office/drawing/2014/main" id="{E99112AE-565B-4F36-869A-6CA38DB4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2" name="Freeform: Shape 63">
              <a:extLst>
                <a:ext uri="{FF2B5EF4-FFF2-40B4-BE49-F238E27FC236}">
                  <a16:creationId xmlns:a16="http://schemas.microsoft.com/office/drawing/2014/main" id="{57348608-0801-437E-90C2-747259E9B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193" name="Freeform: Shape 64">
              <a:extLst>
                <a:ext uri="{FF2B5EF4-FFF2-40B4-BE49-F238E27FC236}">
                  <a16:creationId xmlns:a16="http://schemas.microsoft.com/office/drawing/2014/main" id="{D455AC85-8920-49E7-A166-4B875F639A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66" name="Freeform: Shape 65">
              <a:extLst>
                <a:ext uri="{FF2B5EF4-FFF2-40B4-BE49-F238E27FC236}">
                  <a16:creationId xmlns:a16="http://schemas.microsoft.com/office/drawing/2014/main" id="{F399F655-08EC-4F0F-92C1-DF049B322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67" name="Freeform: Shape 66">
              <a:extLst>
                <a:ext uri="{FF2B5EF4-FFF2-40B4-BE49-F238E27FC236}">
                  <a16:creationId xmlns:a16="http://schemas.microsoft.com/office/drawing/2014/main" id="{3CAE461F-211A-40B3-A572-690991D7F5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68" name="Freeform: Shape 67">
              <a:extLst>
                <a:ext uri="{FF2B5EF4-FFF2-40B4-BE49-F238E27FC236}">
                  <a16:creationId xmlns:a16="http://schemas.microsoft.com/office/drawing/2014/main" id="{8ECE3A5C-A069-4659-8306-C345D9FECB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69" name="Freeform: Shape 68">
              <a:extLst>
                <a:ext uri="{FF2B5EF4-FFF2-40B4-BE49-F238E27FC236}">
                  <a16:creationId xmlns:a16="http://schemas.microsoft.com/office/drawing/2014/main" id="{1E997893-E78C-4B81-B62D-A2EC89FF2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dirty="0"/>
            </a:p>
          </p:txBody>
        </p:sp>
        <p:sp>
          <p:nvSpPr>
            <p:cNvPr id="70" name="Freeform: Shape 69">
              <a:extLst>
                <a:ext uri="{FF2B5EF4-FFF2-40B4-BE49-F238E27FC236}">
                  <a16:creationId xmlns:a16="http://schemas.microsoft.com/office/drawing/2014/main" id="{0E9BF673-56C0-4AC3-804F-66BDBF466B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re 1">
            <a:extLst>
              <a:ext uri="{FF2B5EF4-FFF2-40B4-BE49-F238E27FC236}">
                <a16:creationId xmlns:a16="http://schemas.microsoft.com/office/drawing/2014/main" id="{AC8DDA4F-CFDB-A54C-ACE0-185E24B65759}"/>
              </a:ext>
            </a:extLst>
          </p:cNvPr>
          <p:cNvSpPr>
            <a:spLocks noGrp="1"/>
          </p:cNvSpPr>
          <p:nvPr>
            <p:ph type="ctrTitle"/>
          </p:nvPr>
        </p:nvSpPr>
        <p:spPr>
          <a:xfrm>
            <a:off x="821610" y="209228"/>
            <a:ext cx="7451624" cy="2964907"/>
          </a:xfrm>
        </p:spPr>
        <p:style>
          <a:lnRef idx="2">
            <a:schemeClr val="accent1">
              <a:shade val="50000"/>
            </a:schemeClr>
          </a:lnRef>
          <a:fillRef idx="1">
            <a:schemeClr val="accent1"/>
          </a:fillRef>
          <a:effectRef idx="0">
            <a:schemeClr val="accent1"/>
          </a:effectRef>
          <a:fontRef idx="minor">
            <a:schemeClr val="lt1"/>
          </a:fontRef>
        </p:style>
        <p:txBody>
          <a:bodyPr anchor="b">
            <a:normAutofit fontScale="90000"/>
          </a:bodyPr>
          <a:lstStyle/>
          <a:p>
            <a:pPr>
              <a:lnSpc>
                <a:spcPct val="90000"/>
              </a:lnSpc>
            </a:pP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br>
              <a:rPr lang="en-US" sz="2600" dirty="0">
                <a:latin typeface="Garamond" panose="02020404030301010803" pitchFamily="18" charset="0"/>
              </a:rPr>
            </a:br>
            <a:r>
              <a:rPr lang="en-US" sz="3600" dirty="0">
                <a:latin typeface="Garamond" panose="02020404030301010803" pitchFamily="18" charset="0"/>
              </a:rPr>
              <a:t>La politique </a:t>
            </a:r>
            <a:r>
              <a:rPr lang="en-US" sz="3600" dirty="0" err="1">
                <a:latin typeface="Garamond" panose="02020404030301010803" pitchFamily="18" charset="0"/>
              </a:rPr>
              <a:t>criminelle</a:t>
            </a:r>
            <a:r>
              <a:rPr lang="en-US" sz="3600" dirty="0">
                <a:latin typeface="Garamond" panose="02020404030301010803" pitchFamily="18" charset="0"/>
              </a:rPr>
              <a:t> dans le cadre de la </a:t>
            </a:r>
            <a:r>
              <a:rPr lang="en-US" sz="3600" dirty="0" err="1">
                <a:latin typeface="Garamond" panose="02020404030301010803" pitchFamily="18" charset="0"/>
              </a:rPr>
              <a:t>lutte</a:t>
            </a:r>
            <a:r>
              <a:rPr lang="en-US" sz="3600" dirty="0">
                <a:latin typeface="Garamond" panose="02020404030301010803" pitchFamily="18" charset="0"/>
              </a:rPr>
              <a:t> </a:t>
            </a:r>
            <a:r>
              <a:rPr lang="en-US" sz="3600" dirty="0" err="1">
                <a:latin typeface="Garamond" panose="02020404030301010803" pitchFamily="18" charset="0"/>
              </a:rPr>
              <a:t>contre</a:t>
            </a:r>
            <a:r>
              <a:rPr lang="en-US" sz="3600" dirty="0">
                <a:latin typeface="Garamond" panose="02020404030301010803" pitchFamily="18" charset="0"/>
              </a:rPr>
              <a:t> la Covid-19</a:t>
            </a:r>
            <a:br>
              <a:rPr lang="en-US" sz="2600" dirty="0">
                <a:latin typeface="Garamond" panose="02020404030301010803" pitchFamily="18" charset="0"/>
              </a:rPr>
            </a:br>
            <a:br>
              <a:rPr lang="en-US" sz="2600" dirty="0">
                <a:latin typeface="Garamond" panose="02020404030301010803" pitchFamily="18" charset="0"/>
              </a:rPr>
            </a:br>
            <a:endParaRPr lang="fr-FR" sz="3700" dirty="0">
              <a:latin typeface="Garamond" panose="02020404030301010803" pitchFamily="18" charset="0"/>
            </a:endParaRPr>
          </a:p>
        </p:txBody>
      </p:sp>
      <p:sp>
        <p:nvSpPr>
          <p:cNvPr id="3" name="Sous-titre 2">
            <a:extLst>
              <a:ext uri="{FF2B5EF4-FFF2-40B4-BE49-F238E27FC236}">
                <a16:creationId xmlns:a16="http://schemas.microsoft.com/office/drawing/2014/main" id="{6341DE48-D0F1-E54B-9CCC-D1C1DFC7B605}"/>
              </a:ext>
            </a:extLst>
          </p:cNvPr>
          <p:cNvSpPr>
            <a:spLocks noGrp="1"/>
          </p:cNvSpPr>
          <p:nvPr>
            <p:ph type="subTitle" idx="1"/>
          </p:nvPr>
        </p:nvSpPr>
        <p:spPr>
          <a:xfrm>
            <a:off x="1012785" y="3540419"/>
            <a:ext cx="7158200" cy="3137207"/>
          </a:xfrm>
        </p:spPr>
        <p:txBody>
          <a:bodyPr anchor="t">
            <a:normAutofit fontScale="77500" lnSpcReduction="20000"/>
          </a:bodyPr>
          <a:lstStyle/>
          <a:p>
            <a:pPr algn="l">
              <a:lnSpc>
                <a:spcPct val="100000"/>
              </a:lnSpc>
            </a:pPr>
            <a:endParaRPr lang="en-US" sz="1400" dirty="0">
              <a:latin typeface="Garamond" panose="02020404030301010803" pitchFamily="18" charset="0"/>
            </a:endParaRPr>
          </a:p>
          <a:p>
            <a:pPr>
              <a:lnSpc>
                <a:spcPct val="100000"/>
              </a:lnSpc>
            </a:pPr>
            <a:r>
              <a:rPr lang="fr-FR" sz="3200" dirty="0">
                <a:latin typeface="Garamond" panose="02020404030301010803" pitchFamily="18" charset="0"/>
              </a:rPr>
              <a:t>Christine Guillain</a:t>
            </a:r>
            <a:endParaRPr lang="en-US" sz="3200" dirty="0">
              <a:latin typeface="Garamond" panose="02020404030301010803" pitchFamily="18" charset="0"/>
            </a:endParaRPr>
          </a:p>
          <a:p>
            <a:r>
              <a:rPr lang="fr-FR" sz="3200" dirty="0">
                <a:latin typeface="Garamond" panose="02020404030301010803" pitchFamily="18" charset="0"/>
              </a:rPr>
              <a:t>« La répression des infractions Covid : </a:t>
            </a:r>
            <a:r>
              <a:rPr lang="fr-FR" sz="3200" dirty="0" err="1">
                <a:latin typeface="Garamond" panose="02020404030301010803" pitchFamily="18" charset="0"/>
              </a:rPr>
              <a:t>administratisation</a:t>
            </a:r>
            <a:r>
              <a:rPr lang="fr-FR" sz="3200" dirty="0">
                <a:latin typeface="Garamond" panose="02020404030301010803" pitchFamily="18" charset="0"/>
              </a:rPr>
              <a:t> de la justice pénale et respect des droits fondamentaux »</a:t>
            </a:r>
          </a:p>
          <a:p>
            <a:endParaRPr lang="fr-FR" sz="3200" dirty="0">
              <a:latin typeface="Garamond" panose="02020404030301010803" pitchFamily="18" charset="0"/>
            </a:endParaRPr>
          </a:p>
          <a:p>
            <a:r>
              <a:rPr lang="fr-FR" sz="3200" dirty="0">
                <a:latin typeface="Garamond" panose="02020404030301010803" pitchFamily="18" charset="0"/>
              </a:rPr>
              <a:t>USL-B (GREPEC)et INCC</a:t>
            </a:r>
          </a:p>
          <a:p>
            <a:r>
              <a:rPr lang="fr-FR" sz="3200" dirty="0">
                <a:latin typeface="Garamond" panose="02020404030301010803" pitchFamily="18" charset="0"/>
              </a:rPr>
              <a:t>Bruxelles, 9 décembre 2022</a:t>
            </a:r>
          </a:p>
          <a:p>
            <a:pPr algn="r"/>
            <a:endParaRPr lang="fr-FR" sz="1400" dirty="0"/>
          </a:p>
        </p:txBody>
      </p:sp>
      <p:grpSp>
        <p:nvGrpSpPr>
          <p:cNvPr id="72" name="Cross">
            <a:extLst>
              <a:ext uri="{FF2B5EF4-FFF2-40B4-BE49-F238E27FC236}">
                <a16:creationId xmlns:a16="http://schemas.microsoft.com/office/drawing/2014/main" id="{448E476D-45E3-4FCD-9453-19DE45F378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45264" y="149792"/>
            <a:ext cx="118872" cy="118872"/>
            <a:chOff x="1175347" y="3733800"/>
            <a:chExt cx="118872" cy="118872"/>
          </a:xfrm>
        </p:grpSpPr>
        <p:cxnSp>
          <p:nvCxnSpPr>
            <p:cNvPr id="194" name="Straight Connector 72">
              <a:extLst>
                <a:ext uri="{FF2B5EF4-FFF2-40B4-BE49-F238E27FC236}">
                  <a16:creationId xmlns:a16="http://schemas.microsoft.com/office/drawing/2014/main" id="{7507D607-360D-4059-9841-2FD23101AD5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95" name="Straight Connector 73">
              <a:extLst>
                <a:ext uri="{FF2B5EF4-FFF2-40B4-BE49-F238E27FC236}">
                  <a16:creationId xmlns:a16="http://schemas.microsoft.com/office/drawing/2014/main" id="{F6EB05E8-E37B-497A-8F52-86EFA72F97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4" name="Picture 3">
            <a:extLst>
              <a:ext uri="{FF2B5EF4-FFF2-40B4-BE49-F238E27FC236}">
                <a16:creationId xmlns:a16="http://schemas.microsoft.com/office/drawing/2014/main" id="{FCE1E086-E263-4AC2-976D-A6034B064E4D}"/>
              </a:ext>
            </a:extLst>
          </p:cNvPr>
          <p:cNvPicPr>
            <a:picLocks noChangeAspect="1"/>
          </p:cNvPicPr>
          <p:nvPr/>
        </p:nvPicPr>
        <p:blipFill rotWithShape="1">
          <a:blip r:embed="rId2"/>
          <a:srcRect l="26933" r="22622" b="-1"/>
          <a:stretch/>
        </p:blipFill>
        <p:spPr>
          <a:xfrm>
            <a:off x="8493511" y="736906"/>
            <a:ext cx="3095259" cy="5378934"/>
          </a:xfrm>
          <a:prstGeom prst="rect">
            <a:avLst/>
          </a:prstGeom>
        </p:spPr>
      </p:pic>
      <p:grpSp>
        <p:nvGrpSpPr>
          <p:cNvPr id="76" name="Bottom Right">
            <a:extLst>
              <a:ext uri="{FF2B5EF4-FFF2-40B4-BE49-F238E27FC236}">
                <a16:creationId xmlns:a16="http://schemas.microsoft.com/office/drawing/2014/main" id="{90EAE0D4-1FAB-4DD1-80AD-9922AABCBD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77" name="Freeform: Shape 76">
              <a:extLst>
                <a:ext uri="{FF2B5EF4-FFF2-40B4-BE49-F238E27FC236}">
                  <a16:creationId xmlns:a16="http://schemas.microsoft.com/office/drawing/2014/main" id="{5987934E-3450-45B0-9A00-ECC4FE03B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78" name="Graphic 157">
              <a:extLst>
                <a:ext uri="{FF2B5EF4-FFF2-40B4-BE49-F238E27FC236}">
                  <a16:creationId xmlns:a16="http://schemas.microsoft.com/office/drawing/2014/main" id="{95FAB598-50D5-430C-A444-CC8E490D9AF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80" name="Freeform: Shape 79">
                <a:extLst>
                  <a:ext uri="{FF2B5EF4-FFF2-40B4-BE49-F238E27FC236}">
                    <a16:creationId xmlns:a16="http://schemas.microsoft.com/office/drawing/2014/main" id="{0433B786-DAF3-4B40-B968-9603F2F08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81" name="Freeform: Shape 80">
                <a:extLst>
                  <a:ext uri="{FF2B5EF4-FFF2-40B4-BE49-F238E27FC236}">
                    <a16:creationId xmlns:a16="http://schemas.microsoft.com/office/drawing/2014/main" id="{59C07BF2-57A9-44D9-A237-4EE2A95F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82" name="Freeform: Shape 81">
                <a:extLst>
                  <a:ext uri="{FF2B5EF4-FFF2-40B4-BE49-F238E27FC236}">
                    <a16:creationId xmlns:a16="http://schemas.microsoft.com/office/drawing/2014/main" id="{27A3DC67-ECE5-4E3D-A603-80581D437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196" name="Freeform: Shape 82">
                <a:extLst>
                  <a:ext uri="{FF2B5EF4-FFF2-40B4-BE49-F238E27FC236}">
                    <a16:creationId xmlns:a16="http://schemas.microsoft.com/office/drawing/2014/main" id="{A80BD71D-861A-4A82-8A02-9A0DF6479B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84" name="Freeform: Shape 83">
                <a:extLst>
                  <a:ext uri="{FF2B5EF4-FFF2-40B4-BE49-F238E27FC236}">
                    <a16:creationId xmlns:a16="http://schemas.microsoft.com/office/drawing/2014/main" id="{481795FA-9E5B-4BA0-AF65-E84DC54A2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197" name="Freeform: Shape 84">
                <a:extLst>
                  <a:ext uri="{FF2B5EF4-FFF2-40B4-BE49-F238E27FC236}">
                    <a16:creationId xmlns:a16="http://schemas.microsoft.com/office/drawing/2014/main" id="{E64E0A25-B94C-45A7-9715-EC7AC6FF6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98" name="Freeform: Shape 85">
                <a:extLst>
                  <a:ext uri="{FF2B5EF4-FFF2-40B4-BE49-F238E27FC236}">
                    <a16:creationId xmlns:a16="http://schemas.microsoft.com/office/drawing/2014/main" id="{96BC9196-92B1-45F1-BB0F-B395B0F821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79" name="Freeform: Shape 78">
              <a:extLst>
                <a:ext uri="{FF2B5EF4-FFF2-40B4-BE49-F238E27FC236}">
                  <a16:creationId xmlns:a16="http://schemas.microsoft.com/office/drawing/2014/main" id="{70F10725-9148-4570-8439-58EED6B7B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75468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13B143-C9C7-D146-97EF-A637AE800581}"/>
              </a:ext>
            </a:extLst>
          </p:cNvPr>
          <p:cNvSpPr>
            <a:spLocks noGrp="1"/>
          </p:cNvSpPr>
          <p:nvPr>
            <p:ph type="title"/>
          </p:nvPr>
        </p:nvSpPr>
        <p:spPr>
          <a:xfrm>
            <a:off x="838200" y="365125"/>
            <a:ext cx="10515600" cy="743239"/>
          </a:xfrm>
        </p:spPr>
        <p:txBody>
          <a:bodyPr>
            <a:normAutofit/>
          </a:bodyPr>
          <a:lstStyle/>
          <a:p>
            <a:pPr marL="457200" lvl="1" indent="0" algn="r">
              <a:buNone/>
            </a:pPr>
            <a:r>
              <a:rPr lang="fr-FR" sz="3200" dirty="0">
                <a:solidFill>
                  <a:schemeClr val="accent1"/>
                </a:solidFill>
                <a:latin typeface="Garamond" panose="02020404030301010803" pitchFamily="18" charset="0"/>
              </a:rPr>
              <a:t>→ le recours privilégié à la transaction pénale</a:t>
            </a:r>
          </a:p>
        </p:txBody>
      </p:sp>
      <p:sp>
        <p:nvSpPr>
          <p:cNvPr id="3" name="Espace réservé du contenu 2">
            <a:extLst>
              <a:ext uri="{FF2B5EF4-FFF2-40B4-BE49-F238E27FC236}">
                <a16:creationId xmlns:a16="http://schemas.microsoft.com/office/drawing/2014/main" id="{5843A66A-424A-AF4B-9F4A-73C6B4872356}"/>
              </a:ext>
            </a:extLst>
          </p:cNvPr>
          <p:cNvSpPr>
            <a:spLocks noGrp="1"/>
          </p:cNvSpPr>
          <p:nvPr>
            <p:ph idx="1"/>
          </p:nvPr>
        </p:nvSpPr>
        <p:spPr>
          <a:xfrm>
            <a:off x="838200" y="1011382"/>
            <a:ext cx="10515600" cy="5721927"/>
          </a:xfrm>
        </p:spPr>
        <p:txBody>
          <a:bodyPr>
            <a:normAutofit fontScale="77500" lnSpcReduction="20000"/>
          </a:bodyPr>
          <a:lstStyle/>
          <a:p>
            <a:pPr marL="457200" lvl="1" indent="0" algn="just">
              <a:buNone/>
            </a:pPr>
            <a:endParaRPr lang="fr-BE" sz="3200" dirty="0">
              <a:latin typeface="Garamond" panose="02020404030301010803" pitchFamily="18" charset="0"/>
            </a:endParaRPr>
          </a:p>
          <a:p>
            <a:pPr marL="457200" lvl="1" indent="0" algn="just">
              <a:buNone/>
            </a:pPr>
            <a:endParaRPr lang="fr-BE" sz="3200" dirty="0">
              <a:latin typeface="Garamond" panose="02020404030301010803" pitchFamily="18" charset="0"/>
            </a:endParaRPr>
          </a:p>
          <a:p>
            <a:pPr lvl="1" algn="just">
              <a:buFont typeface="Wingdings" pitchFamily="2" charset="2"/>
              <a:buChar char="Ø"/>
            </a:pPr>
            <a:r>
              <a:rPr lang="fr-BE" sz="3200" dirty="0">
                <a:latin typeface="Garamond" panose="02020404030301010803" pitchFamily="18" charset="0"/>
              </a:rPr>
              <a:t> COL 6/2020 : </a:t>
            </a:r>
          </a:p>
          <a:p>
            <a:pPr marL="457200" lvl="1" indent="0" algn="just">
              <a:buNone/>
            </a:pPr>
            <a:endParaRPr lang="fr-BE" sz="3200" dirty="0">
              <a:latin typeface="Garamond" panose="02020404030301010803" pitchFamily="18" charset="0"/>
            </a:endParaRPr>
          </a:p>
          <a:p>
            <a:pPr marL="457200" lvl="1" indent="0" algn="just">
              <a:buNone/>
            </a:pPr>
            <a:r>
              <a:rPr lang="fr-BE" sz="3200" dirty="0">
                <a:latin typeface="Garamond" panose="02020404030301010803" pitchFamily="18" charset="0"/>
              </a:rPr>
              <a:t>- Le recours systématique, pour une première infraction, à la transaction pénale (art. 216</a:t>
            </a:r>
            <a:r>
              <a:rPr lang="fr-BE" sz="3200" i="1" dirty="0">
                <a:latin typeface="Garamond" panose="02020404030301010803" pitchFamily="18" charset="0"/>
              </a:rPr>
              <a:t>bis</a:t>
            </a:r>
            <a:r>
              <a:rPr lang="fr-BE" sz="3200" dirty="0">
                <a:latin typeface="Garamond" panose="02020404030301010803" pitchFamily="18" charset="0"/>
              </a:rPr>
              <a:t> </a:t>
            </a:r>
            <a:r>
              <a:rPr lang="fr-BE" sz="3200" dirty="0" err="1">
                <a:latin typeface="Garamond" panose="02020404030301010803" pitchFamily="18" charset="0"/>
              </a:rPr>
              <a:t>CIcr</a:t>
            </a:r>
            <a:r>
              <a:rPr lang="fr-BE" sz="3200" dirty="0">
                <a:latin typeface="Garamond" panose="02020404030301010803" pitchFamily="18" charset="0"/>
              </a:rPr>
              <a:t>) ou à la transaction pénale immédiate (absence base légale) et la citation directe devant un tribunal en cas de récidive « Covid » ou non-paiement de la transaction</a:t>
            </a:r>
          </a:p>
          <a:p>
            <a:pPr marL="457200" lvl="1" indent="0" algn="just">
              <a:buNone/>
            </a:pPr>
            <a:endParaRPr lang="fr-BE" sz="3200" dirty="0">
              <a:latin typeface="Garamond" panose="02020404030301010803" pitchFamily="18" charset="0"/>
            </a:endParaRPr>
          </a:p>
          <a:p>
            <a:pPr marL="457200" lvl="1" indent="0" algn="just">
              <a:buNone/>
            </a:pPr>
            <a:r>
              <a:rPr lang="fr-BE" sz="3200" dirty="0">
                <a:latin typeface="Garamond" panose="02020404030301010803" pitchFamily="18" charset="0"/>
              </a:rPr>
              <a:t>Sur les </a:t>
            </a:r>
            <a:r>
              <a:rPr lang="fr-BE" sz="3200" b="1" dirty="0">
                <a:solidFill>
                  <a:schemeClr val="tx1"/>
                </a:solidFill>
                <a:latin typeface="Garamond" panose="02020404030301010803" pitchFamily="18" charset="0"/>
              </a:rPr>
              <a:t>148.819 </a:t>
            </a:r>
            <a:r>
              <a:rPr lang="fr-BE" sz="3200" dirty="0">
                <a:solidFill>
                  <a:schemeClr val="tx1"/>
                </a:solidFill>
                <a:latin typeface="Garamond" panose="02020404030301010803" pitchFamily="18" charset="0"/>
              </a:rPr>
              <a:t>dossiers </a:t>
            </a:r>
            <a:r>
              <a:rPr lang="fr-BE" sz="3200" dirty="0">
                <a:latin typeface="Garamond" panose="02020404030301010803" pitchFamily="18" charset="0"/>
              </a:rPr>
              <a:t>Covid </a:t>
            </a:r>
            <a:r>
              <a:rPr lang="fr-BE" sz="3200" u="sng" dirty="0">
                <a:latin typeface="Garamond" panose="02020404030301010803" pitchFamily="18" charset="0"/>
              </a:rPr>
              <a:t>clôturés</a:t>
            </a:r>
            <a:r>
              <a:rPr lang="fr-BE" sz="3200" dirty="0">
                <a:latin typeface="Garamond" panose="02020404030301010803" pitchFamily="18" charset="0"/>
              </a:rPr>
              <a:t> au 6  juin 2021:</a:t>
            </a:r>
          </a:p>
          <a:p>
            <a:pPr marL="914400" lvl="2" indent="0" algn="just">
              <a:buNone/>
            </a:pPr>
            <a:r>
              <a:rPr lang="fr-BE" sz="3200" dirty="0">
                <a:solidFill>
                  <a:schemeClr val="accent1"/>
                </a:solidFill>
                <a:latin typeface="Garamond" panose="02020404030301010803" pitchFamily="18" charset="0"/>
              </a:rPr>
              <a:t>77.496 transactions « normales » ou transactions immédiates, soit </a:t>
            </a:r>
            <a:r>
              <a:rPr lang="fr-BE" sz="3200" b="1" dirty="0">
                <a:solidFill>
                  <a:schemeClr val="accent1"/>
                </a:solidFill>
                <a:latin typeface="Garamond" panose="02020404030301010803" pitchFamily="18" charset="0"/>
              </a:rPr>
              <a:t>52%</a:t>
            </a:r>
          </a:p>
          <a:p>
            <a:pPr marL="914400" lvl="2" indent="0" algn="just">
              <a:buNone/>
            </a:pPr>
            <a:endParaRPr lang="fr-BE" sz="3200" b="1" dirty="0">
              <a:latin typeface="Garamond" panose="02020404030301010803" pitchFamily="18" charset="0"/>
            </a:endParaRPr>
          </a:p>
          <a:p>
            <a:pPr marL="914400" lvl="2" indent="0" algn="just">
              <a:buNone/>
            </a:pPr>
            <a:r>
              <a:rPr lang="fr-FR" sz="3200" dirty="0">
                <a:solidFill>
                  <a:schemeClr val="accent1"/>
                </a:solidFill>
                <a:latin typeface="Garamond" panose="02020404030301010803" pitchFamily="18" charset="0"/>
              </a:rPr>
              <a:t>→ </a:t>
            </a:r>
            <a:r>
              <a:rPr lang="fr-FR" sz="3200" dirty="0">
                <a:solidFill>
                  <a:schemeClr val="tx1"/>
                </a:solidFill>
                <a:latin typeface="Garamond" panose="02020404030301010803" pitchFamily="18" charset="0"/>
              </a:rPr>
              <a:t>Comparaison = </a:t>
            </a:r>
            <a:r>
              <a:rPr lang="fr-BE" sz="3200" b="1" dirty="0">
                <a:solidFill>
                  <a:schemeClr val="tx1"/>
                </a:solidFill>
                <a:latin typeface="Garamond" panose="02020404030301010803" pitchFamily="18" charset="0"/>
              </a:rPr>
              <a:t>8,03 % </a:t>
            </a:r>
            <a:r>
              <a:rPr lang="fr-BE" sz="3200" dirty="0">
                <a:solidFill>
                  <a:schemeClr val="tx1"/>
                </a:solidFill>
                <a:latin typeface="Garamond" panose="02020404030301010803" pitchFamily="18" charset="0"/>
              </a:rPr>
              <a:t>(des affaires clôturées au cours de l’année 2020 – tous contentieux confondus)</a:t>
            </a:r>
            <a:endParaRPr lang="fr-BE" sz="9600" dirty="0">
              <a:solidFill>
                <a:schemeClr val="tx1"/>
              </a:solidFill>
              <a:latin typeface="Garamond" panose="02020404030301010803" pitchFamily="18" charset="0"/>
            </a:endParaRPr>
          </a:p>
          <a:p>
            <a:pPr marL="914400" lvl="2" indent="0" algn="just">
              <a:buNone/>
            </a:pPr>
            <a:endParaRPr lang="fr-BE" sz="9600" b="1" dirty="0">
              <a:solidFill>
                <a:schemeClr val="accent1"/>
              </a:solidFill>
              <a:latin typeface="Garamond" panose="02020404030301010803" pitchFamily="18" charset="0"/>
            </a:endParaRPr>
          </a:p>
          <a:p>
            <a:pPr marL="914400" lvl="2" indent="0" algn="just">
              <a:buNone/>
            </a:pPr>
            <a:endParaRPr lang="fr-BE" sz="9600" dirty="0">
              <a:latin typeface="Garamond" panose="02020404030301010803" pitchFamily="18" charset="0"/>
            </a:endParaRPr>
          </a:p>
          <a:p>
            <a:pPr marL="0" indent="0" algn="just">
              <a:buNone/>
            </a:pPr>
            <a:endParaRPr lang="fr-BE" sz="9600" dirty="0">
              <a:latin typeface="Garamond" panose="02020404030301010803" pitchFamily="18" charset="0"/>
            </a:endParaRPr>
          </a:p>
          <a:p>
            <a:pPr marL="0" indent="0">
              <a:buNone/>
            </a:pPr>
            <a:endParaRPr lang="fr-BE" sz="9600" dirty="0">
              <a:latin typeface="Garamond" panose="02020404030301010803" pitchFamily="18" charset="0"/>
            </a:endParaRPr>
          </a:p>
          <a:p>
            <a:endParaRPr lang="fr-BE" dirty="0"/>
          </a:p>
          <a:p>
            <a:pPr>
              <a:buFont typeface="Arial" panose="020B0604020202020204" pitchFamily="34" charset="0"/>
              <a:buChar char="•"/>
            </a:pPr>
            <a:endParaRPr lang="fr-BE" dirty="0"/>
          </a:p>
          <a:p>
            <a:endParaRPr lang="fr-BE" dirty="0"/>
          </a:p>
          <a:p>
            <a:pPr>
              <a:buFont typeface="Arial" panose="020B0604020202020204" pitchFamily="34" charset="0"/>
              <a:buChar char="•"/>
            </a:pPr>
            <a:endParaRPr lang="fr-BE" dirty="0">
              <a:solidFill>
                <a:schemeClr val="accent1"/>
              </a:solidFill>
              <a:latin typeface="Garamond" panose="02020404030301010803" pitchFamily="18" charset="0"/>
            </a:endParaRPr>
          </a:p>
        </p:txBody>
      </p:sp>
    </p:spTree>
    <p:extLst>
      <p:ext uri="{BB962C8B-B14F-4D97-AF65-F5344CB8AC3E}">
        <p14:creationId xmlns:p14="http://schemas.microsoft.com/office/powerpoint/2010/main" val="3792445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BA5C61-002C-3546-B60B-AFEE477FE2BF}"/>
              </a:ext>
            </a:extLst>
          </p:cNvPr>
          <p:cNvSpPr>
            <a:spLocks noGrp="1"/>
          </p:cNvSpPr>
          <p:nvPr>
            <p:ph type="title"/>
          </p:nvPr>
        </p:nvSpPr>
        <p:spPr/>
        <p:txBody>
          <a:bodyPr>
            <a:normAutofit/>
          </a:bodyPr>
          <a:lstStyle/>
          <a:p>
            <a:pPr algn="r"/>
            <a:r>
              <a:rPr lang="fr-FR" sz="3600" dirty="0">
                <a:solidFill>
                  <a:schemeClr val="accent1"/>
                </a:solidFill>
                <a:latin typeface="Garamond" panose="02020404030301010803" pitchFamily="18" charset="0"/>
              </a:rPr>
              <a:t>→ le recours à la transaction pénale</a:t>
            </a:r>
            <a:endParaRPr lang="fr-FR" sz="3600" dirty="0"/>
          </a:p>
        </p:txBody>
      </p:sp>
      <p:sp>
        <p:nvSpPr>
          <p:cNvPr id="3" name="Espace réservé du contenu 2">
            <a:extLst>
              <a:ext uri="{FF2B5EF4-FFF2-40B4-BE49-F238E27FC236}">
                <a16:creationId xmlns:a16="http://schemas.microsoft.com/office/drawing/2014/main" id="{474C5D1F-2864-B445-841C-BDA9E2CA6165}"/>
              </a:ext>
            </a:extLst>
          </p:cNvPr>
          <p:cNvSpPr>
            <a:spLocks noGrp="1"/>
          </p:cNvSpPr>
          <p:nvPr>
            <p:ph idx="1"/>
          </p:nvPr>
        </p:nvSpPr>
        <p:spPr>
          <a:xfrm>
            <a:off x="838200" y="1825625"/>
            <a:ext cx="10515600" cy="4667250"/>
          </a:xfrm>
        </p:spPr>
        <p:txBody>
          <a:bodyPr>
            <a:normAutofit fontScale="25000" lnSpcReduction="20000"/>
          </a:bodyPr>
          <a:lstStyle/>
          <a:p>
            <a:pPr algn="ctr">
              <a:buFont typeface="Wingdings" pitchFamily="2" charset="2"/>
              <a:buChar char="Ø"/>
            </a:pPr>
            <a:r>
              <a:rPr lang="fr-BE" sz="8000" b="1" dirty="0">
                <a:latin typeface="Garamond" panose="02020404030301010803" pitchFamily="18" charset="0"/>
              </a:rPr>
              <a:t>Le système </a:t>
            </a:r>
            <a:r>
              <a:rPr lang="fr-BE" sz="8000" b="1" i="1" dirty="0">
                <a:latin typeface="Garamond" panose="02020404030301010803" pitchFamily="18" charset="0"/>
              </a:rPr>
              <a:t>Mach</a:t>
            </a:r>
            <a:endParaRPr lang="fr-BE" sz="8000" b="1" dirty="0">
              <a:latin typeface="Garamond" panose="02020404030301010803" pitchFamily="18" charset="0"/>
            </a:endParaRPr>
          </a:p>
          <a:p>
            <a:pPr marL="0" indent="0" algn="just">
              <a:buNone/>
            </a:pPr>
            <a:endParaRPr lang="fr-BE" sz="8000" dirty="0">
              <a:latin typeface="Garamond" panose="02020404030301010803" pitchFamily="18" charset="0"/>
            </a:endParaRPr>
          </a:p>
          <a:p>
            <a:pPr marL="0" indent="0" algn="just">
              <a:buNone/>
            </a:pPr>
            <a:r>
              <a:rPr lang="fr-BE" sz="8000" dirty="0">
                <a:latin typeface="Garamond" panose="02020404030301010803" pitchFamily="18" charset="0"/>
              </a:rPr>
              <a:t>COL 6/2020: « Chaque </a:t>
            </a:r>
            <a:r>
              <a:rPr lang="fr-BE" sz="8000" b="1" dirty="0">
                <a:latin typeface="Garamond" panose="02020404030301010803" pitchFamily="18" charset="0"/>
              </a:rPr>
              <a:t>transaction </a:t>
            </a:r>
            <a:r>
              <a:rPr lang="fr-BE" sz="8000" dirty="0">
                <a:latin typeface="Garamond" panose="02020404030301010803" pitchFamily="18" charset="0"/>
              </a:rPr>
              <a:t>immédiate devra être enregistrée dans </a:t>
            </a:r>
            <a:r>
              <a:rPr lang="fr-BE" sz="8000" dirty="0" err="1">
                <a:latin typeface="Garamond" panose="02020404030301010803" pitchFamily="18" charset="0"/>
              </a:rPr>
              <a:t>MaCH</a:t>
            </a:r>
            <a:r>
              <a:rPr lang="fr-BE" sz="8000" dirty="0">
                <a:latin typeface="Garamond" panose="02020404030301010803" pitchFamily="18" charset="0"/>
              </a:rPr>
              <a:t> ».</a:t>
            </a:r>
          </a:p>
          <a:p>
            <a:pPr marL="0" indent="0" algn="just">
              <a:buNone/>
            </a:pPr>
            <a:br>
              <a:rPr lang="fr-BE" sz="8000" dirty="0">
                <a:latin typeface="Garamond" panose="02020404030301010803" pitchFamily="18" charset="0"/>
              </a:rPr>
            </a:br>
            <a:r>
              <a:rPr lang="fr-BE" sz="8000" dirty="0">
                <a:latin typeface="Garamond" panose="02020404030301010803" pitchFamily="18" charset="0"/>
              </a:rPr>
              <a:t>« Le Collège des procureurs généraux a décidé d'intégrer </a:t>
            </a:r>
            <a:r>
              <a:rPr lang="fr-BE" sz="8000" b="1" dirty="0">
                <a:latin typeface="Garamond" panose="02020404030301010803" pitchFamily="18" charset="0"/>
              </a:rPr>
              <a:t>l’amende</a:t>
            </a:r>
            <a:r>
              <a:rPr lang="fr-BE" sz="8000" dirty="0">
                <a:latin typeface="Garamond" panose="02020404030301010803" pitchFamily="18" charset="0"/>
              </a:rPr>
              <a:t> corona dans le scope du projet </a:t>
            </a:r>
            <a:r>
              <a:rPr lang="fr-BE" sz="8000" dirty="0" err="1">
                <a:latin typeface="Garamond" panose="02020404030301010803" pitchFamily="18" charset="0"/>
              </a:rPr>
              <a:t>Crossborder</a:t>
            </a:r>
            <a:r>
              <a:rPr lang="fr-BE" sz="8000" dirty="0">
                <a:latin typeface="Garamond" panose="02020404030301010803" pitchFamily="18" charset="0"/>
              </a:rPr>
              <a:t>. « </a:t>
            </a:r>
            <a:r>
              <a:rPr lang="fr-BE" sz="8000" dirty="0" err="1">
                <a:latin typeface="Garamond" panose="02020404030301010803" pitchFamily="18" charset="0"/>
              </a:rPr>
              <a:t>MaCH</a:t>
            </a:r>
            <a:r>
              <a:rPr lang="fr-BE" sz="8000" dirty="0">
                <a:latin typeface="Garamond" panose="02020404030301010803" pitchFamily="18" charset="0"/>
              </a:rPr>
              <a:t> », la plate-forme numérique des amendes gérera l'ensemble du trajet que parcourt une amende corona, de l'envoi de la transaction jusqu'au paiement. Les amendes seront également traitées plus rapidement par la justice ».</a:t>
            </a:r>
          </a:p>
          <a:p>
            <a:pPr marL="0" indent="0">
              <a:buNone/>
            </a:pPr>
            <a:endParaRPr lang="fr-BE" sz="8000" dirty="0">
              <a:latin typeface="Garamond" panose="02020404030301010803" pitchFamily="18" charset="0"/>
            </a:endParaRPr>
          </a:p>
          <a:p>
            <a:pPr algn="ctr">
              <a:buFont typeface="Wingdings" pitchFamily="2" charset="2"/>
              <a:buChar char="Ø"/>
            </a:pPr>
            <a:r>
              <a:rPr lang="fr-BE" sz="8000" b="1" dirty="0">
                <a:latin typeface="Garamond" panose="02020404030301010803" pitchFamily="18" charset="0"/>
              </a:rPr>
              <a:t>De </a:t>
            </a:r>
            <a:r>
              <a:rPr lang="fr-BE" sz="8000" b="1" i="1" dirty="0" err="1">
                <a:latin typeface="Garamond" panose="02020404030301010803" pitchFamily="18" charset="0"/>
              </a:rPr>
              <a:t>Crossborder</a:t>
            </a:r>
            <a:r>
              <a:rPr lang="fr-BE" sz="8000" b="1" dirty="0">
                <a:latin typeface="Garamond" panose="02020404030301010803" pitchFamily="18" charset="0"/>
              </a:rPr>
              <a:t> à </a:t>
            </a:r>
            <a:r>
              <a:rPr lang="fr-BE" sz="8000" b="1" i="1" dirty="0" err="1">
                <a:latin typeface="Garamond" panose="02020404030301010803" pitchFamily="18" charset="0"/>
              </a:rPr>
              <a:t>Crosscovid</a:t>
            </a:r>
            <a:endParaRPr lang="fr-BE" sz="9600" dirty="0">
              <a:latin typeface="Garamond" panose="02020404030301010803" pitchFamily="18" charset="0"/>
            </a:endParaRPr>
          </a:p>
          <a:p>
            <a:pPr marL="0" indent="0" algn="ctr">
              <a:buNone/>
            </a:pPr>
            <a:r>
              <a:rPr lang="fr-BE" sz="9600" dirty="0">
                <a:solidFill>
                  <a:schemeClr val="accent1"/>
                </a:solidFill>
                <a:latin typeface="Garamond" panose="02020404030301010803" pitchFamily="18" charset="0"/>
              </a:rPr>
              <a:t>→ une automatisation de la procédure </a:t>
            </a:r>
          </a:p>
          <a:p>
            <a:pPr marL="0" indent="0" algn="ctr">
              <a:buNone/>
            </a:pPr>
            <a:r>
              <a:rPr lang="fr-BE" sz="9600" i="1" dirty="0">
                <a:solidFill>
                  <a:schemeClr val="accent1"/>
                </a:solidFill>
                <a:latin typeface="Garamond" panose="02020404030301010803" pitchFamily="18" charset="0"/>
              </a:rPr>
              <a:t>vs. </a:t>
            </a:r>
            <a:r>
              <a:rPr lang="fr-BE" sz="9600" dirty="0">
                <a:solidFill>
                  <a:schemeClr val="accent1"/>
                </a:solidFill>
                <a:latin typeface="Garamond" panose="02020404030301010803" pitchFamily="18" charset="0"/>
              </a:rPr>
              <a:t>l’examen du dossier et l’exercice de l’opportunité des poursuites</a:t>
            </a:r>
          </a:p>
          <a:p>
            <a:endParaRPr lang="fr-FR" dirty="0"/>
          </a:p>
        </p:txBody>
      </p:sp>
    </p:spTree>
    <p:extLst>
      <p:ext uri="{BB962C8B-B14F-4D97-AF65-F5344CB8AC3E}">
        <p14:creationId xmlns:p14="http://schemas.microsoft.com/office/powerpoint/2010/main" val="89543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DD1E2B-AB5D-F849-BC97-AA5C79F2D986}"/>
              </a:ext>
            </a:extLst>
          </p:cNvPr>
          <p:cNvSpPr>
            <a:spLocks noGrp="1"/>
          </p:cNvSpPr>
          <p:nvPr>
            <p:ph type="title"/>
          </p:nvPr>
        </p:nvSpPr>
        <p:spPr/>
        <p:txBody>
          <a:bodyPr>
            <a:normAutofit/>
          </a:bodyPr>
          <a:lstStyle/>
          <a:p>
            <a:pPr marL="457200" lvl="1" indent="0" algn="r">
              <a:buNone/>
            </a:pPr>
            <a:r>
              <a:rPr lang="fr-FR" sz="3200" dirty="0">
                <a:solidFill>
                  <a:schemeClr val="accent1"/>
                </a:solidFill>
                <a:latin typeface="Garamond" panose="02020404030301010803" pitchFamily="18" charset="0"/>
              </a:rPr>
              <a:t>→ le classement sans suites pour des motifs d’opportunité devient exceptionnel</a:t>
            </a:r>
            <a:endParaRPr lang="fr-FR" sz="32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5FAB2C36-3010-FD4E-808C-971F73EBFE71}"/>
              </a:ext>
            </a:extLst>
          </p:cNvPr>
          <p:cNvSpPr>
            <a:spLocks noGrp="1"/>
          </p:cNvSpPr>
          <p:nvPr>
            <p:ph idx="1"/>
          </p:nvPr>
        </p:nvSpPr>
        <p:spPr/>
        <p:txBody>
          <a:bodyPr>
            <a:normAutofit/>
          </a:bodyPr>
          <a:lstStyle/>
          <a:p>
            <a:pPr algn="just">
              <a:buFont typeface="Wingdings" pitchFamily="2" charset="2"/>
              <a:buChar char="Ø"/>
              <a:defRPr/>
            </a:pPr>
            <a:endParaRPr lang="fr-BE" dirty="0">
              <a:latin typeface="Garamond" panose="02020404030301010803" pitchFamily="18" charset="0"/>
            </a:endParaRPr>
          </a:p>
          <a:p>
            <a:pPr algn="just">
              <a:buFont typeface="Wingdings" pitchFamily="2" charset="2"/>
              <a:buChar char="Ø"/>
            </a:pPr>
            <a:r>
              <a:rPr lang="fr-FR" dirty="0">
                <a:latin typeface="Garamond" panose="02020404030301010803" pitchFamily="18" charset="0"/>
              </a:rPr>
              <a:t> </a:t>
            </a:r>
            <a:r>
              <a:rPr lang="fr-BE" dirty="0">
                <a:latin typeface="Garamond" panose="02020404030301010803" pitchFamily="18" charset="0"/>
              </a:rPr>
              <a:t>COL 6/2020: </a:t>
            </a:r>
            <a:r>
              <a:rPr lang="fr-FR" dirty="0">
                <a:latin typeface="Garamond" panose="02020404030301010803" pitchFamily="18" charset="0"/>
              </a:rPr>
              <a:t>« </a:t>
            </a:r>
            <a:r>
              <a:rPr lang="fr-FR" u="sng" dirty="0">
                <a:latin typeface="Garamond" panose="02020404030301010803" pitchFamily="18" charset="0"/>
              </a:rPr>
              <a:t>Sauf cas exceptionnels </a:t>
            </a:r>
            <a:r>
              <a:rPr lang="fr-FR" dirty="0">
                <a:latin typeface="Garamond" panose="02020404030301010803" pitchFamily="18" charset="0"/>
              </a:rPr>
              <a:t>pour lesquels le procureur du Roi prend lui-même la décision, </a:t>
            </a:r>
            <a:r>
              <a:rPr lang="fr-FR" u="sng" dirty="0">
                <a:latin typeface="Garamond" panose="02020404030301010803" pitchFamily="18" charset="0"/>
              </a:rPr>
              <a:t>seul un classement sans suite pour des raisons techniques</a:t>
            </a:r>
            <a:r>
              <a:rPr lang="fr-FR" dirty="0">
                <a:latin typeface="Garamond" panose="02020404030301010803" pitchFamily="18" charset="0"/>
              </a:rPr>
              <a:t> (absence d’infractions, manque de preuves, …) sera autorisé »</a:t>
            </a:r>
            <a:endParaRPr lang="fr-BE" dirty="0">
              <a:latin typeface="Garamond" panose="02020404030301010803" pitchFamily="18" charset="0"/>
            </a:endParaRPr>
          </a:p>
          <a:p>
            <a:pPr marL="0" indent="0" algn="just">
              <a:buNone/>
              <a:defRPr/>
            </a:pPr>
            <a:r>
              <a:rPr lang="fr-FR" dirty="0">
                <a:solidFill>
                  <a:schemeClr val="accent1"/>
                </a:solidFill>
                <a:latin typeface="Garamond" panose="02020404030301010803" pitchFamily="18" charset="0"/>
              </a:rPr>
              <a:t>		→ </a:t>
            </a:r>
            <a:r>
              <a:rPr lang="fr-FR" i="1" dirty="0">
                <a:solidFill>
                  <a:schemeClr val="accent1"/>
                </a:solidFill>
                <a:latin typeface="Garamond" panose="02020404030301010803" pitchFamily="18" charset="0"/>
              </a:rPr>
              <a:t>volonté d’uniformisation de la politique criminelle, au détriment du principe d’opportunité des poursuites</a:t>
            </a:r>
            <a:endParaRPr lang="fr-BE" i="1" dirty="0">
              <a:solidFill>
                <a:schemeClr val="accent1"/>
              </a:solidFill>
              <a:latin typeface="Garamond" panose="02020404030301010803" pitchFamily="18" charset="0"/>
            </a:endParaRPr>
          </a:p>
        </p:txBody>
      </p:sp>
    </p:spTree>
    <p:extLst>
      <p:ext uri="{BB962C8B-B14F-4D97-AF65-F5344CB8AC3E}">
        <p14:creationId xmlns:p14="http://schemas.microsoft.com/office/powerpoint/2010/main" val="3368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2E3242-E4E1-504A-B950-04B284D1FAB1}"/>
              </a:ext>
            </a:extLst>
          </p:cNvPr>
          <p:cNvSpPr>
            <a:spLocks noGrp="1"/>
          </p:cNvSpPr>
          <p:nvPr>
            <p:ph type="title"/>
          </p:nvPr>
        </p:nvSpPr>
        <p:spPr/>
        <p:txBody>
          <a:bodyPr>
            <a:normAutofit/>
          </a:bodyPr>
          <a:lstStyle/>
          <a:p>
            <a:pPr algn="r"/>
            <a:r>
              <a:rPr lang="fr-FR" sz="3600" dirty="0">
                <a:solidFill>
                  <a:schemeClr val="accent1"/>
                </a:solidFill>
                <a:latin typeface="Garamond" panose="02020404030301010803" pitchFamily="18" charset="0"/>
              </a:rPr>
              <a:t>→ l’érosion du principe de l’opportunité des poursuites</a:t>
            </a:r>
            <a:endParaRPr lang="fr-FR" sz="3600" dirty="0"/>
          </a:p>
        </p:txBody>
      </p:sp>
      <p:sp>
        <p:nvSpPr>
          <p:cNvPr id="3" name="Espace réservé du contenu 2">
            <a:extLst>
              <a:ext uri="{FF2B5EF4-FFF2-40B4-BE49-F238E27FC236}">
                <a16:creationId xmlns:a16="http://schemas.microsoft.com/office/drawing/2014/main" id="{EE105462-9696-0B4D-8F97-7175D78E8746}"/>
              </a:ext>
            </a:extLst>
          </p:cNvPr>
          <p:cNvSpPr>
            <a:spLocks noGrp="1"/>
          </p:cNvSpPr>
          <p:nvPr>
            <p:ph idx="1"/>
          </p:nvPr>
        </p:nvSpPr>
        <p:spPr>
          <a:xfrm>
            <a:off x="838200" y="1825624"/>
            <a:ext cx="10515600" cy="4550461"/>
          </a:xfrm>
        </p:spPr>
        <p:txBody>
          <a:bodyPr>
            <a:normAutofit fontScale="25000" lnSpcReduction="20000"/>
          </a:bodyPr>
          <a:lstStyle/>
          <a:p>
            <a:pPr marL="0" indent="0">
              <a:buNone/>
            </a:pPr>
            <a:endParaRPr lang="fr-FR" sz="8000" b="1" u="sng" dirty="0">
              <a:solidFill>
                <a:schemeClr val="accent1"/>
              </a:solidFill>
              <a:latin typeface="Garamond" panose="02020404030301010803" pitchFamily="18" charset="0"/>
            </a:endParaRPr>
          </a:p>
          <a:p>
            <a:pPr>
              <a:buFont typeface="Wingdings" pitchFamily="2" charset="2"/>
              <a:buChar char="Ø"/>
            </a:pPr>
            <a:r>
              <a:rPr lang="fr-BE" sz="7600" dirty="0">
                <a:latin typeface="Garamond" panose="02020404030301010803" pitchFamily="18" charset="0"/>
              </a:rPr>
              <a:t>Sur </a:t>
            </a:r>
            <a:r>
              <a:rPr lang="fr-BE" sz="7600" dirty="0">
                <a:solidFill>
                  <a:schemeClr val="tx1"/>
                </a:solidFill>
                <a:latin typeface="Garamond" panose="02020404030301010803" pitchFamily="18" charset="0"/>
              </a:rPr>
              <a:t>les 148.819 </a:t>
            </a:r>
            <a:r>
              <a:rPr lang="fr-BE" sz="7600" dirty="0">
                <a:latin typeface="Garamond" panose="02020404030301010803" pitchFamily="18" charset="0"/>
              </a:rPr>
              <a:t>dossiers Covid </a:t>
            </a:r>
            <a:r>
              <a:rPr lang="fr-BE" sz="7600" u="sng" dirty="0">
                <a:latin typeface="Garamond" panose="02020404030301010803" pitchFamily="18" charset="0"/>
              </a:rPr>
              <a:t>clôturés</a:t>
            </a:r>
            <a:r>
              <a:rPr lang="fr-BE" sz="7600" dirty="0">
                <a:latin typeface="Garamond" panose="02020404030301010803" pitchFamily="18" charset="0"/>
              </a:rPr>
              <a:t> au 6 juin 2021:</a:t>
            </a:r>
          </a:p>
          <a:p>
            <a:pPr marL="0" indent="0">
              <a:buNone/>
            </a:pPr>
            <a:endParaRPr lang="fr-BE" sz="7600" dirty="0">
              <a:latin typeface="Garamond" panose="02020404030301010803" pitchFamily="18" charset="0"/>
            </a:endParaRPr>
          </a:p>
          <a:p>
            <a:pPr marL="914400" lvl="2" indent="0" algn="just">
              <a:buNone/>
            </a:pPr>
            <a:r>
              <a:rPr lang="fr-BE" sz="7600" dirty="0">
                <a:solidFill>
                  <a:schemeClr val="accent1"/>
                </a:solidFill>
                <a:latin typeface="Garamond" panose="02020404030301010803" pitchFamily="18" charset="0"/>
              </a:rPr>
              <a:t>36.634 dossiers </a:t>
            </a:r>
            <a:r>
              <a:rPr lang="fr-BE" sz="7600" b="1" dirty="0">
                <a:solidFill>
                  <a:schemeClr val="accent1"/>
                </a:solidFill>
                <a:latin typeface="Garamond" panose="02020404030301010803" pitchFamily="18" charset="0"/>
              </a:rPr>
              <a:t>classés sans suite</a:t>
            </a:r>
            <a:r>
              <a:rPr lang="fr-BE" sz="7600" dirty="0">
                <a:solidFill>
                  <a:schemeClr val="accent1"/>
                </a:solidFill>
                <a:latin typeface="Garamond" panose="02020404030301010803" pitchFamily="18" charset="0"/>
              </a:rPr>
              <a:t>, soit </a:t>
            </a:r>
            <a:r>
              <a:rPr lang="fr-BE" sz="7600" b="1" dirty="0">
                <a:solidFill>
                  <a:schemeClr val="accent1"/>
                </a:solidFill>
                <a:latin typeface="Garamond" panose="02020404030301010803" pitchFamily="18" charset="0"/>
              </a:rPr>
              <a:t>25%</a:t>
            </a:r>
          </a:p>
          <a:p>
            <a:pPr marL="914400" lvl="2" indent="0" algn="just">
              <a:buNone/>
            </a:pPr>
            <a:r>
              <a:rPr lang="fr-FR" sz="7600" dirty="0">
                <a:solidFill>
                  <a:schemeClr val="accent1"/>
                </a:solidFill>
                <a:latin typeface="Garamond" panose="02020404030301010803" pitchFamily="18" charset="0"/>
              </a:rPr>
              <a:t> → </a:t>
            </a:r>
            <a:r>
              <a:rPr lang="fr-FR" sz="7600" dirty="0">
                <a:solidFill>
                  <a:schemeClr val="tx1"/>
                </a:solidFill>
                <a:latin typeface="Garamond" panose="02020404030301010803" pitchFamily="18" charset="0"/>
              </a:rPr>
              <a:t>Comparaison = </a:t>
            </a:r>
            <a:r>
              <a:rPr lang="fr-BE" sz="7600" b="1" dirty="0">
                <a:solidFill>
                  <a:schemeClr val="tx1"/>
                </a:solidFill>
                <a:latin typeface="Garamond" panose="02020404030301010803" pitchFamily="18" charset="0"/>
              </a:rPr>
              <a:t>60%</a:t>
            </a:r>
            <a:r>
              <a:rPr lang="fr-BE" sz="7600" dirty="0">
                <a:solidFill>
                  <a:schemeClr val="tx1"/>
                </a:solidFill>
                <a:latin typeface="Garamond" panose="02020404030301010803" pitchFamily="18" charset="0"/>
              </a:rPr>
              <a:t> CSS (pour l’ensemble des infractions pénales clôturées par les parquets pour l’année 2020, tous contentieux confondus)</a:t>
            </a:r>
          </a:p>
          <a:p>
            <a:pPr marL="914400" lvl="2" indent="0" algn="just">
              <a:buNone/>
            </a:pPr>
            <a:endParaRPr lang="fr-BE" sz="7600" dirty="0">
              <a:latin typeface="Garamond" panose="02020404030301010803" pitchFamily="18" charset="0"/>
            </a:endParaRPr>
          </a:p>
          <a:p>
            <a:pPr marL="914400" lvl="2" indent="0" algn="just">
              <a:buNone/>
            </a:pPr>
            <a:endParaRPr lang="fr-BE" sz="8000" b="1" u="sng" dirty="0">
              <a:solidFill>
                <a:schemeClr val="accent1"/>
              </a:solidFill>
              <a:latin typeface="Garamond" panose="02020404030301010803" pitchFamily="18" charset="0"/>
            </a:endParaRPr>
          </a:p>
          <a:p>
            <a:pPr marL="914400" lvl="2" indent="0" algn="just">
              <a:buNone/>
            </a:pPr>
            <a:r>
              <a:rPr lang="fr-FR" sz="8000" b="1" dirty="0">
                <a:solidFill>
                  <a:schemeClr val="accent2"/>
                </a:solidFill>
                <a:latin typeface="Garamond" panose="02020404030301010803" pitchFamily="18" charset="0"/>
              </a:rPr>
              <a:t>→</a:t>
            </a:r>
            <a:r>
              <a:rPr lang="fr-BE" sz="7600" b="1" dirty="0">
                <a:solidFill>
                  <a:schemeClr val="accent2"/>
                </a:solidFill>
                <a:latin typeface="Garamond" panose="02020404030301010803" pitchFamily="18" charset="0"/>
              </a:rPr>
              <a:t> </a:t>
            </a:r>
            <a:r>
              <a:rPr lang="fr-BE" sz="7600" b="1" dirty="0">
                <a:solidFill>
                  <a:schemeClr val="accent1"/>
                </a:solidFill>
                <a:latin typeface="Garamond" panose="02020404030301010803" pitchFamily="18" charset="0"/>
              </a:rPr>
              <a:t>4 %</a:t>
            </a:r>
            <a:r>
              <a:rPr lang="fr-BE" sz="7600" dirty="0">
                <a:solidFill>
                  <a:schemeClr val="accent1"/>
                </a:solidFill>
                <a:latin typeface="Garamond" panose="02020404030301010803" pitchFamily="18" charset="0"/>
              </a:rPr>
              <a:t> </a:t>
            </a:r>
            <a:r>
              <a:rPr lang="fr-BE" sz="7600" b="1" dirty="0">
                <a:solidFill>
                  <a:schemeClr val="accent1"/>
                </a:solidFill>
                <a:latin typeface="Garamond" panose="02020404030301010803" pitchFamily="18" charset="0"/>
              </a:rPr>
              <a:t>CSS pour motif d’opportunité</a:t>
            </a:r>
            <a:endParaRPr lang="fr-BE" sz="7600" dirty="0">
              <a:solidFill>
                <a:schemeClr val="accent1"/>
              </a:solidFill>
              <a:latin typeface="Garamond" panose="02020404030301010803" pitchFamily="18" charset="0"/>
            </a:endParaRPr>
          </a:p>
          <a:p>
            <a:pPr marL="914400" lvl="2" indent="0" algn="just">
              <a:buNone/>
            </a:pPr>
            <a:r>
              <a:rPr lang="fr-FR" sz="7600" dirty="0">
                <a:solidFill>
                  <a:schemeClr val="accent1"/>
                </a:solidFill>
                <a:latin typeface="Garamond" panose="02020404030301010803" pitchFamily="18" charset="0"/>
              </a:rPr>
              <a:t> 	→</a:t>
            </a:r>
            <a:r>
              <a:rPr lang="fr-FR" sz="7600" dirty="0">
                <a:solidFill>
                  <a:schemeClr val="tx1"/>
                </a:solidFill>
                <a:latin typeface="Garamond" panose="02020404030301010803" pitchFamily="18" charset="0"/>
              </a:rPr>
              <a:t> Comparaison = </a:t>
            </a:r>
            <a:r>
              <a:rPr lang="fr-BE" sz="7600" b="1" dirty="0">
                <a:solidFill>
                  <a:schemeClr val="tx1"/>
                </a:solidFill>
                <a:latin typeface="Garamond" panose="02020404030301010803" pitchFamily="18" charset="0"/>
              </a:rPr>
              <a:t>20%</a:t>
            </a:r>
          </a:p>
          <a:p>
            <a:pPr marL="914400" lvl="2" indent="0" algn="just">
              <a:buNone/>
            </a:pPr>
            <a:r>
              <a:rPr lang="fr-FR" sz="8000" b="1" dirty="0">
                <a:solidFill>
                  <a:schemeClr val="accent2"/>
                </a:solidFill>
                <a:latin typeface="Garamond" panose="02020404030301010803" pitchFamily="18" charset="0"/>
              </a:rPr>
              <a:t>→ </a:t>
            </a:r>
            <a:r>
              <a:rPr lang="fr-BE" sz="7600" b="1" dirty="0">
                <a:solidFill>
                  <a:schemeClr val="accent1"/>
                </a:solidFill>
                <a:latin typeface="Garamond" panose="02020404030301010803" pitchFamily="18" charset="0"/>
              </a:rPr>
              <a:t>20 % CSS  pour raisons techniques </a:t>
            </a:r>
            <a:r>
              <a:rPr lang="fr-BE" sz="7600" dirty="0">
                <a:solidFill>
                  <a:schemeClr val="accent1"/>
                </a:solidFill>
                <a:latin typeface="Garamond" panose="02020404030301010803" pitchFamily="18" charset="0"/>
              </a:rPr>
              <a:t>(essentiellement pour insuffisances de preuves)</a:t>
            </a:r>
          </a:p>
          <a:p>
            <a:pPr marL="914400" lvl="2" indent="0" algn="just">
              <a:buNone/>
            </a:pPr>
            <a:r>
              <a:rPr lang="fr-FR" sz="7600" dirty="0">
                <a:solidFill>
                  <a:schemeClr val="accent1"/>
                </a:solidFill>
                <a:latin typeface="Garamond" panose="02020404030301010803" pitchFamily="18" charset="0"/>
              </a:rPr>
              <a:t> 	→ </a:t>
            </a:r>
            <a:r>
              <a:rPr lang="fr-FR" sz="7600" dirty="0">
                <a:solidFill>
                  <a:schemeClr val="tx1"/>
                </a:solidFill>
                <a:latin typeface="Garamond" panose="02020404030301010803" pitchFamily="18" charset="0"/>
              </a:rPr>
              <a:t>Comparaison = </a:t>
            </a:r>
            <a:r>
              <a:rPr lang="fr-BE" sz="7600" b="1" dirty="0">
                <a:solidFill>
                  <a:schemeClr val="tx1"/>
                </a:solidFill>
                <a:latin typeface="Garamond" panose="02020404030301010803" pitchFamily="18" charset="0"/>
              </a:rPr>
              <a:t>36%</a:t>
            </a:r>
          </a:p>
          <a:p>
            <a:endParaRPr lang="fr-FR" dirty="0"/>
          </a:p>
        </p:txBody>
      </p:sp>
    </p:spTree>
    <p:extLst>
      <p:ext uri="{BB962C8B-B14F-4D97-AF65-F5344CB8AC3E}">
        <p14:creationId xmlns:p14="http://schemas.microsoft.com/office/powerpoint/2010/main" val="139354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9F1A34-7993-304D-AAD8-96CB01E38CE1}"/>
              </a:ext>
            </a:extLst>
          </p:cNvPr>
          <p:cNvSpPr>
            <a:spLocks noGrp="1"/>
          </p:cNvSpPr>
          <p:nvPr>
            <p:ph type="ctrTitle"/>
          </p:nvPr>
        </p:nvSpPr>
        <p:spPr>
          <a:xfrm>
            <a:off x="1524000" y="802104"/>
            <a:ext cx="9144000" cy="3834063"/>
          </a:xfrm>
        </p:spPr>
        <p:txBody>
          <a:bodyPr>
            <a:normAutofit/>
          </a:bodyPr>
          <a:lstStyle/>
          <a:p>
            <a:r>
              <a:rPr lang="fr-FR" sz="4400" dirty="0">
                <a:solidFill>
                  <a:schemeClr val="accent1"/>
                </a:solidFill>
                <a:latin typeface="Garamond" panose="02020404030301010803" pitchFamily="18" charset="0"/>
              </a:rPr>
              <a:t>II. </a:t>
            </a:r>
            <a:r>
              <a:rPr lang="fr-FR" sz="4400" b="1" dirty="0">
                <a:solidFill>
                  <a:schemeClr val="accent1"/>
                </a:solidFill>
                <a:latin typeface="Garamond" panose="02020404030301010803" pitchFamily="18" charset="0"/>
              </a:rPr>
              <a:t>Les interventions du collège des Procureurs Généraux</a:t>
            </a:r>
            <a:br>
              <a:rPr lang="fr-FR" sz="4400" b="1" dirty="0">
                <a:latin typeface="Garamond" panose="02020404030301010803" pitchFamily="18" charset="0"/>
              </a:rPr>
            </a:br>
            <a:r>
              <a:rPr lang="fr-FR" sz="4400" dirty="0">
                <a:solidFill>
                  <a:schemeClr val="accent1"/>
                </a:solidFill>
                <a:latin typeface="Garamond" panose="02020404030301010803" pitchFamily="18" charset="0"/>
              </a:rPr>
              <a:t> </a:t>
            </a:r>
          </a:p>
        </p:txBody>
      </p:sp>
      <p:sp>
        <p:nvSpPr>
          <p:cNvPr id="5" name="Sous-titre 4">
            <a:extLst>
              <a:ext uri="{FF2B5EF4-FFF2-40B4-BE49-F238E27FC236}">
                <a16:creationId xmlns:a16="http://schemas.microsoft.com/office/drawing/2014/main" id="{BBB662B8-ED6C-7052-0E72-8A3637B1F075}"/>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69154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C0ECCA-5F1A-69A7-8AD4-C38F80B0B51E}"/>
              </a:ext>
            </a:extLst>
          </p:cNvPr>
          <p:cNvSpPr>
            <a:spLocks noGrp="1"/>
          </p:cNvSpPr>
          <p:nvPr>
            <p:ph type="title"/>
          </p:nvPr>
        </p:nvSpPr>
        <p:spPr/>
        <p:txBody>
          <a:bodyPr>
            <a:normAutofit fontScale="90000"/>
          </a:bodyPr>
          <a:lstStyle/>
          <a:p>
            <a:pPr algn="r"/>
            <a:r>
              <a:rPr lang="fr-FR" b="1" dirty="0">
                <a:solidFill>
                  <a:schemeClr val="accent1"/>
                </a:solidFill>
                <a:latin typeface="Garamond" panose="02020404030301010803" pitchFamily="18" charset="0"/>
              </a:rPr>
              <a:t>→ recours aux sanctions administratives communales: rappel de la loi</a:t>
            </a:r>
            <a:endParaRPr lang="fr-FR" b="1" dirty="0"/>
          </a:p>
        </p:txBody>
      </p:sp>
      <p:sp>
        <p:nvSpPr>
          <p:cNvPr id="3" name="Espace réservé du contenu 2">
            <a:extLst>
              <a:ext uri="{FF2B5EF4-FFF2-40B4-BE49-F238E27FC236}">
                <a16:creationId xmlns:a16="http://schemas.microsoft.com/office/drawing/2014/main" id="{C887B0CB-EDDD-DFE8-7F12-74D4F9D8E614}"/>
              </a:ext>
            </a:extLst>
          </p:cNvPr>
          <p:cNvSpPr>
            <a:spLocks noGrp="1"/>
          </p:cNvSpPr>
          <p:nvPr>
            <p:ph idx="1"/>
          </p:nvPr>
        </p:nvSpPr>
        <p:spPr/>
        <p:txBody>
          <a:bodyPr>
            <a:normAutofit fontScale="92500" lnSpcReduction="20000"/>
          </a:bodyPr>
          <a:lstStyle/>
          <a:p>
            <a:endParaRPr lang="fr-FR" dirty="0"/>
          </a:p>
          <a:p>
            <a:pPr>
              <a:buFont typeface="Wingdings" pitchFamily="2" charset="2"/>
              <a:buChar char="Ø"/>
            </a:pPr>
            <a:r>
              <a:rPr lang="fr-FR" dirty="0"/>
              <a:t> </a:t>
            </a:r>
            <a:r>
              <a:rPr lang="fr-FR" dirty="0">
                <a:latin typeface="Garamond" panose="02020404030301010803" pitchFamily="18" charset="0"/>
              </a:rPr>
              <a:t>courrier adressé par le collège au Ministre de la Justice le 31 mars 2020 :</a:t>
            </a:r>
          </a:p>
          <a:p>
            <a:pPr marL="0" indent="0">
              <a:buNone/>
            </a:pPr>
            <a:endParaRPr lang="fr-FR" dirty="0">
              <a:latin typeface="Garamond" panose="02020404030301010803" pitchFamily="18" charset="0"/>
            </a:endParaRPr>
          </a:p>
          <a:p>
            <a:pPr marL="0" indent="0">
              <a:buNone/>
            </a:pPr>
            <a:r>
              <a:rPr lang="fr-FR" dirty="0">
                <a:latin typeface="Garamond" panose="02020404030301010803" pitchFamily="18" charset="0"/>
              </a:rPr>
              <a:t>« En l’état actuel du droit, seule la voie pénale peut être utilisée pour sanctionner les infractions à cet arrêté »</a:t>
            </a:r>
          </a:p>
          <a:p>
            <a:pPr marL="0" indent="0">
              <a:buNone/>
            </a:pPr>
            <a:endParaRPr lang="fr-FR" dirty="0"/>
          </a:p>
          <a:p>
            <a:pPr marL="0" indent="0">
              <a:buNone/>
            </a:pPr>
            <a:endParaRPr lang="fr-FR" dirty="0"/>
          </a:p>
          <a:p>
            <a:pPr marL="0" indent="0" algn="r">
              <a:buNone/>
            </a:pPr>
            <a:r>
              <a:rPr lang="fr-FR" sz="1800" u="sng" dirty="0">
                <a:latin typeface="Garamond" panose="02020404030301010803" pitchFamily="18" charset="0"/>
              </a:rPr>
              <a:t>source</a:t>
            </a:r>
            <a:r>
              <a:rPr lang="fr-FR" sz="1800" dirty="0">
                <a:latin typeface="Garamond" panose="02020404030301010803" pitchFamily="18" charset="0"/>
              </a:rPr>
              <a:t> : </a:t>
            </a:r>
            <a:r>
              <a:rPr lang="fr-BE" sz="1800" dirty="0">
                <a:latin typeface="Garamond" panose="02020404030301010803" pitchFamily="18" charset="0"/>
              </a:rPr>
              <a:t>Confinement : les procureurs généraux s’opposent aux amendes communales », </a:t>
            </a:r>
            <a:r>
              <a:rPr lang="fr-BE" sz="1800" i="1" dirty="0">
                <a:latin typeface="Garamond" panose="02020404030301010803" pitchFamily="18" charset="0"/>
              </a:rPr>
              <a:t>Le Soir</a:t>
            </a:r>
            <a:r>
              <a:rPr lang="fr-BE" sz="1800" dirty="0">
                <a:latin typeface="Garamond" panose="02020404030301010803" pitchFamily="18" charset="0"/>
              </a:rPr>
              <a:t>, 31 mars 2020, en ligne, </a:t>
            </a:r>
            <a:r>
              <a:rPr lang="fr-BE" sz="1800" u="sng" dirty="0">
                <a:solidFill>
                  <a:schemeClr val="accent2"/>
                </a:solidFill>
                <a:latin typeface="Garamond" panose="02020404030301010803" pitchFamily="18" charset="0"/>
                <a:hlinkClick r:id="rId3">
                  <a:extLst>
                    <a:ext uri="{A12FA001-AC4F-418D-AE19-62706E023703}">
                      <ahyp:hlinkClr xmlns:ahyp="http://schemas.microsoft.com/office/drawing/2018/hyperlinkcolor" val="tx"/>
                    </a:ext>
                  </a:extLst>
                </a:hlinkClick>
              </a:rPr>
              <a:t>https://plus.lesoir.be/291352/article/2020-03-31/confinement-les-procureurs-generaux-sopposent-aux-amendes-communales</a:t>
            </a:r>
            <a:r>
              <a:rPr lang="fr-BE" sz="1800" u="sng" dirty="0">
                <a:latin typeface="Garamond" panose="02020404030301010803" pitchFamily="18" charset="0"/>
              </a:rPr>
              <a:t>)</a:t>
            </a:r>
            <a:endParaRPr lang="fr-FR" sz="1800" dirty="0">
              <a:latin typeface="Garamond" panose="02020404030301010803" pitchFamily="18" charset="0"/>
            </a:endParaRPr>
          </a:p>
        </p:txBody>
      </p:sp>
    </p:spTree>
    <p:extLst>
      <p:ext uri="{BB962C8B-B14F-4D97-AF65-F5344CB8AC3E}">
        <p14:creationId xmlns:p14="http://schemas.microsoft.com/office/powerpoint/2010/main" val="192962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D68850-095B-0F1A-4CB7-25542D728799}"/>
              </a:ext>
            </a:extLst>
          </p:cNvPr>
          <p:cNvSpPr>
            <a:spLocks noGrp="1"/>
          </p:cNvSpPr>
          <p:nvPr>
            <p:ph type="title"/>
          </p:nvPr>
        </p:nvSpPr>
        <p:spPr/>
        <p:txBody>
          <a:bodyPr/>
          <a:lstStyle/>
          <a:p>
            <a:pPr algn="r"/>
            <a:r>
              <a:rPr lang="fr-FR" b="1" dirty="0">
                <a:solidFill>
                  <a:schemeClr val="accent1"/>
                </a:solidFill>
                <a:latin typeface="Garamond" panose="02020404030301010803" pitchFamily="18" charset="0"/>
              </a:rPr>
              <a:t>→ les visites domiciliaires – </a:t>
            </a:r>
            <a:r>
              <a:rPr lang="fr-FR" b="1" i="1" dirty="0">
                <a:solidFill>
                  <a:schemeClr val="accent1"/>
                </a:solidFill>
                <a:latin typeface="Garamond" panose="02020404030301010803" pitchFamily="18" charset="0"/>
              </a:rPr>
              <a:t>mars 2020</a:t>
            </a:r>
          </a:p>
        </p:txBody>
      </p:sp>
      <p:sp>
        <p:nvSpPr>
          <p:cNvPr id="3" name="Espace réservé du contenu 2">
            <a:extLst>
              <a:ext uri="{FF2B5EF4-FFF2-40B4-BE49-F238E27FC236}">
                <a16:creationId xmlns:a16="http://schemas.microsoft.com/office/drawing/2014/main" id="{0ECF5730-93DF-4688-22C6-CCFE04D55680}"/>
              </a:ext>
            </a:extLst>
          </p:cNvPr>
          <p:cNvSpPr>
            <a:spLocks noGrp="1"/>
          </p:cNvSpPr>
          <p:nvPr>
            <p:ph idx="1"/>
          </p:nvPr>
        </p:nvSpPr>
        <p:spPr/>
        <p:txBody>
          <a:bodyPr>
            <a:normAutofit fontScale="92500"/>
          </a:bodyPr>
          <a:lstStyle/>
          <a:p>
            <a:pPr algn="just">
              <a:buFont typeface="Arial" panose="020B0604020202020204" pitchFamily="34" charset="0"/>
              <a:buChar char="•"/>
            </a:pPr>
            <a:r>
              <a:rPr lang="fr-BE" b="1" dirty="0">
                <a:latin typeface="Garamond" panose="02020404030301010803" pitchFamily="18" charset="0"/>
              </a:rPr>
              <a:t>COL 06/2020 (version 25 mars 2020)</a:t>
            </a:r>
            <a:r>
              <a:rPr lang="fr-BE" dirty="0">
                <a:latin typeface="Garamond" panose="02020404030301010803" pitchFamily="18" charset="0"/>
              </a:rPr>
              <a:t> : « Il ne pourra, toutefois, être fait usage des dispositions du Code d’instruction criminelle permettant de pénétrer dans un lieu privé en cas de flagrant délit, sans </a:t>
            </a:r>
            <a:r>
              <a:rPr lang="fr-BE" u="sng" dirty="0">
                <a:latin typeface="Garamond" panose="02020404030301010803" pitchFamily="18" charset="0"/>
              </a:rPr>
              <a:t>accord explicite et préalable du procureur du Roi</a:t>
            </a:r>
            <a:r>
              <a:rPr lang="fr-BE" dirty="0">
                <a:latin typeface="Garamond" panose="02020404030301010803" pitchFamily="18" charset="0"/>
              </a:rPr>
              <a:t>. Le recours, en l’espèce, à cette prérogative ne rencontrera normalement pas les </a:t>
            </a:r>
            <a:r>
              <a:rPr lang="fr-BE" u="sng" dirty="0">
                <a:latin typeface="Garamond" panose="02020404030301010803" pitchFamily="18" charset="0"/>
              </a:rPr>
              <a:t>exigences de proportionnalité</a:t>
            </a:r>
            <a:r>
              <a:rPr lang="fr-BE" dirty="0">
                <a:latin typeface="Garamond" panose="02020404030301010803" pitchFamily="18" charset="0"/>
              </a:rPr>
              <a:t> auxquelles une ingérence dans la vie privée doit répondre ». </a:t>
            </a:r>
          </a:p>
          <a:p>
            <a:pPr algn="just">
              <a:buFont typeface="Arial" panose="020B0604020202020204" pitchFamily="34" charset="0"/>
              <a:buChar char="•"/>
            </a:pPr>
            <a:r>
              <a:rPr lang="fr-BE" dirty="0">
                <a:latin typeface="Garamond" panose="02020404030301010803" pitchFamily="18" charset="0"/>
              </a:rPr>
              <a:t>« Il pourrait, le cas échéant, être </a:t>
            </a:r>
            <a:r>
              <a:rPr lang="fr-BE" u="sng" dirty="0">
                <a:latin typeface="Garamond" panose="02020404030301010803" pitchFamily="18" charset="0"/>
              </a:rPr>
              <a:t>fait application de l’article 27 de la loi sur la      fonction de police qui autorise des fouilles administratives de lieux privé</a:t>
            </a:r>
            <a:r>
              <a:rPr lang="fr-BE" dirty="0">
                <a:latin typeface="Garamond" panose="02020404030301010803" pitchFamily="18" charset="0"/>
              </a:rPr>
              <a:t>s ».</a:t>
            </a:r>
          </a:p>
          <a:p>
            <a:endParaRPr lang="fr-FR" dirty="0"/>
          </a:p>
        </p:txBody>
      </p:sp>
    </p:spTree>
    <p:extLst>
      <p:ext uri="{BB962C8B-B14F-4D97-AF65-F5344CB8AC3E}">
        <p14:creationId xmlns:p14="http://schemas.microsoft.com/office/powerpoint/2010/main" val="370715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778F38-7705-B0C1-90FE-D46284B8A9E2}"/>
              </a:ext>
            </a:extLst>
          </p:cNvPr>
          <p:cNvSpPr>
            <a:spLocks noGrp="1"/>
          </p:cNvSpPr>
          <p:nvPr>
            <p:ph type="title"/>
          </p:nvPr>
        </p:nvSpPr>
        <p:spPr/>
        <p:txBody>
          <a:bodyPr>
            <a:normAutofit fontScale="90000"/>
          </a:bodyPr>
          <a:lstStyle/>
          <a:p>
            <a:pPr algn="r"/>
            <a:r>
              <a:rPr lang="fr-FR" b="1" dirty="0">
                <a:solidFill>
                  <a:schemeClr val="accent1"/>
                </a:solidFill>
                <a:latin typeface="Garamond" panose="02020404030301010803" pitchFamily="18" charset="0"/>
              </a:rPr>
              <a:t>→ les visites domiciliaires </a:t>
            </a:r>
            <a:br>
              <a:rPr lang="fr-FR" b="1" dirty="0">
                <a:solidFill>
                  <a:schemeClr val="accent1"/>
                </a:solidFill>
                <a:latin typeface="Garamond" panose="02020404030301010803" pitchFamily="18" charset="0"/>
              </a:rPr>
            </a:br>
            <a:r>
              <a:rPr lang="fr-FR" b="1" dirty="0">
                <a:solidFill>
                  <a:schemeClr val="accent1"/>
                </a:solidFill>
                <a:latin typeface="Garamond" panose="02020404030301010803" pitchFamily="18" charset="0"/>
              </a:rPr>
              <a:t>– </a:t>
            </a:r>
            <a:r>
              <a:rPr lang="fr-FR" b="1" i="1" dirty="0">
                <a:solidFill>
                  <a:schemeClr val="accent1"/>
                </a:solidFill>
                <a:latin typeface="Garamond" panose="02020404030301010803" pitchFamily="18" charset="0"/>
              </a:rPr>
              <a:t>avril et décembre 2020</a:t>
            </a:r>
            <a:endParaRPr lang="fr-FR" i="1" dirty="0"/>
          </a:p>
        </p:txBody>
      </p:sp>
      <p:sp>
        <p:nvSpPr>
          <p:cNvPr id="3" name="Espace réservé du contenu 2">
            <a:extLst>
              <a:ext uri="{FF2B5EF4-FFF2-40B4-BE49-F238E27FC236}">
                <a16:creationId xmlns:a16="http://schemas.microsoft.com/office/drawing/2014/main" id="{5732C5B9-45AB-F816-807B-BBC5915F166D}"/>
              </a:ext>
            </a:extLst>
          </p:cNvPr>
          <p:cNvSpPr>
            <a:spLocks noGrp="1"/>
          </p:cNvSpPr>
          <p:nvPr>
            <p:ph idx="1"/>
          </p:nvPr>
        </p:nvSpPr>
        <p:spPr/>
        <p:txBody>
          <a:bodyPr>
            <a:normAutofit fontScale="92500" lnSpcReduction="10000"/>
          </a:bodyPr>
          <a:lstStyle/>
          <a:p>
            <a:pPr algn="just">
              <a:buFont typeface="Arial" panose="020B0604020202020204" pitchFamily="34" charset="0"/>
              <a:buChar char="•"/>
            </a:pPr>
            <a:r>
              <a:rPr lang="fr-BE" b="1" dirty="0">
                <a:latin typeface="Garamond" panose="02020404030301010803" pitchFamily="18" charset="0"/>
              </a:rPr>
              <a:t>COL 06/2020 (version 7 avril 2020)</a:t>
            </a:r>
            <a:r>
              <a:rPr lang="fr-BE" dirty="0">
                <a:latin typeface="Garamond" panose="02020404030301010803" pitchFamily="18" charset="0"/>
              </a:rPr>
              <a:t> : « Il pourrait, le cas échéant, être fait application de l’article 27 de la loi sur la fonction de police qui autorise des fouilles administratives de lieux privés, sans préjudice des articles 14 et 17 de cette même loi et </a:t>
            </a:r>
            <a:r>
              <a:rPr lang="fr-BE" u="sng" dirty="0">
                <a:latin typeface="Garamond" panose="02020404030301010803" pitchFamily="18" charset="0"/>
              </a:rPr>
              <a:t>en tenant compte des exigences de proportionnalité auxquelles une ingérence dans la vie privée doit répondre </a:t>
            </a:r>
            <a:r>
              <a:rPr lang="fr-BE" dirty="0">
                <a:latin typeface="Garamond" panose="02020404030301010803" pitchFamily="18" charset="0"/>
              </a:rPr>
              <a:t>».</a:t>
            </a:r>
          </a:p>
          <a:p>
            <a:pPr algn="just"/>
            <a:endParaRPr lang="fr-BE" dirty="0">
              <a:latin typeface="Garamond" panose="02020404030301010803" pitchFamily="18" charset="0"/>
            </a:endParaRPr>
          </a:p>
          <a:p>
            <a:pPr algn="just">
              <a:buFont typeface="Arial" panose="020B0604020202020204" pitchFamily="34" charset="0"/>
              <a:buChar char="•"/>
            </a:pPr>
            <a:r>
              <a:rPr lang="fr-BE" b="1" dirty="0">
                <a:latin typeface="Garamond" panose="02020404030301010803" pitchFamily="18" charset="0"/>
              </a:rPr>
              <a:t>COL 06/2020 (version 15 décembre 2020) </a:t>
            </a:r>
            <a:r>
              <a:rPr lang="fr-BE" dirty="0">
                <a:latin typeface="Garamond" panose="02020404030301010803" pitchFamily="18" charset="0"/>
              </a:rPr>
              <a:t>: « </a:t>
            </a:r>
            <a:r>
              <a:rPr lang="fr-BE" u="sng" dirty="0">
                <a:latin typeface="Garamond" panose="02020404030301010803" pitchFamily="18" charset="0"/>
              </a:rPr>
              <a:t>La fouille administrative d’un lieu privé sur base de l’article 27 de la loi sur la fonction de police n’est pas </a:t>
            </a:r>
            <a:r>
              <a:rPr lang="fr-BE" u="sng" dirty="0" err="1">
                <a:latin typeface="Garamond" panose="02020404030301010803" pitchFamily="18" charset="0"/>
              </a:rPr>
              <a:t>autorisée</a:t>
            </a:r>
            <a:r>
              <a:rPr lang="fr-BE" u="sng" dirty="0">
                <a:latin typeface="Garamond" panose="02020404030301010803" pitchFamily="18" charset="0"/>
              </a:rPr>
              <a:t> </a:t>
            </a:r>
            <a:r>
              <a:rPr lang="fr-BE" dirty="0">
                <a:latin typeface="Garamond" panose="02020404030301010803" pitchFamily="18" charset="0"/>
              </a:rPr>
              <a:t>en vue de la recherche et de la constatation des infractions à l’arrêté ministériel du 28 octobre 2020 ». </a:t>
            </a:r>
          </a:p>
          <a:p>
            <a:endParaRPr lang="fr-FR" dirty="0"/>
          </a:p>
        </p:txBody>
      </p:sp>
    </p:spTree>
    <p:extLst>
      <p:ext uri="{BB962C8B-B14F-4D97-AF65-F5344CB8AC3E}">
        <p14:creationId xmlns:p14="http://schemas.microsoft.com/office/powerpoint/2010/main" val="4231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7E8B0F-3593-DD0A-BEBB-8D1D036F22B4}"/>
              </a:ext>
            </a:extLst>
          </p:cNvPr>
          <p:cNvSpPr>
            <a:spLocks noGrp="1"/>
          </p:cNvSpPr>
          <p:nvPr>
            <p:ph type="title"/>
          </p:nvPr>
        </p:nvSpPr>
        <p:spPr/>
        <p:txBody>
          <a:bodyPr/>
          <a:lstStyle/>
          <a:p>
            <a:pPr algn="r"/>
            <a:r>
              <a:rPr lang="fr-FR" b="1" dirty="0">
                <a:solidFill>
                  <a:schemeClr val="accent1"/>
                </a:solidFill>
                <a:latin typeface="Garamond" panose="02020404030301010803" pitchFamily="18" charset="0"/>
              </a:rPr>
              <a:t>→ l’usage des drones – </a:t>
            </a:r>
            <a:r>
              <a:rPr lang="fr-FR" b="1" i="1" dirty="0">
                <a:solidFill>
                  <a:schemeClr val="accent1"/>
                </a:solidFill>
                <a:latin typeface="Garamond" panose="02020404030301010803" pitchFamily="18" charset="0"/>
              </a:rPr>
              <a:t>décembre 2020</a:t>
            </a:r>
            <a:endParaRPr lang="fr-FR" b="1" i="1" dirty="0"/>
          </a:p>
        </p:txBody>
      </p:sp>
      <p:sp>
        <p:nvSpPr>
          <p:cNvPr id="3" name="Espace réservé du contenu 2">
            <a:extLst>
              <a:ext uri="{FF2B5EF4-FFF2-40B4-BE49-F238E27FC236}">
                <a16:creationId xmlns:a16="http://schemas.microsoft.com/office/drawing/2014/main" id="{3B67AD8D-36D3-2D71-B8C6-105F1C0E13D6}"/>
              </a:ext>
            </a:extLst>
          </p:cNvPr>
          <p:cNvSpPr>
            <a:spLocks noGrp="1"/>
          </p:cNvSpPr>
          <p:nvPr>
            <p:ph idx="1"/>
          </p:nvPr>
        </p:nvSpPr>
        <p:spPr/>
        <p:txBody>
          <a:bodyPr>
            <a:normAutofit lnSpcReduction="10000"/>
          </a:bodyPr>
          <a:lstStyle/>
          <a:p>
            <a:pPr algn="just">
              <a:buFont typeface="Arial" panose="020B0604020202020204" pitchFamily="34" charset="0"/>
              <a:buChar char="•"/>
            </a:pPr>
            <a:endParaRPr lang="fr-BE" b="1" dirty="0">
              <a:latin typeface="Garamond" panose="02020404030301010803" pitchFamily="18" charset="0"/>
            </a:endParaRPr>
          </a:p>
          <a:p>
            <a:pPr algn="just">
              <a:buFont typeface="Arial" panose="020B0604020202020204" pitchFamily="34" charset="0"/>
              <a:buChar char="•"/>
            </a:pPr>
            <a:r>
              <a:rPr lang="fr-BE" b="1" dirty="0">
                <a:latin typeface="Garamond" panose="02020404030301010803" pitchFamily="18" charset="0"/>
              </a:rPr>
              <a:t>Col 06/2020 (version 15 décembre 2020)</a:t>
            </a:r>
            <a:r>
              <a:rPr lang="fr-BE" dirty="0">
                <a:latin typeface="Garamond" panose="02020404030301010803" pitchFamily="18" charset="0"/>
              </a:rPr>
              <a:t> : « les services de police ne pourront recourir à des drones à des fins judiciaires » </a:t>
            </a:r>
          </a:p>
          <a:p>
            <a:pPr marL="0" indent="0" algn="just">
              <a:buNone/>
            </a:pPr>
            <a:endParaRPr lang="fr-BE" dirty="0">
              <a:latin typeface="Garamond" panose="02020404030301010803" pitchFamily="18" charset="0"/>
            </a:endParaRPr>
          </a:p>
          <a:p>
            <a:pPr algn="just">
              <a:buFont typeface="Arial" panose="020B0604020202020204" pitchFamily="34" charset="0"/>
              <a:buChar char="•"/>
            </a:pPr>
            <a:r>
              <a:rPr lang="fr-BE" dirty="0">
                <a:latin typeface="Garamond" panose="02020404030301010803" pitchFamily="18" charset="0"/>
              </a:rPr>
              <a:t>L’usage des drones n’est « pas proportionnel à la gravité des infractions recherchées » et est possible « à des fins administratives, pas judiciaires » </a:t>
            </a:r>
            <a:r>
              <a:rPr lang="fr-BE" sz="1700" dirty="0">
                <a:latin typeface="Garamond" panose="02020404030301010803" pitchFamily="18" charset="0"/>
              </a:rPr>
              <a:t>source : </a:t>
            </a:r>
            <a:r>
              <a:rPr lang="fr-FR" sz="1700" dirty="0">
                <a:latin typeface="Garamond" panose="02020404030301010803" pitchFamily="18" charset="0"/>
              </a:rPr>
              <a:t>M. </a:t>
            </a:r>
            <a:r>
              <a:rPr lang="fr-FR" sz="1700" cap="small" dirty="0" err="1">
                <a:latin typeface="Garamond" panose="02020404030301010803" pitchFamily="18" charset="0"/>
              </a:rPr>
              <a:t>Benayad</a:t>
            </a:r>
            <a:r>
              <a:rPr lang="fr-FR" sz="1700" dirty="0">
                <a:latin typeface="Garamond" panose="02020404030301010803" pitchFamily="18" charset="0"/>
              </a:rPr>
              <a:t>, « Lutte contre le coronavirus : pas de visites de policiers à domicile, des amendes plus salées et des saisies de véhicules lors de </a:t>
            </a:r>
            <a:r>
              <a:rPr lang="fr-FR" sz="1700" dirty="0" err="1">
                <a:latin typeface="Garamond" panose="02020404030301010803" pitchFamily="18" charset="0"/>
              </a:rPr>
              <a:t>lockdown</a:t>
            </a:r>
            <a:r>
              <a:rPr lang="fr-FR" sz="1700" dirty="0">
                <a:latin typeface="Garamond" panose="02020404030301010803" pitchFamily="18" charset="0"/>
              </a:rPr>
              <a:t> parties », </a:t>
            </a:r>
            <a:r>
              <a:rPr lang="fr-FR" sz="1700" i="1" dirty="0">
                <a:latin typeface="Garamond" panose="02020404030301010803" pitchFamily="18" charset="0"/>
              </a:rPr>
              <a:t>La Libre</a:t>
            </a:r>
            <a:r>
              <a:rPr lang="fr-FR" sz="1700" dirty="0">
                <a:latin typeface="Garamond" panose="02020404030301010803" pitchFamily="18" charset="0"/>
              </a:rPr>
              <a:t>, 15 décembre 2020, en ligne, </a:t>
            </a:r>
            <a:r>
              <a:rPr lang="fr-FR" sz="1700" u="sng" dirty="0">
                <a:solidFill>
                  <a:schemeClr val="accent2"/>
                </a:solidFill>
                <a:latin typeface="Garamond" panose="02020404030301010803" pitchFamily="18" charset="0"/>
                <a:hlinkClick r:id="rId3">
                  <a:extLst>
                    <a:ext uri="{A12FA001-AC4F-418D-AE19-62706E023703}">
                      <ahyp:hlinkClr xmlns:ahyp="http://schemas.microsoft.com/office/drawing/2018/hyperlinkcolor" val="tx"/>
                    </a:ext>
                  </a:extLst>
                </a:hlinkClick>
              </a:rPr>
              <a:t>https://www.lalibre.be/belgique/judiciaire/pas-de-visites-de-policers-a-domicile-des-amendes-plus-salees-et-des-saisies-de-vehicules-pour-les-lockdown-party-et-drones-interdits-5fd8d1899978e227df1c608a</a:t>
            </a:r>
            <a:r>
              <a:rPr lang="fr-FR" sz="1700" u="sng" dirty="0">
                <a:solidFill>
                  <a:schemeClr val="tx1"/>
                </a:solidFill>
                <a:latin typeface="Garamond" panose="02020404030301010803" pitchFamily="18" charset="0"/>
              </a:rPr>
              <a:t>.</a:t>
            </a:r>
            <a:endParaRPr lang="fr-BE" sz="1700" dirty="0">
              <a:solidFill>
                <a:schemeClr val="accent2"/>
              </a:solidFill>
              <a:latin typeface="Garamond" panose="02020404030301010803" pitchFamily="18" charset="0"/>
            </a:endParaRPr>
          </a:p>
          <a:p>
            <a:pPr>
              <a:buFont typeface="Wingdings" pitchFamily="2" charset="2"/>
              <a:buChar char="Ø"/>
            </a:pPr>
            <a:endParaRPr lang="fr-FR" dirty="0"/>
          </a:p>
        </p:txBody>
      </p:sp>
    </p:spTree>
    <p:extLst>
      <p:ext uri="{BB962C8B-B14F-4D97-AF65-F5344CB8AC3E}">
        <p14:creationId xmlns:p14="http://schemas.microsoft.com/office/powerpoint/2010/main" val="202277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887660-1D1F-44C1-3773-D1737FB84245}"/>
              </a:ext>
            </a:extLst>
          </p:cNvPr>
          <p:cNvSpPr>
            <a:spLocks noGrp="1"/>
          </p:cNvSpPr>
          <p:nvPr>
            <p:ph type="title"/>
          </p:nvPr>
        </p:nvSpPr>
        <p:spPr/>
        <p:txBody>
          <a:bodyPr/>
          <a:lstStyle/>
          <a:p>
            <a:pPr algn="r"/>
            <a:r>
              <a:rPr lang="fr-FR" b="1" dirty="0">
                <a:solidFill>
                  <a:schemeClr val="accent1"/>
                </a:solidFill>
                <a:latin typeface="Garamond" panose="02020404030301010803" pitchFamily="18" charset="0"/>
              </a:rPr>
              <a:t>→ l’usage des drones – </a:t>
            </a:r>
            <a:r>
              <a:rPr lang="fr-FR" b="1" i="1" dirty="0">
                <a:solidFill>
                  <a:schemeClr val="accent1"/>
                </a:solidFill>
                <a:latin typeface="Garamond" panose="02020404030301010803" pitchFamily="18" charset="0"/>
              </a:rPr>
              <a:t>mars 2021</a:t>
            </a:r>
            <a:endParaRPr lang="fr-FR" i="1" dirty="0"/>
          </a:p>
        </p:txBody>
      </p:sp>
      <p:sp>
        <p:nvSpPr>
          <p:cNvPr id="3" name="Espace réservé du contenu 2">
            <a:extLst>
              <a:ext uri="{FF2B5EF4-FFF2-40B4-BE49-F238E27FC236}">
                <a16:creationId xmlns:a16="http://schemas.microsoft.com/office/drawing/2014/main" id="{3A2AE365-2314-5C65-E97B-11D8699316A7}"/>
              </a:ext>
            </a:extLst>
          </p:cNvPr>
          <p:cNvSpPr>
            <a:spLocks noGrp="1"/>
          </p:cNvSpPr>
          <p:nvPr>
            <p:ph idx="1"/>
          </p:nvPr>
        </p:nvSpPr>
        <p:spPr/>
        <p:txBody>
          <a:bodyPr>
            <a:normAutofit/>
          </a:bodyPr>
          <a:lstStyle/>
          <a:p>
            <a:pPr>
              <a:buFont typeface="Wingdings" pitchFamily="2" charset="2"/>
              <a:buChar char="Ø"/>
            </a:pPr>
            <a:endParaRPr lang="fr-BE" dirty="0">
              <a:latin typeface="Garamond" panose="02020404030301010803" pitchFamily="18" charset="0"/>
            </a:endParaRPr>
          </a:p>
          <a:p>
            <a:pPr>
              <a:buFont typeface="Wingdings" pitchFamily="2" charset="2"/>
              <a:buChar char="Ø"/>
            </a:pPr>
            <a:r>
              <a:rPr lang="fr-BE" dirty="0">
                <a:latin typeface="Garamond" panose="02020404030301010803" pitchFamily="18" charset="0"/>
              </a:rPr>
              <a:t> « On peut parfaitement imaginer que ceux qui utilisent le drone donnent les informations à d’autres équipes de policiers qui sont au sol et qui vont aller verbaliser les gens qui ne respectent pas les règles Covid » </a:t>
            </a:r>
          </a:p>
          <a:p>
            <a:pPr marL="0" indent="0">
              <a:buNone/>
            </a:pPr>
            <a:endParaRPr lang="fr-BE" dirty="0">
              <a:latin typeface="Garamond" panose="02020404030301010803" pitchFamily="18" charset="0"/>
            </a:endParaRPr>
          </a:p>
          <a:p>
            <a:pPr marL="0" indent="0">
              <a:buNone/>
            </a:pPr>
            <a:endParaRPr lang="fr-BE" dirty="0">
              <a:latin typeface="Garamond" panose="02020404030301010803" pitchFamily="18" charset="0"/>
            </a:endParaRPr>
          </a:p>
          <a:p>
            <a:pPr marL="0" indent="0">
              <a:buNone/>
            </a:pPr>
            <a:r>
              <a:rPr lang="fr-FR" sz="1600" dirty="0">
                <a:latin typeface="Garamond" panose="02020404030301010803" pitchFamily="18" charset="0"/>
              </a:rPr>
              <a:t>Source : J.-F. </a:t>
            </a:r>
            <a:r>
              <a:rPr lang="fr-FR" sz="1600" cap="small" dirty="0">
                <a:latin typeface="Garamond" panose="02020404030301010803" pitchFamily="18" charset="0"/>
              </a:rPr>
              <a:t>Noulet</a:t>
            </a:r>
            <a:r>
              <a:rPr lang="fr-FR" sz="1600" dirty="0">
                <a:latin typeface="Garamond" panose="02020404030301010803" pitchFamily="18" charset="0"/>
              </a:rPr>
              <a:t>, « La police peut-elle utiliser les drones pour constater les infractions “Covid” ? », </a:t>
            </a:r>
            <a:r>
              <a:rPr lang="fr-FR" sz="1600" i="1" dirty="0">
                <a:latin typeface="Garamond" panose="02020404030301010803" pitchFamily="18" charset="0"/>
              </a:rPr>
              <a:t>Le Soir</a:t>
            </a:r>
            <a:r>
              <a:rPr lang="fr-FR" sz="1600" dirty="0">
                <a:latin typeface="Garamond" panose="02020404030301010803" pitchFamily="18" charset="0"/>
              </a:rPr>
              <a:t>, 1</a:t>
            </a:r>
            <a:r>
              <a:rPr lang="fr-FR" sz="1600" baseline="30000" dirty="0">
                <a:latin typeface="Garamond" panose="02020404030301010803" pitchFamily="18" charset="0"/>
              </a:rPr>
              <a:t>er</a:t>
            </a:r>
            <a:r>
              <a:rPr lang="fr-FR" sz="1600" dirty="0">
                <a:latin typeface="Garamond" panose="02020404030301010803" pitchFamily="18" charset="0"/>
              </a:rPr>
              <a:t> mars 2021, en ligne, </a:t>
            </a:r>
            <a:r>
              <a:rPr lang="fr-FR" sz="1600" u="sng" dirty="0">
                <a:solidFill>
                  <a:schemeClr val="accent2"/>
                </a:solidFill>
                <a:latin typeface="Garamond" panose="02020404030301010803" pitchFamily="18" charset="0"/>
                <a:hlinkClick r:id="rId3">
                  <a:extLst>
                    <a:ext uri="{A12FA001-AC4F-418D-AE19-62706E023703}">
                      <ahyp:hlinkClr xmlns:ahyp="http://schemas.microsoft.com/office/drawing/2018/hyperlinkcolor" val="tx"/>
                    </a:ext>
                  </a:extLst>
                </a:hlinkClick>
              </a:rPr>
              <a:t>https://www.rtbf.be/info/belgique/detail_la-police-peut-elle-utiliser-les-drones-pour-constater-les-infractions-covid?id=10708824</a:t>
            </a:r>
            <a:r>
              <a:rPr lang="fr-BE" sz="1600" dirty="0">
                <a:solidFill>
                  <a:schemeClr val="accent2"/>
                </a:solidFill>
                <a:latin typeface="Garamond" panose="02020404030301010803" pitchFamily="18" charset="0"/>
              </a:rPr>
              <a:t> </a:t>
            </a:r>
            <a:endParaRPr lang="fr-FR" sz="1600" dirty="0">
              <a:solidFill>
                <a:schemeClr val="accent2"/>
              </a:solidFill>
              <a:latin typeface="Garamond" panose="02020404030301010803" pitchFamily="18" charset="0"/>
            </a:endParaRPr>
          </a:p>
        </p:txBody>
      </p:sp>
    </p:spTree>
    <p:extLst>
      <p:ext uri="{BB962C8B-B14F-4D97-AF65-F5344CB8AC3E}">
        <p14:creationId xmlns:p14="http://schemas.microsoft.com/office/powerpoint/2010/main" val="3035770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48B303-00F2-764C-B0AE-47A30D996FDF}"/>
              </a:ext>
            </a:extLst>
          </p:cNvPr>
          <p:cNvSpPr>
            <a:spLocks noGrp="1"/>
          </p:cNvSpPr>
          <p:nvPr>
            <p:ph type="ctrTitle"/>
          </p:nvPr>
        </p:nvSpPr>
        <p:spPr>
          <a:xfrm>
            <a:off x="1191965" y="1084729"/>
            <a:ext cx="9994378" cy="2254026"/>
          </a:xfrm>
        </p:spPr>
        <p:txBody>
          <a:bodyPr vert="horz" lIns="91440" tIns="45720" rIns="91440" bIns="45720" rtlCol="0" anchor="b">
            <a:normAutofit fontScale="90000"/>
          </a:bodyPr>
          <a:lstStyle/>
          <a:p>
            <a:br>
              <a:rPr lang="en-US" sz="3000" b="1" kern="1200" dirty="0">
                <a:solidFill>
                  <a:schemeClr val="accent1"/>
                </a:solidFill>
                <a:latin typeface="Garamond" panose="02020404030301010803" pitchFamily="18" charset="0"/>
              </a:rPr>
            </a:br>
            <a:r>
              <a:rPr lang="en-US" sz="3000" i="1" kern="1200" dirty="0">
                <a:solidFill>
                  <a:schemeClr val="tx1"/>
                </a:solidFill>
                <a:latin typeface="Garamond" panose="02020404030301010803" pitchFamily="18" charset="0"/>
              </a:rPr>
              <a:t>Intervention </a:t>
            </a:r>
            <a:r>
              <a:rPr lang="fr-FR" sz="3000" i="1" kern="1200" dirty="0">
                <a:solidFill>
                  <a:schemeClr val="tx1"/>
                </a:solidFill>
                <a:latin typeface="Garamond" panose="02020404030301010803" pitchFamily="18" charset="0"/>
              </a:rPr>
              <a:t>présentée</a:t>
            </a:r>
            <a:r>
              <a:rPr lang="en-US" sz="3000" i="1" kern="1200" dirty="0">
                <a:solidFill>
                  <a:schemeClr val="tx1"/>
                </a:solidFill>
                <a:latin typeface="Garamond" panose="02020404030301010803" pitchFamily="18" charset="0"/>
              </a:rPr>
              <a:t> dans le cadre de la </a:t>
            </a:r>
            <a:r>
              <a:rPr lang="en-US" sz="3000" b="1" i="1" dirty="0">
                <a:solidFill>
                  <a:schemeClr val="tx1"/>
                </a:solidFill>
                <a:latin typeface="Garamond" panose="02020404030301010803" pitchFamily="18" charset="0"/>
              </a:rPr>
              <a:t>Recherche PER-FNRS </a:t>
            </a:r>
            <a:br>
              <a:rPr lang="en-US" sz="3000" kern="1200" dirty="0">
                <a:solidFill>
                  <a:schemeClr val="tx1"/>
                </a:solidFill>
                <a:latin typeface="Garamond" panose="02020404030301010803" pitchFamily="18" charset="0"/>
              </a:rPr>
            </a:br>
            <a:br>
              <a:rPr lang="en-US" sz="3000" kern="1200" dirty="0">
                <a:solidFill>
                  <a:schemeClr val="tx1"/>
                </a:solidFill>
                <a:latin typeface="Garamond" panose="02020404030301010803" pitchFamily="18" charset="0"/>
              </a:rPr>
            </a:br>
            <a:r>
              <a:rPr lang="en-US" sz="3000" kern="1200" dirty="0">
                <a:solidFill>
                  <a:schemeClr val="tx1"/>
                </a:solidFill>
                <a:latin typeface="Garamond" panose="02020404030301010803" pitchFamily="18" charset="0"/>
              </a:rPr>
              <a:t>« La </a:t>
            </a:r>
            <a:r>
              <a:rPr lang="en-US" sz="3000" kern="1200" noProof="1">
                <a:solidFill>
                  <a:schemeClr val="tx1"/>
                </a:solidFill>
                <a:latin typeface="Garamond" panose="02020404030301010803" pitchFamily="18" charset="0"/>
              </a:rPr>
              <a:t>répression</a:t>
            </a:r>
            <a:r>
              <a:rPr lang="en-US" sz="3000" kern="1200" dirty="0">
                <a:solidFill>
                  <a:schemeClr val="tx1"/>
                </a:solidFill>
                <a:latin typeface="Garamond" panose="02020404030301010803" pitchFamily="18" charset="0"/>
              </a:rPr>
              <a:t> des infractions « Covid » : </a:t>
            </a:r>
            <a:r>
              <a:rPr lang="en-US" sz="3000" kern="1200" dirty="0" err="1">
                <a:solidFill>
                  <a:schemeClr val="tx1"/>
                </a:solidFill>
                <a:latin typeface="Garamond" panose="02020404030301010803" pitchFamily="18" charset="0"/>
              </a:rPr>
              <a:t>administratisation</a:t>
            </a:r>
            <a:r>
              <a:rPr lang="en-US" sz="3000" kern="1200" dirty="0">
                <a:solidFill>
                  <a:schemeClr val="tx1"/>
                </a:solidFill>
                <a:latin typeface="Garamond" panose="02020404030301010803" pitchFamily="18" charset="0"/>
              </a:rPr>
              <a:t> de la justice </a:t>
            </a:r>
            <a:r>
              <a:rPr lang="fr-FR" sz="3000" kern="1200" dirty="0">
                <a:solidFill>
                  <a:schemeClr val="tx1"/>
                </a:solidFill>
                <a:latin typeface="Garamond" panose="02020404030301010803" pitchFamily="18" charset="0"/>
              </a:rPr>
              <a:t>pénale</a:t>
            </a:r>
            <a:r>
              <a:rPr lang="en-US" sz="3000" kern="1200" dirty="0">
                <a:solidFill>
                  <a:schemeClr val="tx1"/>
                </a:solidFill>
                <a:latin typeface="Garamond" panose="02020404030301010803" pitchFamily="18" charset="0"/>
              </a:rPr>
              <a:t> et respect des droits </a:t>
            </a:r>
            <a:r>
              <a:rPr lang="en-US" sz="3000" kern="1200" dirty="0" err="1">
                <a:solidFill>
                  <a:schemeClr val="tx1"/>
                </a:solidFill>
                <a:latin typeface="Garamond" panose="02020404030301010803" pitchFamily="18" charset="0"/>
              </a:rPr>
              <a:t>fondamentaux</a:t>
            </a:r>
            <a:r>
              <a:rPr lang="en-US" sz="3000" kern="1200" dirty="0">
                <a:solidFill>
                  <a:schemeClr val="tx1"/>
                </a:solidFill>
                <a:latin typeface="Garamond" panose="02020404030301010803" pitchFamily="18" charset="0"/>
              </a:rPr>
              <a:t> »</a:t>
            </a:r>
            <a:br>
              <a:rPr lang="en-US" sz="3000" kern="1200" dirty="0">
                <a:solidFill>
                  <a:schemeClr val="tx1"/>
                </a:solidFill>
                <a:latin typeface="Garamond" panose="02020404030301010803" pitchFamily="18" charset="0"/>
              </a:rPr>
            </a:br>
            <a:endParaRPr lang="en-US" sz="3000" kern="1200" dirty="0">
              <a:solidFill>
                <a:schemeClr val="tx1"/>
              </a:solidFill>
              <a:latin typeface="Garamond" panose="02020404030301010803" pitchFamily="18" charset="0"/>
            </a:endParaRPr>
          </a:p>
        </p:txBody>
      </p:sp>
      <p:sp>
        <p:nvSpPr>
          <p:cNvPr id="3" name="Sous-titre 2">
            <a:extLst>
              <a:ext uri="{FF2B5EF4-FFF2-40B4-BE49-F238E27FC236}">
                <a16:creationId xmlns:a16="http://schemas.microsoft.com/office/drawing/2014/main" id="{DA60DD96-5854-D349-825F-64912D307737}"/>
              </a:ext>
            </a:extLst>
          </p:cNvPr>
          <p:cNvSpPr>
            <a:spLocks noGrp="1"/>
          </p:cNvSpPr>
          <p:nvPr>
            <p:ph type="subTitle" idx="1"/>
          </p:nvPr>
        </p:nvSpPr>
        <p:spPr>
          <a:xfrm>
            <a:off x="1191965" y="3514855"/>
            <a:ext cx="9994378" cy="2258415"/>
          </a:xfrm>
        </p:spPr>
        <p:txBody>
          <a:bodyPr vert="horz" lIns="91440" tIns="45720" rIns="91440" bIns="45720" rtlCol="0" anchor="t">
            <a:normAutofit lnSpcReduction="10000"/>
          </a:bodyPr>
          <a:lstStyle/>
          <a:p>
            <a:pPr algn="l"/>
            <a:endParaRPr lang="en-US" dirty="0">
              <a:latin typeface="Garamond" panose="02020404030301010803" pitchFamily="18" charset="0"/>
            </a:endParaRPr>
          </a:p>
          <a:p>
            <a:pPr algn="just">
              <a:lnSpc>
                <a:spcPct val="90000"/>
              </a:lnSpc>
              <a:spcAft>
                <a:spcPts val="600"/>
              </a:spcAft>
            </a:pPr>
            <a:r>
              <a:rPr lang="en-US" sz="2400" dirty="0" err="1">
                <a:solidFill>
                  <a:schemeClr val="accent1"/>
                </a:solidFill>
                <a:latin typeface="Garamond" panose="02020404030301010803" pitchFamily="18" charset="0"/>
              </a:rPr>
              <a:t>menée</a:t>
            </a:r>
            <a:r>
              <a:rPr lang="en-US" sz="2400" dirty="0">
                <a:solidFill>
                  <a:schemeClr val="accent1"/>
                </a:solidFill>
                <a:latin typeface="Garamond" panose="02020404030301010803" pitchFamily="18" charset="0"/>
              </a:rPr>
              <a:t> </a:t>
            </a:r>
            <a:r>
              <a:rPr lang="en-US" sz="2400" dirty="0" err="1">
                <a:solidFill>
                  <a:schemeClr val="accent1"/>
                </a:solidFill>
                <a:latin typeface="Garamond" panose="02020404030301010803" pitchFamily="18" charset="0"/>
              </a:rPr>
              <a:t>à</a:t>
            </a:r>
            <a:r>
              <a:rPr lang="en-US" sz="2400" dirty="0">
                <a:solidFill>
                  <a:schemeClr val="accent1"/>
                </a:solidFill>
                <a:latin typeface="Garamond" panose="02020404030301010803" pitchFamily="18" charset="0"/>
              </a:rPr>
              <a:t> </a:t>
            </a:r>
            <a:r>
              <a:rPr lang="en-US" sz="2400" dirty="0" err="1">
                <a:solidFill>
                  <a:schemeClr val="accent1"/>
                </a:solidFill>
                <a:latin typeface="Garamond" panose="02020404030301010803" pitchFamily="18" charset="0"/>
              </a:rPr>
              <a:t>l’USL</a:t>
            </a:r>
            <a:r>
              <a:rPr lang="en-US" sz="2400" dirty="0">
                <a:solidFill>
                  <a:schemeClr val="accent1"/>
                </a:solidFill>
                <a:latin typeface="Garamond" panose="02020404030301010803" pitchFamily="18" charset="0"/>
              </a:rPr>
              <a:t>-B (par </a:t>
            </a:r>
            <a:r>
              <a:rPr lang="en-US" sz="2400" dirty="0" err="1">
                <a:solidFill>
                  <a:schemeClr val="accent1"/>
                </a:solidFill>
                <a:latin typeface="Garamond" panose="02020404030301010803" pitchFamily="18" charset="0"/>
              </a:rPr>
              <a:t>Diletta</a:t>
            </a:r>
            <a:r>
              <a:rPr lang="en-US" sz="2400" dirty="0">
                <a:solidFill>
                  <a:schemeClr val="accent1"/>
                </a:solidFill>
                <a:latin typeface="Garamond" panose="02020404030301010803" pitchFamily="18" charset="0"/>
              </a:rPr>
              <a:t> </a:t>
            </a:r>
            <a:r>
              <a:rPr lang="en-US" sz="2400" dirty="0" err="1">
                <a:solidFill>
                  <a:schemeClr val="accent1"/>
                </a:solidFill>
                <a:latin typeface="Garamond" panose="02020404030301010803" pitchFamily="18" charset="0"/>
              </a:rPr>
              <a:t>Tatti</a:t>
            </a:r>
            <a:r>
              <a:rPr lang="en-US" sz="2400" dirty="0">
                <a:solidFill>
                  <a:schemeClr val="accent1"/>
                </a:solidFill>
                <a:latin typeface="Garamond" panose="02020404030301010803" pitchFamily="18" charset="0"/>
              </a:rPr>
              <a:t>, sous la direction de Christine Guillain) </a:t>
            </a:r>
            <a:r>
              <a:rPr lang="en-US" sz="2400" dirty="0" err="1">
                <a:solidFill>
                  <a:schemeClr val="accent1"/>
                </a:solidFill>
                <a:latin typeface="Garamond" panose="02020404030301010803" pitchFamily="18" charset="0"/>
              </a:rPr>
              <a:t>en</a:t>
            </a:r>
            <a:r>
              <a:rPr lang="en-US" sz="2400" dirty="0">
                <a:solidFill>
                  <a:schemeClr val="accent1"/>
                </a:solidFill>
                <a:latin typeface="Garamond" panose="02020404030301010803" pitchFamily="18" charset="0"/>
              </a:rPr>
              <a:t> </a:t>
            </a:r>
            <a:r>
              <a:rPr lang="en-US" sz="2400" dirty="0" err="1">
                <a:solidFill>
                  <a:schemeClr val="accent1"/>
                </a:solidFill>
                <a:latin typeface="Garamond" panose="02020404030301010803" pitchFamily="18" charset="0"/>
              </a:rPr>
              <a:t>partenariat</a:t>
            </a:r>
            <a:r>
              <a:rPr lang="en-US" sz="2400" dirty="0">
                <a:solidFill>
                  <a:schemeClr val="accent1"/>
                </a:solidFill>
                <a:latin typeface="Garamond" panose="02020404030301010803" pitchFamily="18" charset="0"/>
              </a:rPr>
              <a:t> avec </a:t>
            </a:r>
            <a:r>
              <a:rPr lang="en-US" sz="2400" dirty="0" err="1">
                <a:solidFill>
                  <a:schemeClr val="accent1"/>
                </a:solidFill>
                <a:latin typeface="Garamond" panose="02020404030301010803" pitchFamily="18" charset="0"/>
              </a:rPr>
              <a:t>l’INCC</a:t>
            </a:r>
            <a:r>
              <a:rPr lang="en-US" sz="2400" dirty="0">
                <a:solidFill>
                  <a:schemeClr val="accent1"/>
                </a:solidFill>
                <a:latin typeface="Garamond" panose="02020404030301010803" pitchFamily="18" charset="0"/>
              </a:rPr>
              <a:t> (Alexia </a:t>
            </a:r>
            <a:r>
              <a:rPr lang="en-US" sz="2400" dirty="0" err="1">
                <a:solidFill>
                  <a:schemeClr val="accent1"/>
                </a:solidFill>
                <a:latin typeface="Garamond" panose="02020404030301010803" pitchFamily="18" charset="0"/>
              </a:rPr>
              <a:t>Jonckheere</a:t>
            </a:r>
            <a:r>
              <a:rPr lang="en-US" sz="2400" dirty="0">
                <a:solidFill>
                  <a:schemeClr val="accent1"/>
                </a:solidFill>
                <a:latin typeface="Garamond" panose="02020404030301010803" pitchFamily="18" charset="0"/>
              </a:rPr>
              <a:t> et Elodie </a:t>
            </a:r>
            <a:r>
              <a:rPr lang="en-US" sz="2400" dirty="0" err="1">
                <a:solidFill>
                  <a:schemeClr val="accent1"/>
                </a:solidFill>
                <a:latin typeface="Garamond" panose="02020404030301010803" pitchFamily="18" charset="0"/>
              </a:rPr>
              <a:t>Schils</a:t>
            </a:r>
            <a:r>
              <a:rPr lang="en-US" sz="2400" dirty="0">
                <a:solidFill>
                  <a:schemeClr val="accent1"/>
                </a:solidFill>
                <a:latin typeface="Garamond" panose="02020404030301010803" pitchFamily="18" charset="0"/>
              </a:rPr>
              <a:t>) </a:t>
            </a:r>
          </a:p>
          <a:p>
            <a:pPr algn="just">
              <a:lnSpc>
                <a:spcPct val="90000"/>
              </a:lnSpc>
              <a:spcAft>
                <a:spcPts val="600"/>
              </a:spcAft>
            </a:pPr>
            <a:endParaRPr lang="en-US" dirty="0">
              <a:solidFill>
                <a:schemeClr val="accent1"/>
              </a:solidFill>
              <a:latin typeface="Garamond" panose="02020404030301010803" pitchFamily="18" charset="0"/>
            </a:endParaRPr>
          </a:p>
          <a:p>
            <a:pPr>
              <a:lnSpc>
                <a:spcPct val="90000"/>
              </a:lnSpc>
              <a:spcAft>
                <a:spcPts val="600"/>
              </a:spcAft>
            </a:pPr>
            <a:r>
              <a:rPr lang="en-US" sz="2400" dirty="0" err="1">
                <a:solidFill>
                  <a:schemeClr val="accent1"/>
                </a:solidFill>
                <a:latin typeface="Garamond" panose="02020404030301010803" pitchFamily="18" charset="0"/>
              </a:rPr>
              <a:t>Octobre</a:t>
            </a:r>
            <a:r>
              <a:rPr lang="en-US" sz="2400" dirty="0">
                <a:solidFill>
                  <a:schemeClr val="accent1"/>
                </a:solidFill>
                <a:latin typeface="Garamond" panose="02020404030301010803" pitchFamily="18" charset="0"/>
              </a:rPr>
              <a:t> 2020 – </a:t>
            </a:r>
            <a:r>
              <a:rPr lang="en-US" sz="2400" dirty="0" err="1">
                <a:solidFill>
                  <a:schemeClr val="accent1"/>
                </a:solidFill>
                <a:latin typeface="Garamond" panose="02020404030301010803" pitchFamily="18" charset="0"/>
              </a:rPr>
              <a:t>Novembre</a:t>
            </a:r>
            <a:r>
              <a:rPr lang="en-US" sz="2400" dirty="0">
                <a:solidFill>
                  <a:schemeClr val="accent1"/>
                </a:solidFill>
                <a:latin typeface="Garamond" panose="02020404030301010803" pitchFamily="18" charset="0"/>
              </a:rPr>
              <a:t> 2022</a:t>
            </a:r>
          </a:p>
          <a:p>
            <a:pPr indent="-228600" algn="l">
              <a:buFont typeface="Arial" panose="020B0604020202020204" pitchFamily="34" charset="0"/>
              <a:buChar char="•"/>
            </a:pPr>
            <a:endParaRPr lang="en-US" sz="1800" dirty="0"/>
          </a:p>
        </p:txBody>
      </p:sp>
    </p:spTree>
    <p:extLst>
      <p:ext uri="{BB962C8B-B14F-4D97-AF65-F5344CB8AC3E}">
        <p14:creationId xmlns:p14="http://schemas.microsoft.com/office/powerpoint/2010/main" val="2029518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B2B9-683B-54D0-B088-53B779B757C0}"/>
              </a:ext>
            </a:extLst>
          </p:cNvPr>
          <p:cNvSpPr>
            <a:spLocks noGrp="1"/>
          </p:cNvSpPr>
          <p:nvPr>
            <p:ph type="title"/>
          </p:nvPr>
        </p:nvSpPr>
        <p:spPr/>
        <p:txBody>
          <a:bodyPr>
            <a:normAutofit/>
          </a:bodyPr>
          <a:lstStyle/>
          <a:p>
            <a:pPr algn="ctr"/>
            <a:r>
              <a:rPr lang="fr-FR" dirty="0">
                <a:solidFill>
                  <a:schemeClr val="accent1"/>
                </a:solidFill>
                <a:latin typeface="Garamond" panose="02020404030301010803" pitchFamily="18" charset="0"/>
              </a:rPr>
              <a:t>Constats</a:t>
            </a:r>
            <a:endParaRPr lang="fr-FR" sz="40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40721F43-7280-0FFF-A452-08E73477EF52}"/>
              </a:ext>
            </a:extLst>
          </p:cNvPr>
          <p:cNvSpPr>
            <a:spLocks noGrp="1"/>
          </p:cNvSpPr>
          <p:nvPr>
            <p:ph idx="1"/>
          </p:nvPr>
        </p:nvSpPr>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Espace réservé du numéro de diapositive 3">
            <a:extLst>
              <a:ext uri="{FF2B5EF4-FFF2-40B4-BE49-F238E27FC236}">
                <a16:creationId xmlns:a16="http://schemas.microsoft.com/office/drawing/2014/main" id="{999D0A5E-AC48-E220-756B-E233FA6B16B6}"/>
              </a:ext>
            </a:extLst>
          </p:cNvPr>
          <p:cNvSpPr>
            <a:spLocks noGrp="1"/>
          </p:cNvSpPr>
          <p:nvPr>
            <p:ph type="sldNum" sz="quarter" idx="12"/>
          </p:nvPr>
        </p:nvSpPr>
        <p:spPr/>
        <p:txBody>
          <a:bodyPr/>
          <a:lstStyle/>
          <a:p>
            <a:fld id="{167AA4B9-E120-0B43-A095-790914ADEFBF}" type="slidenum">
              <a:rPr lang="fr-FR" smtClean="0"/>
              <a:t>20</a:t>
            </a:fld>
            <a:endParaRPr lang="fr-FR"/>
          </a:p>
        </p:txBody>
      </p:sp>
      <p:sp>
        <p:nvSpPr>
          <p:cNvPr id="5" name="ZoneTexte 4">
            <a:extLst>
              <a:ext uri="{FF2B5EF4-FFF2-40B4-BE49-F238E27FC236}">
                <a16:creationId xmlns:a16="http://schemas.microsoft.com/office/drawing/2014/main" id="{CAC4A1E8-F591-4876-007E-4A0105A63739}"/>
              </a:ext>
            </a:extLst>
          </p:cNvPr>
          <p:cNvSpPr txBox="1"/>
          <p:nvPr/>
        </p:nvSpPr>
        <p:spPr>
          <a:xfrm>
            <a:off x="1071154" y="1972490"/>
            <a:ext cx="9862457" cy="6186309"/>
          </a:xfrm>
          <a:prstGeom prst="rect">
            <a:avLst/>
          </a:prstGeom>
          <a:noFill/>
        </p:spPr>
        <p:txBody>
          <a:bodyPr wrap="square" rtlCol="0">
            <a:spAutoFit/>
          </a:bodyPr>
          <a:lstStyle/>
          <a:p>
            <a:pPr marL="285750" indent="-285750" algn="just">
              <a:buFont typeface="Arial" panose="020B0604020202020204" pitchFamily="34" charset="0"/>
              <a:buChar char="•"/>
            </a:pPr>
            <a:r>
              <a:rPr lang="fr-BE" sz="1800" dirty="0">
                <a:solidFill>
                  <a:schemeClr val="accent1"/>
                </a:solidFill>
              </a:rPr>
              <a:t>Délégation croissante </a:t>
            </a:r>
            <a:r>
              <a:rPr lang="fr-BE" sz="1800" dirty="0"/>
              <a:t>opérée du pouvoir législatif vers pouvoir exécutif pour déterminer des règles de droit pénal et de procédure pénale, via des</a:t>
            </a:r>
            <a:r>
              <a:rPr lang="fr-BE" sz="1800" dirty="0">
                <a:solidFill>
                  <a:schemeClr val="accent1"/>
                </a:solidFill>
              </a:rPr>
              <a:t> circulaires</a:t>
            </a:r>
            <a:r>
              <a:rPr lang="fr-BE" sz="1800" dirty="0"/>
              <a:t> qui </a:t>
            </a:r>
            <a:r>
              <a:rPr lang="fr-BE" dirty="0"/>
              <a:t>adoptent des lignes directrices concernant la politique de recherche et de poursuite qui s’imposent aux membres du ministère public et aux services de police </a:t>
            </a:r>
          </a:p>
          <a:p>
            <a:pPr algn="just"/>
            <a:endParaRPr lang="fr-BE" sz="1800" dirty="0"/>
          </a:p>
          <a:p>
            <a:pPr marL="285750" indent="-285750" algn="just">
              <a:buFont typeface="Arial" panose="020B0604020202020204" pitchFamily="34" charset="0"/>
              <a:buChar char="•"/>
            </a:pPr>
            <a:r>
              <a:rPr lang="fr-BE" sz="1800" dirty="0"/>
              <a:t>Les circulaires du Collège des procureurs généraux sont élevées au rang de palliatif législatif et leur force normative considérée comme équivalente à celle de la loi qu’elle sont censées remplacer ou encadrer</a:t>
            </a:r>
          </a:p>
          <a:p>
            <a:pPr marL="285750" indent="-285750" algn="just">
              <a:buFont typeface="Arial" panose="020B0604020202020204" pitchFamily="34" charset="0"/>
              <a:buChar char="•"/>
            </a:pPr>
            <a:endParaRPr lang="fr-BE" dirty="0"/>
          </a:p>
          <a:p>
            <a:pPr algn="just"/>
            <a:r>
              <a:rPr lang="fr-BE" sz="1800" b="1" dirty="0"/>
              <a:t>Hugues Dumont: Phénomène dit des « boucles étranges » :</a:t>
            </a:r>
          </a:p>
          <a:p>
            <a:pPr marL="109728" indent="0" algn="just">
              <a:buNone/>
            </a:pPr>
            <a:endParaRPr lang="fr-BE" sz="1800" b="1" dirty="0"/>
          </a:p>
          <a:p>
            <a:pPr marL="542925" indent="0" algn="just">
              <a:buNone/>
            </a:pPr>
            <a:r>
              <a:rPr lang="fr-BE" sz="1800" dirty="0"/>
              <a:t>« Une interaction entre des normes ou des autorités supérieures et des normes ou des autorités inférieures, interaction qui a pour particularité d’intervertir le sens de la logique hiérarchique : le processus de production du droit voit des normes du niveau inférieur déterminer, contre toute attente, celles du niveau supérieur ».</a:t>
            </a:r>
            <a:endParaRPr lang="fr-BE" sz="1800" dirty="0">
              <a:solidFill>
                <a:srgbClr val="0070C0"/>
              </a:solidFill>
            </a:endParaRPr>
          </a:p>
          <a:p>
            <a:pPr marL="285750" indent="-285750" algn="just">
              <a:buFont typeface="Arial" panose="020B0604020202020204" pitchFamily="34" charset="0"/>
              <a:buChar char="•"/>
            </a:pPr>
            <a:endParaRPr lang="fr-BE" sz="1800" dirty="0"/>
          </a:p>
          <a:p>
            <a:pPr algn="just">
              <a:buFont typeface="Arial" panose="020B0604020202020204" pitchFamily="34" charset="0"/>
              <a:buChar char="•"/>
            </a:pPr>
            <a:endParaRPr lang="fr-BE" dirty="0">
              <a:solidFill>
                <a:srgbClr val="C00000"/>
              </a:solidFill>
            </a:endParaRPr>
          </a:p>
          <a:p>
            <a:pPr marL="285750" indent="-285750" algn="just">
              <a:buFontTx/>
              <a:buChar char="-"/>
            </a:pPr>
            <a:endParaRPr lang="fr-FR" dirty="0"/>
          </a:p>
          <a:p>
            <a:pPr algn="just">
              <a:buFont typeface="Arial" panose="020B0604020202020204" pitchFamily="34" charset="0"/>
              <a:buChar char="•"/>
            </a:pPr>
            <a:endParaRPr lang="fr-BE" dirty="0">
              <a:solidFill>
                <a:srgbClr val="C00000"/>
              </a:solidFill>
            </a:endParaRPr>
          </a:p>
          <a:p>
            <a:pPr marL="285750" indent="-285750" algn="just">
              <a:buFontTx/>
              <a:buChar char="-"/>
            </a:pPr>
            <a:endParaRPr lang="fr-FR" sz="1800" dirty="0"/>
          </a:p>
          <a:p>
            <a:endParaRPr lang="fr-FR" sz="1800" dirty="0">
              <a:solidFill>
                <a:schemeClr val="tx1"/>
              </a:solidFill>
            </a:endParaRPr>
          </a:p>
          <a:p>
            <a:endParaRPr lang="fr-FR" dirty="0"/>
          </a:p>
        </p:txBody>
      </p:sp>
    </p:spTree>
    <p:extLst>
      <p:ext uri="{BB962C8B-B14F-4D97-AF65-F5344CB8AC3E}">
        <p14:creationId xmlns:p14="http://schemas.microsoft.com/office/powerpoint/2010/main" val="240034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B2B9-683B-54D0-B088-53B779B757C0}"/>
              </a:ext>
            </a:extLst>
          </p:cNvPr>
          <p:cNvSpPr>
            <a:spLocks noGrp="1"/>
          </p:cNvSpPr>
          <p:nvPr>
            <p:ph type="title"/>
          </p:nvPr>
        </p:nvSpPr>
        <p:spPr/>
        <p:txBody>
          <a:bodyPr>
            <a:normAutofit/>
          </a:bodyPr>
          <a:lstStyle/>
          <a:p>
            <a:pPr algn="ctr"/>
            <a:r>
              <a:rPr lang="fr-FR" dirty="0">
                <a:solidFill>
                  <a:schemeClr val="accent1"/>
                </a:solidFill>
                <a:latin typeface="Garamond" panose="02020404030301010803" pitchFamily="18" charset="0"/>
              </a:rPr>
              <a:t>Constats</a:t>
            </a:r>
            <a:endParaRPr lang="fr-FR" sz="40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40721F43-7280-0FFF-A452-08E73477EF52}"/>
              </a:ext>
            </a:extLst>
          </p:cNvPr>
          <p:cNvSpPr>
            <a:spLocks noGrp="1"/>
          </p:cNvSpPr>
          <p:nvPr>
            <p:ph idx="1"/>
          </p:nvPr>
        </p:nvSpPr>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Espace réservé du numéro de diapositive 3">
            <a:extLst>
              <a:ext uri="{FF2B5EF4-FFF2-40B4-BE49-F238E27FC236}">
                <a16:creationId xmlns:a16="http://schemas.microsoft.com/office/drawing/2014/main" id="{999D0A5E-AC48-E220-756B-E233FA6B16B6}"/>
              </a:ext>
            </a:extLst>
          </p:cNvPr>
          <p:cNvSpPr>
            <a:spLocks noGrp="1"/>
          </p:cNvSpPr>
          <p:nvPr>
            <p:ph type="sldNum" sz="quarter" idx="12"/>
          </p:nvPr>
        </p:nvSpPr>
        <p:spPr/>
        <p:txBody>
          <a:bodyPr/>
          <a:lstStyle/>
          <a:p>
            <a:fld id="{167AA4B9-E120-0B43-A095-790914ADEFBF}" type="slidenum">
              <a:rPr lang="fr-FR" smtClean="0"/>
              <a:t>21</a:t>
            </a:fld>
            <a:endParaRPr lang="fr-FR"/>
          </a:p>
        </p:txBody>
      </p:sp>
      <p:sp>
        <p:nvSpPr>
          <p:cNvPr id="5" name="ZoneTexte 4">
            <a:extLst>
              <a:ext uri="{FF2B5EF4-FFF2-40B4-BE49-F238E27FC236}">
                <a16:creationId xmlns:a16="http://schemas.microsoft.com/office/drawing/2014/main" id="{CAC4A1E8-F591-4876-007E-4A0105A63739}"/>
              </a:ext>
            </a:extLst>
          </p:cNvPr>
          <p:cNvSpPr txBox="1"/>
          <p:nvPr/>
        </p:nvSpPr>
        <p:spPr>
          <a:xfrm>
            <a:off x="767443" y="1950187"/>
            <a:ext cx="9862457" cy="5078313"/>
          </a:xfrm>
          <a:prstGeom prst="rect">
            <a:avLst/>
          </a:prstGeom>
          <a:noFill/>
        </p:spPr>
        <p:txBody>
          <a:bodyPr wrap="square" rtlCol="0">
            <a:spAutoFit/>
          </a:bodyPr>
          <a:lstStyle/>
          <a:p>
            <a:pPr algn="just"/>
            <a:endParaRPr lang="fr-BE" dirty="0"/>
          </a:p>
          <a:p>
            <a:pPr marL="285750" indent="-285750" algn="just">
              <a:buFont typeface="Arial" panose="020B0604020202020204" pitchFamily="34" charset="0"/>
              <a:buChar char="•"/>
            </a:pPr>
            <a:r>
              <a:rPr lang="fr-BE" dirty="0">
                <a:solidFill>
                  <a:schemeClr val="accent1"/>
                </a:solidFill>
              </a:rPr>
              <a:t>Circulaires souffrent d’un déficit démocratique : </a:t>
            </a:r>
            <a:r>
              <a:rPr lang="fr-BE" sz="1800" dirty="0"/>
              <a:t>elles échappent à tout contrôle juridictionnel ainsi qu’à tout débat démocratique</a:t>
            </a:r>
          </a:p>
          <a:p>
            <a:pPr marL="285750" indent="-285750" algn="just">
              <a:buFont typeface="Wingdings" pitchFamily="2" charset="2"/>
              <a:buChar char="Ø"/>
            </a:pPr>
            <a:endParaRPr lang="fr-BE" dirty="0">
              <a:solidFill>
                <a:schemeClr val="accent1"/>
              </a:solidFill>
            </a:endParaRPr>
          </a:p>
          <a:p>
            <a:pPr marL="285750" indent="-285750" algn="just">
              <a:buFont typeface="Wingdings" pitchFamily="2" charset="2"/>
              <a:buChar char="Ø"/>
            </a:pPr>
            <a:endParaRPr lang="fr-BE" dirty="0"/>
          </a:p>
          <a:p>
            <a:pPr algn="just"/>
            <a:r>
              <a:rPr lang="fr-BE" sz="1800" dirty="0"/>
              <a:t>Il ne suffit pas « que la politique criminelle soit légale ; elle doit être fondée de plus en plus sur la légitimité, c’est-à-dire que les objectifs et les moyens doivent être cohérents et être ressentis comme acceptables dans la société. La politique criminelle doit donc être menée publiquement et elle doit être </a:t>
            </a:r>
            <a:r>
              <a:rPr lang="fr-BE" sz="1800" u="sng" dirty="0"/>
              <a:t>contrôlable par le Parlement </a:t>
            </a:r>
            <a:r>
              <a:rPr lang="fr-BE" sz="1800" dirty="0"/>
              <a:t>de manière à lui conférer une légitimité » (</a:t>
            </a:r>
            <a:r>
              <a:rPr lang="fr-BE" sz="1800" i="1" dirty="0"/>
              <a:t>Commission « De Wilde », 1992).</a:t>
            </a:r>
          </a:p>
          <a:p>
            <a:pPr marL="285750" indent="-285750" algn="just">
              <a:buFont typeface="Wingdings" pitchFamily="2" charset="2"/>
              <a:buChar char="Ø"/>
            </a:pPr>
            <a:endParaRPr lang="fr-BE" dirty="0"/>
          </a:p>
          <a:p>
            <a:pPr marL="285750" indent="-285750" algn="just">
              <a:buFont typeface="Arial" panose="020B0604020202020204" pitchFamily="34" charset="0"/>
              <a:buChar char="•"/>
            </a:pPr>
            <a:endParaRPr lang="fr-BE" sz="1800" dirty="0"/>
          </a:p>
          <a:p>
            <a:pPr algn="just">
              <a:buFont typeface="Arial" panose="020B0604020202020204" pitchFamily="34" charset="0"/>
              <a:buChar char="•"/>
            </a:pPr>
            <a:endParaRPr lang="fr-BE" dirty="0">
              <a:solidFill>
                <a:srgbClr val="C00000"/>
              </a:solidFill>
            </a:endParaRPr>
          </a:p>
          <a:p>
            <a:pPr algn="just"/>
            <a:endParaRPr lang="fr-FR" dirty="0"/>
          </a:p>
          <a:p>
            <a:pPr algn="just">
              <a:buFont typeface="Arial" panose="020B0604020202020204" pitchFamily="34" charset="0"/>
              <a:buChar char="•"/>
            </a:pPr>
            <a:endParaRPr lang="fr-BE" dirty="0">
              <a:solidFill>
                <a:srgbClr val="C00000"/>
              </a:solidFill>
            </a:endParaRPr>
          </a:p>
          <a:p>
            <a:pPr marL="285750" indent="-285750" algn="just">
              <a:buFontTx/>
              <a:buChar char="-"/>
            </a:pPr>
            <a:endParaRPr lang="fr-FR" sz="1800" dirty="0"/>
          </a:p>
          <a:p>
            <a:endParaRPr lang="fr-FR" sz="1800" dirty="0">
              <a:solidFill>
                <a:schemeClr val="tx1"/>
              </a:solidFill>
            </a:endParaRPr>
          </a:p>
          <a:p>
            <a:endParaRPr lang="fr-FR" dirty="0"/>
          </a:p>
        </p:txBody>
      </p:sp>
    </p:spTree>
    <p:extLst>
      <p:ext uri="{BB962C8B-B14F-4D97-AF65-F5344CB8AC3E}">
        <p14:creationId xmlns:p14="http://schemas.microsoft.com/office/powerpoint/2010/main" val="420817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B2B9-683B-54D0-B088-53B779B757C0}"/>
              </a:ext>
            </a:extLst>
          </p:cNvPr>
          <p:cNvSpPr>
            <a:spLocks noGrp="1"/>
          </p:cNvSpPr>
          <p:nvPr>
            <p:ph type="title"/>
          </p:nvPr>
        </p:nvSpPr>
        <p:spPr/>
        <p:txBody>
          <a:bodyPr>
            <a:normAutofit/>
          </a:bodyPr>
          <a:lstStyle/>
          <a:p>
            <a:pPr algn="ctr"/>
            <a:r>
              <a:rPr lang="fr-FR" dirty="0">
                <a:solidFill>
                  <a:schemeClr val="accent1"/>
                </a:solidFill>
                <a:latin typeface="Garamond" panose="02020404030301010803" pitchFamily="18" charset="0"/>
              </a:rPr>
              <a:t>Constats</a:t>
            </a:r>
            <a:endParaRPr lang="fr-FR" sz="40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40721F43-7280-0FFF-A452-08E73477EF52}"/>
              </a:ext>
            </a:extLst>
          </p:cNvPr>
          <p:cNvSpPr>
            <a:spLocks noGrp="1"/>
          </p:cNvSpPr>
          <p:nvPr>
            <p:ph idx="1"/>
          </p:nvPr>
        </p:nvSpPr>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Espace réservé du numéro de diapositive 3">
            <a:extLst>
              <a:ext uri="{FF2B5EF4-FFF2-40B4-BE49-F238E27FC236}">
                <a16:creationId xmlns:a16="http://schemas.microsoft.com/office/drawing/2014/main" id="{999D0A5E-AC48-E220-756B-E233FA6B16B6}"/>
              </a:ext>
            </a:extLst>
          </p:cNvPr>
          <p:cNvSpPr>
            <a:spLocks noGrp="1"/>
          </p:cNvSpPr>
          <p:nvPr>
            <p:ph type="sldNum" sz="quarter" idx="12"/>
          </p:nvPr>
        </p:nvSpPr>
        <p:spPr/>
        <p:txBody>
          <a:bodyPr/>
          <a:lstStyle/>
          <a:p>
            <a:fld id="{167AA4B9-E120-0B43-A095-790914ADEFBF}" type="slidenum">
              <a:rPr lang="fr-FR" smtClean="0"/>
              <a:t>22</a:t>
            </a:fld>
            <a:endParaRPr lang="fr-FR"/>
          </a:p>
        </p:txBody>
      </p:sp>
      <p:sp>
        <p:nvSpPr>
          <p:cNvPr id="5" name="ZoneTexte 4">
            <a:extLst>
              <a:ext uri="{FF2B5EF4-FFF2-40B4-BE49-F238E27FC236}">
                <a16:creationId xmlns:a16="http://schemas.microsoft.com/office/drawing/2014/main" id="{CAC4A1E8-F591-4876-007E-4A0105A63739}"/>
              </a:ext>
            </a:extLst>
          </p:cNvPr>
          <p:cNvSpPr txBox="1"/>
          <p:nvPr/>
        </p:nvSpPr>
        <p:spPr>
          <a:xfrm>
            <a:off x="767443" y="1950187"/>
            <a:ext cx="9862457" cy="6617196"/>
          </a:xfrm>
          <a:prstGeom prst="rect">
            <a:avLst/>
          </a:prstGeom>
          <a:noFill/>
        </p:spPr>
        <p:txBody>
          <a:bodyPr wrap="square" rtlCol="0">
            <a:spAutoFit/>
          </a:bodyPr>
          <a:lstStyle/>
          <a:p>
            <a:pPr marL="285750" indent="-285750" algn="just">
              <a:buFont typeface="Arial" panose="020B0604020202020204" pitchFamily="34" charset="0"/>
              <a:buChar char="•"/>
            </a:pPr>
            <a:r>
              <a:rPr lang="fr-BE" sz="2000" dirty="0">
                <a:solidFill>
                  <a:schemeClr val="accent1"/>
                </a:solidFill>
              </a:rPr>
              <a:t>Circulaires ont un impact considérable sur l’exercice des poursuites et les modalités de celles-ci </a:t>
            </a:r>
            <a:endParaRPr lang="fr-BE" sz="2000" dirty="0"/>
          </a:p>
          <a:p>
            <a:pPr marL="285750" indent="-285750" algn="just">
              <a:buFont typeface="Wingdings" pitchFamily="2" charset="2"/>
              <a:buChar char="Ø"/>
            </a:pPr>
            <a:r>
              <a:rPr lang="fr-BE" sz="2000" b="1" dirty="0"/>
              <a:t>COL 06/2020 </a:t>
            </a:r>
            <a:r>
              <a:rPr lang="fr-BE" sz="2000" dirty="0"/>
              <a:t>poursuit un </a:t>
            </a:r>
            <a:r>
              <a:rPr lang="fr-BE" sz="2000" dirty="0">
                <a:solidFill>
                  <a:srgbClr val="000000"/>
                </a:solidFill>
              </a:rPr>
              <a:t>objectif d’</a:t>
            </a:r>
            <a:r>
              <a:rPr lang="fr-BE" sz="2000" dirty="0">
                <a:solidFill>
                  <a:srgbClr val="000000"/>
                </a:solidFill>
                <a:effectLst/>
                <a:ea typeface="Calibri" panose="020F0502020204030204" pitchFamily="34" charset="0"/>
              </a:rPr>
              <a:t>efficacité procédurale qui a entraîné un travail quasi routinier de traitement des infractions « Covid » empêchant l’individualisation de la sanction</a:t>
            </a:r>
            <a:r>
              <a:rPr lang="fr-BE" sz="2000" dirty="0">
                <a:effectLst/>
              </a:rPr>
              <a:t> </a:t>
            </a:r>
          </a:p>
          <a:p>
            <a:pPr marL="285750" indent="-285750" algn="just">
              <a:buFont typeface="Wingdings" pitchFamily="2" charset="2"/>
              <a:buChar char="Ø"/>
            </a:pPr>
            <a:endParaRPr lang="fr-BE" sz="2000" dirty="0"/>
          </a:p>
          <a:p>
            <a:pPr marL="285750" indent="-285750" algn="just">
              <a:buFont typeface="Arial" panose="020B0604020202020204" pitchFamily="34" charset="0"/>
              <a:buChar char="•"/>
            </a:pPr>
            <a:r>
              <a:rPr lang="fr-BE" sz="2000" dirty="0">
                <a:solidFill>
                  <a:schemeClr val="accent1"/>
                </a:solidFill>
              </a:rPr>
              <a:t>Politique criminelle en matière d’infractions « Covid » déteint sur l’ensemble de la procédure pénale</a:t>
            </a:r>
          </a:p>
          <a:p>
            <a:pPr marL="285750" indent="-285750" algn="just">
              <a:buFont typeface="Wingdings" pitchFamily="2" charset="2"/>
              <a:buChar char="Ø"/>
            </a:pPr>
            <a:endParaRPr lang="fr-BE" sz="2000" dirty="0"/>
          </a:p>
          <a:p>
            <a:pPr marL="285750" indent="-285750" algn="just">
              <a:buFont typeface="Wingdings" pitchFamily="2" charset="2"/>
              <a:buChar char="Ø"/>
            </a:pPr>
            <a:r>
              <a:rPr lang="fr-BE" sz="2000" dirty="0">
                <a:solidFill>
                  <a:srgbClr val="000000"/>
                </a:solidFill>
              </a:rPr>
              <a:t>C</a:t>
            </a:r>
            <a:r>
              <a:rPr lang="fr-BE" sz="2000" b="0" i="0" u="none" strike="noStrike" dirty="0">
                <a:solidFill>
                  <a:srgbClr val="000000"/>
                </a:solidFill>
                <a:effectLst/>
              </a:rPr>
              <a:t>irculaire n°9/2021 concernant l’élargissement de la procédure de transaction immédiate</a:t>
            </a:r>
          </a:p>
          <a:p>
            <a:pPr marL="285750" indent="-285750" algn="just">
              <a:buFont typeface="Wingdings" pitchFamily="2" charset="2"/>
              <a:buChar char="Ø"/>
            </a:pPr>
            <a:r>
              <a:rPr lang="fr-BE" sz="2000" dirty="0">
                <a:solidFill>
                  <a:srgbClr val="000000"/>
                </a:solidFill>
              </a:rPr>
              <a:t>Propositions visant à étendre le champ d’application SAC (DOC 55 - 27/92) </a:t>
            </a:r>
          </a:p>
          <a:p>
            <a:pPr algn="just"/>
            <a:endParaRPr lang="fr-BE" sz="2000" dirty="0"/>
          </a:p>
          <a:p>
            <a:pPr algn="just"/>
            <a:r>
              <a:rPr lang="fr-BE" sz="2000" dirty="0"/>
              <a:t>= </a:t>
            </a:r>
            <a:r>
              <a:rPr lang="fr-BE" sz="2000" dirty="0">
                <a:solidFill>
                  <a:srgbClr val="000000"/>
                </a:solidFill>
              </a:rPr>
              <a:t>B</a:t>
            </a:r>
            <a:r>
              <a:rPr lang="fr-BE" sz="2000" dirty="0">
                <a:solidFill>
                  <a:srgbClr val="000000"/>
                </a:solidFill>
                <a:effectLst/>
                <a:ea typeface="Calibri" panose="020F0502020204030204" pitchFamily="34" charset="0"/>
              </a:rPr>
              <a:t>analisation dispositifs d’exception, censés répondre à une situation d’urgence</a:t>
            </a:r>
            <a:endParaRPr lang="fr-BE" sz="2000" dirty="0"/>
          </a:p>
          <a:p>
            <a:pPr algn="just"/>
            <a:endParaRPr lang="fr-BE" dirty="0"/>
          </a:p>
          <a:p>
            <a:pPr marL="285750" indent="-285750" algn="just">
              <a:buFont typeface="Wingdings" pitchFamily="2" charset="2"/>
              <a:buChar char="Ø"/>
            </a:pPr>
            <a:endParaRPr lang="fr-BE" dirty="0"/>
          </a:p>
          <a:p>
            <a:pPr algn="just"/>
            <a:endParaRPr lang="fr-BE" dirty="0">
              <a:solidFill>
                <a:srgbClr val="C00000"/>
              </a:solidFill>
            </a:endParaRPr>
          </a:p>
          <a:p>
            <a:pPr marL="285750" indent="-285750" algn="just">
              <a:buFontTx/>
              <a:buChar char="-"/>
            </a:pPr>
            <a:endParaRPr lang="fr-FR" dirty="0"/>
          </a:p>
          <a:p>
            <a:pPr algn="just">
              <a:buFont typeface="Arial" panose="020B0604020202020204" pitchFamily="34" charset="0"/>
              <a:buChar char="•"/>
            </a:pPr>
            <a:endParaRPr lang="fr-BE" dirty="0">
              <a:solidFill>
                <a:srgbClr val="C00000"/>
              </a:solidFill>
            </a:endParaRPr>
          </a:p>
          <a:p>
            <a:pPr marL="285750" indent="-285750" algn="just">
              <a:buFontTx/>
              <a:buChar char="-"/>
            </a:pPr>
            <a:endParaRPr lang="fr-FR" sz="1800" dirty="0"/>
          </a:p>
          <a:p>
            <a:endParaRPr lang="fr-FR" sz="1800" dirty="0">
              <a:solidFill>
                <a:schemeClr val="tx1"/>
              </a:solidFill>
            </a:endParaRPr>
          </a:p>
          <a:p>
            <a:endParaRPr lang="fr-FR" dirty="0"/>
          </a:p>
        </p:txBody>
      </p:sp>
    </p:spTree>
    <p:extLst>
      <p:ext uri="{BB962C8B-B14F-4D97-AF65-F5344CB8AC3E}">
        <p14:creationId xmlns:p14="http://schemas.microsoft.com/office/powerpoint/2010/main" val="108274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B2B9-683B-54D0-B088-53B779B757C0}"/>
              </a:ext>
            </a:extLst>
          </p:cNvPr>
          <p:cNvSpPr>
            <a:spLocks noGrp="1"/>
          </p:cNvSpPr>
          <p:nvPr>
            <p:ph type="title"/>
          </p:nvPr>
        </p:nvSpPr>
        <p:spPr/>
        <p:txBody>
          <a:bodyPr>
            <a:normAutofit/>
          </a:bodyPr>
          <a:lstStyle/>
          <a:p>
            <a:pPr algn="ctr"/>
            <a:r>
              <a:rPr lang="fr-FR" dirty="0">
                <a:solidFill>
                  <a:schemeClr val="accent1"/>
                </a:solidFill>
                <a:latin typeface="Garamond" panose="02020404030301010803" pitchFamily="18" charset="0"/>
              </a:rPr>
              <a:t>Constats</a:t>
            </a:r>
            <a:endParaRPr lang="fr-FR" sz="40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40721F43-7280-0FFF-A452-08E73477EF52}"/>
              </a:ext>
            </a:extLst>
          </p:cNvPr>
          <p:cNvSpPr>
            <a:spLocks noGrp="1"/>
          </p:cNvSpPr>
          <p:nvPr>
            <p:ph idx="1"/>
          </p:nvPr>
        </p:nvSpPr>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Espace réservé du numéro de diapositive 3">
            <a:extLst>
              <a:ext uri="{FF2B5EF4-FFF2-40B4-BE49-F238E27FC236}">
                <a16:creationId xmlns:a16="http://schemas.microsoft.com/office/drawing/2014/main" id="{999D0A5E-AC48-E220-756B-E233FA6B16B6}"/>
              </a:ext>
            </a:extLst>
          </p:cNvPr>
          <p:cNvSpPr>
            <a:spLocks noGrp="1"/>
          </p:cNvSpPr>
          <p:nvPr>
            <p:ph type="sldNum" sz="quarter" idx="12"/>
          </p:nvPr>
        </p:nvSpPr>
        <p:spPr/>
        <p:txBody>
          <a:bodyPr/>
          <a:lstStyle/>
          <a:p>
            <a:fld id="{167AA4B9-E120-0B43-A095-790914ADEFBF}" type="slidenum">
              <a:rPr lang="fr-FR" smtClean="0"/>
              <a:t>23</a:t>
            </a:fld>
            <a:endParaRPr lang="fr-FR"/>
          </a:p>
        </p:txBody>
      </p:sp>
      <p:sp>
        <p:nvSpPr>
          <p:cNvPr id="5" name="ZoneTexte 4">
            <a:extLst>
              <a:ext uri="{FF2B5EF4-FFF2-40B4-BE49-F238E27FC236}">
                <a16:creationId xmlns:a16="http://schemas.microsoft.com/office/drawing/2014/main" id="{CAC4A1E8-F591-4876-007E-4A0105A63739}"/>
              </a:ext>
            </a:extLst>
          </p:cNvPr>
          <p:cNvSpPr txBox="1"/>
          <p:nvPr/>
        </p:nvSpPr>
        <p:spPr>
          <a:xfrm>
            <a:off x="767443" y="1950187"/>
            <a:ext cx="9862457" cy="4893647"/>
          </a:xfrm>
          <a:prstGeom prst="rect">
            <a:avLst/>
          </a:prstGeom>
          <a:noFill/>
        </p:spPr>
        <p:txBody>
          <a:bodyPr wrap="square" rtlCol="0">
            <a:spAutoFit/>
          </a:bodyPr>
          <a:lstStyle/>
          <a:p>
            <a:pPr marL="285750" indent="-285750" algn="just">
              <a:buFont typeface="Arial" panose="020B0604020202020204" pitchFamily="34" charset="0"/>
              <a:buChar char="•"/>
            </a:pPr>
            <a:r>
              <a:rPr lang="fr-BE" sz="2400" dirty="0">
                <a:solidFill>
                  <a:schemeClr val="accent1"/>
                </a:solidFill>
              </a:rPr>
              <a:t>Rôle paradoxal joué par le Collège des PG:</a:t>
            </a:r>
          </a:p>
          <a:p>
            <a:pPr algn="just"/>
            <a:endParaRPr lang="fr-BE" sz="2400" dirty="0"/>
          </a:p>
          <a:p>
            <a:pPr marL="285750" indent="-285750" algn="just">
              <a:buFont typeface="Wingdings" pitchFamily="2" charset="2"/>
              <a:buChar char="Ø"/>
            </a:pPr>
            <a:r>
              <a:rPr lang="fr-BE" sz="2400" dirty="0"/>
              <a:t>Prend des libertés importantes quant au principe de légalité</a:t>
            </a:r>
          </a:p>
          <a:p>
            <a:pPr marL="285750" indent="-285750" algn="just">
              <a:buFont typeface="Wingdings" pitchFamily="2" charset="2"/>
              <a:buChar char="Ø"/>
            </a:pPr>
            <a:r>
              <a:rPr lang="fr-BE" sz="2400" dirty="0">
                <a:solidFill>
                  <a:srgbClr val="000000"/>
                </a:solidFill>
                <a:effectLst/>
                <a:latin typeface="Times New Roman" panose="02020603050405020304" pitchFamily="18" charset="0"/>
                <a:ea typeface="Calibri" panose="020F0502020204030204" pitchFamily="34" charset="0"/>
              </a:rPr>
              <a:t>Gardien du respect des principes et </a:t>
            </a:r>
            <a:r>
              <a:rPr lang="fr-BE" sz="2400">
                <a:solidFill>
                  <a:srgbClr val="000000"/>
                </a:solidFill>
                <a:effectLst/>
                <a:latin typeface="Times New Roman" panose="02020603050405020304" pitchFamily="18" charset="0"/>
                <a:ea typeface="Calibri" panose="020F0502020204030204" pitchFamily="34" charset="0"/>
              </a:rPr>
              <a:t>libertés fondamentales</a:t>
            </a:r>
            <a:endParaRPr lang="fr-BE" sz="2400" dirty="0"/>
          </a:p>
          <a:p>
            <a:pPr marL="285750" indent="-285750" algn="just">
              <a:buFont typeface="Wingdings" pitchFamily="2" charset="2"/>
              <a:buChar char="Ø"/>
            </a:pPr>
            <a:endParaRPr lang="fr-BE" sz="2400" dirty="0"/>
          </a:p>
          <a:p>
            <a:pPr algn="just"/>
            <a:r>
              <a:rPr lang="fr-BE"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d’acteur incontournable de la politique criminelle, le Collège occupe désormais une place centrale dans le débat public</a:t>
            </a:r>
            <a:endParaRPr lang="fr-BE" sz="24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fr-BE" dirty="0"/>
          </a:p>
          <a:p>
            <a:pPr marL="285750" indent="-285750" algn="just">
              <a:buFont typeface="Wingdings" pitchFamily="2" charset="2"/>
              <a:buChar char="Ø"/>
            </a:pPr>
            <a:endParaRPr lang="fr-BE" dirty="0"/>
          </a:p>
          <a:p>
            <a:pPr algn="just"/>
            <a:endParaRPr lang="fr-BE" dirty="0">
              <a:solidFill>
                <a:srgbClr val="C00000"/>
              </a:solidFill>
            </a:endParaRPr>
          </a:p>
          <a:p>
            <a:pPr marL="285750" indent="-285750" algn="just">
              <a:buFontTx/>
              <a:buChar char="-"/>
            </a:pPr>
            <a:endParaRPr lang="fr-FR" dirty="0"/>
          </a:p>
          <a:p>
            <a:pPr algn="just">
              <a:buFont typeface="Arial" panose="020B0604020202020204" pitchFamily="34" charset="0"/>
              <a:buChar char="•"/>
            </a:pPr>
            <a:endParaRPr lang="fr-BE" dirty="0">
              <a:solidFill>
                <a:srgbClr val="C00000"/>
              </a:solidFill>
            </a:endParaRPr>
          </a:p>
          <a:p>
            <a:pPr marL="285750" indent="-285750" algn="just">
              <a:buFontTx/>
              <a:buChar char="-"/>
            </a:pPr>
            <a:endParaRPr lang="fr-FR" sz="1800" dirty="0"/>
          </a:p>
          <a:p>
            <a:endParaRPr lang="fr-FR" sz="1800" dirty="0">
              <a:solidFill>
                <a:schemeClr val="tx1"/>
              </a:solidFill>
            </a:endParaRPr>
          </a:p>
          <a:p>
            <a:endParaRPr lang="fr-FR" dirty="0"/>
          </a:p>
        </p:txBody>
      </p:sp>
    </p:spTree>
    <p:extLst>
      <p:ext uri="{BB962C8B-B14F-4D97-AF65-F5344CB8AC3E}">
        <p14:creationId xmlns:p14="http://schemas.microsoft.com/office/powerpoint/2010/main" val="309367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49" name="Rectangle 48">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51" name="Top Left">
            <a:extLst>
              <a:ext uri="{FF2B5EF4-FFF2-40B4-BE49-F238E27FC236}">
                <a16:creationId xmlns:a16="http://schemas.microsoft.com/office/drawing/2014/main" id="{D6CB783F-4879-4A56-B28A-1E2C9A95D4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52" name="Freeform: Shape 51">
              <a:extLst>
                <a:ext uri="{FF2B5EF4-FFF2-40B4-BE49-F238E27FC236}">
                  <a16:creationId xmlns:a16="http://schemas.microsoft.com/office/drawing/2014/main" id="{F03B7790-AC1F-4C9E-82A5-0D3ED9135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sp>
          <p:nvSpPr>
            <p:cNvPr id="53" name="Freeform: Shape 52">
              <a:extLst>
                <a:ext uri="{FF2B5EF4-FFF2-40B4-BE49-F238E27FC236}">
                  <a16:creationId xmlns:a16="http://schemas.microsoft.com/office/drawing/2014/main" id="{24F41532-E3DD-4685-AF21-DC5A504FC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35000"/>
                </a:schemeClr>
              </a:solidFill>
              <a:prstDash val="lgDash"/>
              <a:round/>
            </a:ln>
          </p:spPr>
          <p:txBody>
            <a:bodyPr rtlCol="0" anchor="ctr"/>
            <a:lstStyle/>
            <a:p>
              <a:endParaRPr lang="en-US"/>
            </a:p>
          </p:txBody>
        </p:sp>
        <p:sp>
          <p:nvSpPr>
            <p:cNvPr id="54" name="Freeform: Shape 53">
              <a:extLst>
                <a:ext uri="{FF2B5EF4-FFF2-40B4-BE49-F238E27FC236}">
                  <a16:creationId xmlns:a16="http://schemas.microsoft.com/office/drawing/2014/main" id="{E5153570-165D-4616-83D8-9A81A85947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35000"/>
                </a:schemeClr>
              </a:solidFill>
              <a:prstDash val="lgDash"/>
              <a:round/>
            </a:ln>
          </p:spPr>
          <p:txBody>
            <a:bodyPr rtlCol="0" anchor="ctr"/>
            <a:lstStyle/>
            <a:p>
              <a:endParaRPr lang="en-US"/>
            </a:p>
          </p:txBody>
        </p:sp>
        <p:sp>
          <p:nvSpPr>
            <p:cNvPr id="55" name="Freeform: Shape 54">
              <a:extLst>
                <a:ext uri="{FF2B5EF4-FFF2-40B4-BE49-F238E27FC236}">
                  <a16:creationId xmlns:a16="http://schemas.microsoft.com/office/drawing/2014/main" id="{78D218DB-9E8A-400D-A93E-5F3A437BDF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35000"/>
                </a:schemeClr>
              </a:solidFill>
              <a:prstDash val="lgDash"/>
              <a:round/>
            </a:ln>
          </p:spPr>
          <p:txBody>
            <a:bodyPr rtlCol="0" anchor="ctr"/>
            <a:lstStyle/>
            <a:p>
              <a:endParaRPr lang="en-US"/>
            </a:p>
          </p:txBody>
        </p:sp>
        <p:sp>
          <p:nvSpPr>
            <p:cNvPr id="56" name="Freeform: Shape 55">
              <a:extLst>
                <a:ext uri="{FF2B5EF4-FFF2-40B4-BE49-F238E27FC236}">
                  <a16:creationId xmlns:a16="http://schemas.microsoft.com/office/drawing/2014/main" id="{7FD9BE2F-E553-4E8C-A576-FF0883CD7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35000"/>
                </a:schemeClr>
              </a:solidFill>
              <a:prstDash val="lgDash"/>
              <a:round/>
            </a:ln>
          </p:spPr>
          <p:txBody>
            <a:bodyPr rtlCol="0" anchor="ctr"/>
            <a:lstStyle/>
            <a:p>
              <a:endParaRPr lang="en-US"/>
            </a:p>
          </p:txBody>
        </p:sp>
        <p:sp>
          <p:nvSpPr>
            <p:cNvPr id="57" name="Freeform: Shape 56">
              <a:extLst>
                <a:ext uri="{FF2B5EF4-FFF2-40B4-BE49-F238E27FC236}">
                  <a16:creationId xmlns:a16="http://schemas.microsoft.com/office/drawing/2014/main" id="{1DB66DC4-9D1C-4972-9B69-92E0B38ED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35000"/>
                </a:schemeClr>
              </a:solidFill>
              <a:prstDash val="lgDash"/>
              <a:round/>
            </a:ln>
          </p:spPr>
          <p:txBody>
            <a:bodyPr rtlCol="0" anchor="ctr"/>
            <a:lstStyle/>
            <a:p>
              <a:endParaRPr lang="en-US"/>
            </a:p>
          </p:txBody>
        </p:sp>
        <p:sp>
          <p:nvSpPr>
            <p:cNvPr id="58" name="Freeform: Shape 57">
              <a:extLst>
                <a:ext uri="{FF2B5EF4-FFF2-40B4-BE49-F238E27FC236}">
                  <a16:creationId xmlns:a16="http://schemas.microsoft.com/office/drawing/2014/main" id="{458D61B9-00C6-41E7-8666-EE5685A623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35000"/>
                </a:schemeClr>
              </a:solidFill>
              <a:prstDash val="lgDash"/>
              <a:round/>
            </a:ln>
          </p:spPr>
          <p:txBody>
            <a:bodyPr rtlCol="0" anchor="ctr"/>
            <a:lstStyle/>
            <a:p>
              <a:endParaRPr lang="en-US"/>
            </a:p>
          </p:txBody>
        </p:sp>
        <p:sp>
          <p:nvSpPr>
            <p:cNvPr id="59" name="Freeform: Shape 58">
              <a:extLst>
                <a:ext uri="{FF2B5EF4-FFF2-40B4-BE49-F238E27FC236}">
                  <a16:creationId xmlns:a16="http://schemas.microsoft.com/office/drawing/2014/main" id="{60701468-47AF-4411-BA59-AE2B83A64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 name="Titre 1">
            <a:extLst>
              <a:ext uri="{FF2B5EF4-FFF2-40B4-BE49-F238E27FC236}">
                <a16:creationId xmlns:a16="http://schemas.microsoft.com/office/drawing/2014/main" id="{09893858-C1A4-8448-A1B6-F594DBD1EE09}"/>
              </a:ext>
            </a:extLst>
          </p:cNvPr>
          <p:cNvSpPr>
            <a:spLocks noGrp="1"/>
          </p:cNvSpPr>
          <p:nvPr>
            <p:ph type="title"/>
          </p:nvPr>
        </p:nvSpPr>
        <p:spPr>
          <a:xfrm>
            <a:off x="1198181" y="741024"/>
            <a:ext cx="3812079" cy="5396722"/>
          </a:xfrm>
        </p:spPr>
        <p:txBody>
          <a:bodyPr anchor="t">
            <a:normAutofit/>
          </a:bodyPr>
          <a:lstStyle/>
          <a:p>
            <a:pPr algn="ctr"/>
            <a:br>
              <a:rPr lang="fr-FR" sz="4800">
                <a:latin typeface="Garamond" panose="02020404030301010803" pitchFamily="18" charset="0"/>
              </a:rPr>
            </a:br>
            <a:br>
              <a:rPr lang="fr-FR" sz="4800">
                <a:latin typeface="Garamond" panose="02020404030301010803" pitchFamily="18" charset="0"/>
              </a:rPr>
            </a:br>
            <a:br>
              <a:rPr lang="fr-FR" sz="4800">
                <a:latin typeface="Garamond" panose="02020404030301010803" pitchFamily="18" charset="0"/>
              </a:rPr>
            </a:br>
            <a:r>
              <a:rPr lang="fr-FR" sz="4800">
                <a:latin typeface="Garamond" panose="02020404030301010803" pitchFamily="18" charset="0"/>
              </a:rPr>
              <a:t>Plan</a:t>
            </a:r>
          </a:p>
        </p:txBody>
      </p:sp>
      <p:grpSp>
        <p:nvGrpSpPr>
          <p:cNvPr id="61" name="Bottom Right">
            <a:extLst>
              <a:ext uri="{FF2B5EF4-FFF2-40B4-BE49-F238E27FC236}">
                <a16:creationId xmlns:a16="http://schemas.microsoft.com/office/drawing/2014/main" id="{9028FA34-8D15-405C-A297-54A197D403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62" name="Freeform: Shape 61">
              <a:extLst>
                <a:ext uri="{FF2B5EF4-FFF2-40B4-BE49-F238E27FC236}">
                  <a16:creationId xmlns:a16="http://schemas.microsoft.com/office/drawing/2014/main" id="{8AED69D7-BD1D-491F-835F-95796C4DF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63" name="Graphic 157">
              <a:extLst>
                <a:ext uri="{FF2B5EF4-FFF2-40B4-BE49-F238E27FC236}">
                  <a16:creationId xmlns:a16="http://schemas.microsoft.com/office/drawing/2014/main" id="{9E8BC73D-4B2E-4536-8B48-265F656A830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65" name="Freeform: Shape 64">
                <a:extLst>
                  <a:ext uri="{FF2B5EF4-FFF2-40B4-BE49-F238E27FC236}">
                    <a16:creationId xmlns:a16="http://schemas.microsoft.com/office/drawing/2014/main" id="{3DD0BD99-2EC5-440C-A81F-C604BF411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66" name="Freeform: Shape 65">
                <a:extLst>
                  <a:ext uri="{FF2B5EF4-FFF2-40B4-BE49-F238E27FC236}">
                    <a16:creationId xmlns:a16="http://schemas.microsoft.com/office/drawing/2014/main" id="{4BDB05EC-0C9A-43B3-A6AB-3D4A0C9700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67" name="Freeform: Shape 66">
                <a:extLst>
                  <a:ext uri="{FF2B5EF4-FFF2-40B4-BE49-F238E27FC236}">
                    <a16:creationId xmlns:a16="http://schemas.microsoft.com/office/drawing/2014/main" id="{D0EC4D5A-F9ED-429B-8EFF-D45EA7165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68" name="Freeform: Shape 67">
                <a:extLst>
                  <a:ext uri="{FF2B5EF4-FFF2-40B4-BE49-F238E27FC236}">
                    <a16:creationId xmlns:a16="http://schemas.microsoft.com/office/drawing/2014/main" id="{D8E5202A-45FC-4ACF-A728-CEE4E4842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69" name="Freeform: Shape 68">
                <a:extLst>
                  <a:ext uri="{FF2B5EF4-FFF2-40B4-BE49-F238E27FC236}">
                    <a16:creationId xmlns:a16="http://schemas.microsoft.com/office/drawing/2014/main" id="{61AE8ADB-4E56-4A59-94AA-54D5CD6032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70" name="Freeform: Shape 69">
                <a:extLst>
                  <a:ext uri="{FF2B5EF4-FFF2-40B4-BE49-F238E27FC236}">
                    <a16:creationId xmlns:a16="http://schemas.microsoft.com/office/drawing/2014/main" id="{E4A7AC17-663B-456E-984D-5322ADFA32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71" name="Freeform: Shape 70">
                <a:extLst>
                  <a:ext uri="{FF2B5EF4-FFF2-40B4-BE49-F238E27FC236}">
                    <a16:creationId xmlns:a16="http://schemas.microsoft.com/office/drawing/2014/main" id="{B2E6C460-0C43-446E-A206-1C62381E81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64" name="Freeform: Shape 63">
              <a:extLst>
                <a:ext uri="{FF2B5EF4-FFF2-40B4-BE49-F238E27FC236}">
                  <a16:creationId xmlns:a16="http://schemas.microsoft.com/office/drawing/2014/main" id="{667203C1-C538-43DB-ADAF-111F27A2B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Espace réservé du contenu 2">
            <a:extLst>
              <a:ext uri="{FF2B5EF4-FFF2-40B4-BE49-F238E27FC236}">
                <a16:creationId xmlns:a16="http://schemas.microsoft.com/office/drawing/2014/main" id="{02D916F8-7FCB-5D43-BB5F-EA177D49E8CC}"/>
              </a:ext>
            </a:extLst>
          </p:cNvPr>
          <p:cNvSpPr>
            <a:spLocks noGrp="1"/>
          </p:cNvSpPr>
          <p:nvPr>
            <p:ph idx="1"/>
          </p:nvPr>
        </p:nvSpPr>
        <p:spPr>
          <a:xfrm>
            <a:off x="5202788" y="716366"/>
            <a:ext cx="5970490" cy="5396722"/>
          </a:xfrm>
        </p:spPr>
        <p:txBody>
          <a:bodyPr anchor="ctr">
            <a:normAutofit/>
          </a:bodyPr>
          <a:lstStyle/>
          <a:p>
            <a:pPr marL="0" indent="0" algn="just">
              <a:buNone/>
            </a:pPr>
            <a:r>
              <a:rPr lang="fr-FR" sz="2400" b="1" i="1" dirty="0">
                <a:latin typeface="Garamond" panose="02020404030301010803" pitchFamily="18" charset="0"/>
              </a:rPr>
              <a:t>Rappel</a:t>
            </a:r>
            <a:r>
              <a:rPr lang="fr-FR" sz="2400" b="1" dirty="0">
                <a:latin typeface="Garamond" panose="02020404030301010803" pitchFamily="18" charset="0"/>
              </a:rPr>
              <a:t> : l’architecture juridique inédite des infractions « Covid-19 »</a:t>
            </a:r>
          </a:p>
          <a:p>
            <a:pPr marL="0" indent="0" algn="just">
              <a:buNone/>
            </a:pPr>
            <a:r>
              <a:rPr lang="fr-FR" sz="2400" b="1" i="1" dirty="0">
                <a:latin typeface="Garamond" panose="02020404030301010803" pitchFamily="18" charset="0"/>
              </a:rPr>
              <a:t>Rappel</a:t>
            </a:r>
            <a:r>
              <a:rPr lang="fr-FR" sz="2400" b="1" dirty="0">
                <a:latin typeface="Garamond" panose="02020404030301010803" pitchFamily="18" charset="0"/>
              </a:rPr>
              <a:t>: rôle du Collège des PG et portée des circulaires </a:t>
            </a:r>
          </a:p>
          <a:p>
            <a:pPr marL="0" indent="0" algn="just">
              <a:buNone/>
            </a:pPr>
            <a:endParaRPr lang="fr-FR" sz="2400" b="1" dirty="0">
              <a:latin typeface="Garamond" panose="02020404030301010803" pitchFamily="18" charset="0"/>
            </a:endParaRPr>
          </a:p>
          <a:p>
            <a:pPr marL="514350" indent="-514350" algn="just">
              <a:buAutoNum type="romanUcPeriod"/>
            </a:pPr>
            <a:endParaRPr lang="fr-FR" sz="2400" b="1" dirty="0">
              <a:latin typeface="Garamond" panose="02020404030301010803" pitchFamily="18" charset="0"/>
            </a:endParaRPr>
          </a:p>
          <a:p>
            <a:pPr marL="514350" indent="-514350" algn="just">
              <a:buAutoNum type="romanUcPeriod"/>
            </a:pPr>
            <a:r>
              <a:rPr lang="fr-FR" sz="2400" b="1" dirty="0">
                <a:latin typeface="Garamond" panose="02020404030301010803" pitchFamily="18" charset="0"/>
              </a:rPr>
              <a:t>Une politique des poursuites spécifique</a:t>
            </a:r>
          </a:p>
          <a:p>
            <a:pPr marL="514350" indent="-514350" algn="just">
              <a:buAutoNum type="romanUcPeriod"/>
            </a:pPr>
            <a:r>
              <a:rPr lang="fr-FR" sz="2400" b="1" dirty="0">
                <a:latin typeface="Garamond" panose="02020404030301010803" pitchFamily="18" charset="0"/>
              </a:rPr>
              <a:t>Les interventions du Collège des procureurs généraux</a:t>
            </a:r>
          </a:p>
          <a:p>
            <a:pPr marL="0" indent="0">
              <a:buNone/>
            </a:pPr>
            <a:endParaRPr lang="fr-FR" sz="1800" dirty="0"/>
          </a:p>
        </p:txBody>
      </p:sp>
    </p:spTree>
    <p:extLst>
      <p:ext uri="{BB962C8B-B14F-4D97-AF65-F5344CB8AC3E}">
        <p14:creationId xmlns:p14="http://schemas.microsoft.com/office/powerpoint/2010/main" val="37185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B2B9-683B-54D0-B088-53B779B757C0}"/>
              </a:ext>
            </a:extLst>
          </p:cNvPr>
          <p:cNvSpPr>
            <a:spLocks noGrp="1"/>
          </p:cNvSpPr>
          <p:nvPr>
            <p:ph type="title"/>
          </p:nvPr>
        </p:nvSpPr>
        <p:spPr/>
        <p:txBody>
          <a:bodyPr>
            <a:normAutofit/>
          </a:bodyPr>
          <a:lstStyle/>
          <a:p>
            <a:pPr algn="ctr"/>
            <a:r>
              <a:rPr lang="fr-FR" dirty="0">
                <a:solidFill>
                  <a:schemeClr val="accent1"/>
                </a:solidFill>
                <a:latin typeface="Garamond" panose="02020404030301010803" pitchFamily="18" charset="0"/>
              </a:rPr>
              <a:t>Rappel: l’architecture spécifique « Covid 19 »</a:t>
            </a:r>
            <a:endParaRPr lang="fr-FR" sz="40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40721F43-7280-0FFF-A452-08E73477EF52}"/>
              </a:ext>
            </a:extLst>
          </p:cNvPr>
          <p:cNvSpPr>
            <a:spLocks noGrp="1"/>
          </p:cNvSpPr>
          <p:nvPr>
            <p:ph idx="1"/>
          </p:nvPr>
        </p:nvSpPr>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graphicFrame>
        <p:nvGraphicFramePr>
          <p:cNvPr id="6" name="Espace réservé du contenu 2">
            <a:extLst>
              <a:ext uri="{FF2B5EF4-FFF2-40B4-BE49-F238E27FC236}">
                <a16:creationId xmlns:a16="http://schemas.microsoft.com/office/drawing/2014/main" id="{FDC92329-8201-A2C6-1502-4DE0256B8304}"/>
              </a:ext>
            </a:extLst>
          </p:cNvPr>
          <p:cNvGraphicFramePr/>
          <p:nvPr>
            <p:extLst>
              <p:ext uri="{D42A27DB-BD31-4B8C-83A1-F6EECF244321}">
                <p14:modId xmlns:p14="http://schemas.microsoft.com/office/powerpoint/2010/main" val="822510565"/>
              </p:ext>
            </p:extLst>
          </p:nvPr>
        </p:nvGraphicFramePr>
        <p:xfrm>
          <a:off x="600306" y="1999431"/>
          <a:ext cx="11134490" cy="4276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a:extLst>
              <a:ext uri="{FF2B5EF4-FFF2-40B4-BE49-F238E27FC236}">
                <a16:creationId xmlns:a16="http://schemas.microsoft.com/office/drawing/2014/main" id="{999D0A5E-AC48-E220-756B-E233FA6B16B6}"/>
              </a:ext>
            </a:extLst>
          </p:cNvPr>
          <p:cNvSpPr>
            <a:spLocks noGrp="1"/>
          </p:cNvSpPr>
          <p:nvPr>
            <p:ph type="sldNum" sz="quarter" idx="12"/>
          </p:nvPr>
        </p:nvSpPr>
        <p:spPr/>
        <p:txBody>
          <a:bodyPr/>
          <a:lstStyle/>
          <a:p>
            <a:fld id="{167AA4B9-E120-0B43-A095-790914ADEFBF}" type="slidenum">
              <a:rPr lang="fr-FR" smtClean="0"/>
              <a:t>4</a:t>
            </a:fld>
            <a:endParaRPr lang="fr-FR"/>
          </a:p>
        </p:txBody>
      </p:sp>
    </p:spTree>
    <p:extLst>
      <p:ext uri="{BB962C8B-B14F-4D97-AF65-F5344CB8AC3E}">
        <p14:creationId xmlns:p14="http://schemas.microsoft.com/office/powerpoint/2010/main" val="84937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B2B9-683B-54D0-B088-53B779B757C0}"/>
              </a:ext>
            </a:extLst>
          </p:cNvPr>
          <p:cNvSpPr>
            <a:spLocks noGrp="1"/>
          </p:cNvSpPr>
          <p:nvPr>
            <p:ph type="title"/>
          </p:nvPr>
        </p:nvSpPr>
        <p:spPr/>
        <p:txBody>
          <a:bodyPr>
            <a:normAutofit fontScale="90000"/>
          </a:bodyPr>
          <a:lstStyle/>
          <a:p>
            <a:pPr algn="ctr"/>
            <a:r>
              <a:rPr lang="fr-FR" dirty="0">
                <a:solidFill>
                  <a:schemeClr val="accent1"/>
                </a:solidFill>
                <a:latin typeface="Garamond" panose="02020404030301010803" pitchFamily="18" charset="0"/>
              </a:rPr>
              <a:t>Rappel: </a:t>
            </a:r>
            <a:r>
              <a:rPr lang="fr-FR" sz="4000" b="1" dirty="0">
                <a:solidFill>
                  <a:schemeClr val="accent1"/>
                </a:solidFill>
                <a:latin typeface="Garamond" panose="02020404030301010803" pitchFamily="18" charset="0"/>
              </a:rPr>
              <a:t>rôle du Collège des PG et portée des circulaires </a:t>
            </a:r>
            <a:endParaRPr lang="fr-FR" sz="40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40721F43-7280-0FFF-A452-08E73477EF52}"/>
              </a:ext>
            </a:extLst>
          </p:cNvPr>
          <p:cNvSpPr>
            <a:spLocks noGrp="1"/>
          </p:cNvSpPr>
          <p:nvPr>
            <p:ph idx="1"/>
          </p:nvPr>
        </p:nvSpPr>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Espace réservé du numéro de diapositive 3">
            <a:extLst>
              <a:ext uri="{FF2B5EF4-FFF2-40B4-BE49-F238E27FC236}">
                <a16:creationId xmlns:a16="http://schemas.microsoft.com/office/drawing/2014/main" id="{999D0A5E-AC48-E220-756B-E233FA6B16B6}"/>
              </a:ext>
            </a:extLst>
          </p:cNvPr>
          <p:cNvSpPr>
            <a:spLocks noGrp="1"/>
          </p:cNvSpPr>
          <p:nvPr>
            <p:ph type="sldNum" sz="quarter" idx="12"/>
          </p:nvPr>
        </p:nvSpPr>
        <p:spPr/>
        <p:txBody>
          <a:bodyPr/>
          <a:lstStyle/>
          <a:p>
            <a:fld id="{167AA4B9-E120-0B43-A095-790914ADEFBF}" type="slidenum">
              <a:rPr lang="fr-FR" smtClean="0"/>
              <a:t>5</a:t>
            </a:fld>
            <a:endParaRPr lang="fr-FR"/>
          </a:p>
        </p:txBody>
      </p:sp>
      <p:sp>
        <p:nvSpPr>
          <p:cNvPr id="5" name="ZoneTexte 4">
            <a:extLst>
              <a:ext uri="{FF2B5EF4-FFF2-40B4-BE49-F238E27FC236}">
                <a16:creationId xmlns:a16="http://schemas.microsoft.com/office/drawing/2014/main" id="{CAC4A1E8-F591-4876-007E-4A0105A63739}"/>
              </a:ext>
            </a:extLst>
          </p:cNvPr>
          <p:cNvSpPr txBox="1"/>
          <p:nvPr/>
        </p:nvSpPr>
        <p:spPr>
          <a:xfrm>
            <a:off x="970793" y="1690688"/>
            <a:ext cx="9862457" cy="6186309"/>
          </a:xfrm>
          <a:prstGeom prst="rect">
            <a:avLst/>
          </a:prstGeom>
          <a:noFill/>
        </p:spPr>
        <p:txBody>
          <a:bodyPr wrap="square" rtlCol="0">
            <a:spAutoFit/>
          </a:bodyPr>
          <a:lstStyle/>
          <a:p>
            <a:r>
              <a:rPr lang="fr-FR" sz="1800" b="1" dirty="0">
                <a:solidFill>
                  <a:schemeClr val="tx1"/>
                </a:solidFill>
              </a:rPr>
              <a:t>Art. 143</a:t>
            </a:r>
            <a:r>
              <a:rPr lang="fr-FR" sz="1800" b="1" i="1" dirty="0">
                <a:solidFill>
                  <a:schemeClr val="tx1"/>
                </a:solidFill>
              </a:rPr>
              <a:t>bis</a:t>
            </a:r>
            <a:r>
              <a:rPr lang="fr-FR" sz="1800" b="1" dirty="0">
                <a:solidFill>
                  <a:schemeClr val="tx1"/>
                </a:solidFill>
              </a:rPr>
              <a:t> C. </a:t>
            </a:r>
            <a:r>
              <a:rPr lang="fr-FR" sz="1800" b="1" dirty="0" err="1">
                <a:solidFill>
                  <a:schemeClr val="tx1"/>
                </a:solidFill>
              </a:rPr>
              <a:t>jud</a:t>
            </a:r>
            <a:r>
              <a:rPr lang="fr-FR" sz="1800" dirty="0">
                <a:solidFill>
                  <a:schemeClr val="tx1"/>
                </a:solidFill>
              </a:rPr>
              <a:t>. : « Les procureurs généraux près les cours d'appel forment ensemble un collège, appelé collège des procureurs généraux, qui est placé </a:t>
            </a:r>
            <a:r>
              <a:rPr lang="fr-FR" sz="1800" u="sng" dirty="0">
                <a:solidFill>
                  <a:schemeClr val="tx1"/>
                </a:solidFill>
              </a:rPr>
              <a:t>sous l'autorité du ministre de la Justice</a:t>
            </a:r>
            <a:r>
              <a:rPr lang="fr-FR" sz="1800" dirty="0">
                <a:solidFill>
                  <a:schemeClr val="tx1"/>
                </a:solidFill>
              </a:rPr>
              <a:t> »</a:t>
            </a:r>
          </a:p>
          <a:p>
            <a:endParaRPr lang="fr-FR" dirty="0"/>
          </a:p>
          <a:p>
            <a:r>
              <a:rPr lang="fr-FR" sz="1800" b="1" dirty="0"/>
              <a:t>Art. 143</a:t>
            </a:r>
            <a:r>
              <a:rPr lang="fr-FR" sz="1800" b="1" i="1" dirty="0"/>
              <a:t>quater</a:t>
            </a:r>
            <a:r>
              <a:rPr lang="fr-FR" sz="1800" b="1" dirty="0"/>
              <a:t> C. </a:t>
            </a:r>
            <a:r>
              <a:rPr lang="fr-FR" sz="1800" b="1" dirty="0" err="1"/>
              <a:t>jud</a:t>
            </a:r>
            <a:r>
              <a:rPr lang="fr-FR" sz="1800" dirty="0"/>
              <a:t>. : « </a:t>
            </a:r>
            <a:r>
              <a:rPr lang="fr-FR" sz="1800" u="sng" dirty="0"/>
              <a:t>Le ministre de la Justice arrête les directives de politique criminelle</a:t>
            </a:r>
            <a:r>
              <a:rPr lang="fr-FR" sz="1800" dirty="0"/>
              <a:t>, y compris en matière de politique de recherche et de poursuite après avoir pris </a:t>
            </a:r>
            <a:r>
              <a:rPr lang="fr-FR" sz="1800" u="sng" dirty="0"/>
              <a:t>l'avis du collège des procureurs généraux</a:t>
            </a:r>
            <a:r>
              <a:rPr lang="fr-FR" sz="1800" dirty="0"/>
              <a:t>. </a:t>
            </a:r>
            <a:r>
              <a:rPr lang="fr-FR" sz="1800" u="sng" dirty="0"/>
              <a:t>Ces directives sont contraignantes </a:t>
            </a:r>
            <a:r>
              <a:rPr lang="fr-FR" sz="1800" dirty="0"/>
              <a:t>pour tous les membres du ministère public.  Les procureurs généraux près les cours d'appel veillent à </a:t>
            </a:r>
            <a:r>
              <a:rPr lang="fr-FR" sz="1800" u="sng" dirty="0"/>
              <a:t>l'exécution</a:t>
            </a:r>
            <a:r>
              <a:rPr lang="fr-FR" sz="1800" dirty="0"/>
              <a:t> de ces directives au sein de leur ressort »</a:t>
            </a:r>
          </a:p>
          <a:p>
            <a:endParaRPr lang="fr-FR" sz="1800" dirty="0"/>
          </a:p>
          <a:p>
            <a:endParaRPr lang="fr-FR" sz="1800" dirty="0"/>
          </a:p>
          <a:p>
            <a:r>
              <a:rPr lang="fr-FR" sz="1800" b="1" dirty="0"/>
              <a:t>Art. 143</a:t>
            </a:r>
            <a:r>
              <a:rPr lang="fr-FR" sz="1800" b="1" i="1" dirty="0"/>
              <a:t>bis, al. </a:t>
            </a:r>
            <a:r>
              <a:rPr lang="fr-FR" sz="1800" b="1" dirty="0"/>
              <a:t>2, C. </a:t>
            </a:r>
            <a:r>
              <a:rPr lang="fr-FR" sz="1800" b="1" dirty="0" err="1"/>
              <a:t>jud</a:t>
            </a:r>
            <a:r>
              <a:rPr lang="fr-FR" sz="1800" dirty="0"/>
              <a:t>.:« </a:t>
            </a:r>
            <a:r>
              <a:rPr lang="fr-FR" sz="1800" u="sng" dirty="0"/>
              <a:t>Le collège des procureurs généraux décide de toutes les mesures utiles en vue </a:t>
            </a:r>
            <a:r>
              <a:rPr lang="fr-FR" sz="1800" dirty="0"/>
              <a:t>: 1° de </a:t>
            </a:r>
            <a:r>
              <a:rPr lang="fr-FR" sz="1800" u="sng" dirty="0"/>
              <a:t>la mise en œuvre cohérente et de la coordination de la politique criminelle</a:t>
            </a:r>
            <a:r>
              <a:rPr lang="fr-FR" sz="1800" dirty="0"/>
              <a:t> déterminée par les directives (...) ».</a:t>
            </a:r>
          </a:p>
          <a:p>
            <a:endParaRPr lang="fr-FR" dirty="0"/>
          </a:p>
          <a:p>
            <a:pPr algn="just"/>
            <a:r>
              <a:rPr lang="fr-FR" sz="1800" b="1" dirty="0"/>
              <a:t>Art. 143</a:t>
            </a:r>
            <a:r>
              <a:rPr lang="fr-FR" sz="1800" b="1" i="1" dirty="0"/>
              <a:t>quater, </a:t>
            </a:r>
            <a:r>
              <a:rPr lang="fr-FR" sz="1800" b="1" dirty="0"/>
              <a:t>al. 2, C. </a:t>
            </a:r>
            <a:r>
              <a:rPr lang="fr-FR" sz="1800" b="1" dirty="0" err="1"/>
              <a:t>jud</a:t>
            </a:r>
            <a:r>
              <a:rPr lang="fr-FR" sz="1800" dirty="0"/>
              <a:t>.:« </a:t>
            </a:r>
            <a:r>
              <a:rPr lang="fr-FR" sz="1800" u="sng" dirty="0"/>
              <a:t>Ces directives sont contraignantes pour tous les membres du ministère public </a:t>
            </a:r>
            <a:r>
              <a:rPr lang="fr-FR" sz="1800" dirty="0"/>
              <a:t>».</a:t>
            </a:r>
          </a:p>
          <a:p>
            <a:pPr marL="342900" indent="-342900" algn="just">
              <a:buFont typeface="Wingdings" pitchFamily="2" charset="2"/>
              <a:buChar char="Ø"/>
            </a:pPr>
            <a:endParaRPr lang="fr-FR" sz="1800" dirty="0"/>
          </a:p>
          <a:p>
            <a:endParaRPr lang="fr-FR" sz="1800" dirty="0"/>
          </a:p>
          <a:p>
            <a:endParaRPr lang="fr-FR" sz="1800" dirty="0">
              <a:solidFill>
                <a:schemeClr val="tx1"/>
              </a:solidFill>
            </a:endParaRPr>
          </a:p>
          <a:p>
            <a:endParaRPr lang="fr-FR" sz="1800" dirty="0">
              <a:solidFill>
                <a:schemeClr val="tx1"/>
              </a:solidFill>
            </a:endParaRPr>
          </a:p>
          <a:p>
            <a:endParaRPr lang="fr-FR" dirty="0"/>
          </a:p>
        </p:txBody>
      </p:sp>
    </p:spTree>
    <p:extLst>
      <p:ext uri="{BB962C8B-B14F-4D97-AF65-F5344CB8AC3E}">
        <p14:creationId xmlns:p14="http://schemas.microsoft.com/office/powerpoint/2010/main" val="203246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B2B9-683B-54D0-B088-53B779B757C0}"/>
              </a:ext>
            </a:extLst>
          </p:cNvPr>
          <p:cNvSpPr>
            <a:spLocks noGrp="1"/>
          </p:cNvSpPr>
          <p:nvPr>
            <p:ph type="title"/>
          </p:nvPr>
        </p:nvSpPr>
        <p:spPr/>
        <p:txBody>
          <a:bodyPr>
            <a:normAutofit fontScale="90000"/>
          </a:bodyPr>
          <a:lstStyle/>
          <a:p>
            <a:pPr algn="ctr"/>
            <a:r>
              <a:rPr lang="fr-FR" dirty="0">
                <a:solidFill>
                  <a:schemeClr val="accent1"/>
                </a:solidFill>
                <a:latin typeface="Garamond" panose="02020404030301010803" pitchFamily="18" charset="0"/>
              </a:rPr>
              <a:t>Rappel: </a:t>
            </a:r>
            <a:r>
              <a:rPr lang="fr-FR" sz="4000" b="1" dirty="0">
                <a:solidFill>
                  <a:schemeClr val="accent1"/>
                </a:solidFill>
                <a:latin typeface="Garamond" panose="02020404030301010803" pitchFamily="18" charset="0"/>
              </a:rPr>
              <a:t>rôle du Collège des PG et portée des circulaires </a:t>
            </a:r>
            <a:endParaRPr lang="fr-FR" sz="40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40721F43-7280-0FFF-A452-08E73477EF52}"/>
              </a:ext>
            </a:extLst>
          </p:cNvPr>
          <p:cNvSpPr>
            <a:spLocks noGrp="1"/>
          </p:cNvSpPr>
          <p:nvPr>
            <p:ph idx="1"/>
          </p:nvPr>
        </p:nvSpPr>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Espace réservé du numéro de diapositive 3">
            <a:extLst>
              <a:ext uri="{FF2B5EF4-FFF2-40B4-BE49-F238E27FC236}">
                <a16:creationId xmlns:a16="http://schemas.microsoft.com/office/drawing/2014/main" id="{999D0A5E-AC48-E220-756B-E233FA6B16B6}"/>
              </a:ext>
            </a:extLst>
          </p:cNvPr>
          <p:cNvSpPr>
            <a:spLocks noGrp="1"/>
          </p:cNvSpPr>
          <p:nvPr>
            <p:ph type="sldNum" sz="quarter" idx="12"/>
          </p:nvPr>
        </p:nvSpPr>
        <p:spPr/>
        <p:txBody>
          <a:bodyPr/>
          <a:lstStyle/>
          <a:p>
            <a:fld id="{167AA4B9-E120-0B43-A095-790914ADEFBF}" type="slidenum">
              <a:rPr lang="fr-FR" smtClean="0"/>
              <a:t>6</a:t>
            </a:fld>
            <a:endParaRPr lang="fr-FR"/>
          </a:p>
        </p:txBody>
      </p:sp>
      <p:sp>
        <p:nvSpPr>
          <p:cNvPr id="5" name="ZoneTexte 4">
            <a:extLst>
              <a:ext uri="{FF2B5EF4-FFF2-40B4-BE49-F238E27FC236}">
                <a16:creationId xmlns:a16="http://schemas.microsoft.com/office/drawing/2014/main" id="{CAC4A1E8-F591-4876-007E-4A0105A63739}"/>
              </a:ext>
            </a:extLst>
          </p:cNvPr>
          <p:cNvSpPr txBox="1"/>
          <p:nvPr/>
        </p:nvSpPr>
        <p:spPr>
          <a:xfrm>
            <a:off x="1071154" y="1972490"/>
            <a:ext cx="9862457" cy="1200329"/>
          </a:xfrm>
          <a:prstGeom prst="rect">
            <a:avLst/>
          </a:prstGeom>
          <a:noFill/>
        </p:spPr>
        <p:txBody>
          <a:bodyPr wrap="square" rtlCol="0">
            <a:spAutoFit/>
          </a:bodyPr>
          <a:lstStyle/>
          <a:p>
            <a:endParaRPr lang="fr-FR" dirty="0"/>
          </a:p>
          <a:p>
            <a:endParaRPr lang="fr-FR" sz="1800" dirty="0">
              <a:solidFill>
                <a:schemeClr val="tx1"/>
              </a:solidFill>
            </a:endParaRPr>
          </a:p>
          <a:p>
            <a:endParaRPr lang="fr-FR" sz="1800" dirty="0">
              <a:solidFill>
                <a:schemeClr val="tx1"/>
              </a:solidFill>
            </a:endParaRPr>
          </a:p>
          <a:p>
            <a:endParaRPr lang="fr-FR" dirty="0"/>
          </a:p>
        </p:txBody>
      </p:sp>
      <p:sp>
        <p:nvSpPr>
          <p:cNvPr id="6" name="ZoneTexte 5">
            <a:extLst>
              <a:ext uri="{FF2B5EF4-FFF2-40B4-BE49-F238E27FC236}">
                <a16:creationId xmlns:a16="http://schemas.microsoft.com/office/drawing/2014/main" id="{327E9F15-8626-C9F8-B1BA-8587B1EE05FA}"/>
              </a:ext>
            </a:extLst>
          </p:cNvPr>
          <p:cNvSpPr txBox="1"/>
          <p:nvPr/>
        </p:nvSpPr>
        <p:spPr>
          <a:xfrm>
            <a:off x="1258389" y="1972490"/>
            <a:ext cx="9263297" cy="3139321"/>
          </a:xfrm>
          <a:prstGeom prst="rect">
            <a:avLst/>
          </a:prstGeom>
          <a:noFill/>
        </p:spPr>
        <p:txBody>
          <a:bodyPr wrap="square" rtlCol="0">
            <a:spAutoFit/>
          </a:bodyPr>
          <a:lstStyle/>
          <a:p>
            <a:pPr algn="just">
              <a:buFont typeface="Arial" panose="020B0604020202020204" pitchFamily="34" charset="0"/>
              <a:buChar char="•"/>
            </a:pPr>
            <a:r>
              <a:rPr lang="fr-FR" sz="1800" dirty="0"/>
              <a:t> Politique criminelle n’a pas pour vocation à se substituer à la loi pénale</a:t>
            </a:r>
          </a:p>
          <a:p>
            <a:pPr algn="just"/>
            <a:endParaRPr lang="fr-FR" sz="1800" dirty="0"/>
          </a:p>
          <a:p>
            <a:pPr marL="342900" indent="-342900" algn="just">
              <a:buFont typeface="Wingdings" pitchFamily="2" charset="2"/>
              <a:buChar char="Ø"/>
            </a:pPr>
            <a:r>
              <a:rPr lang="fr-BE" sz="1800" dirty="0">
                <a:solidFill>
                  <a:schemeClr val="accent1"/>
                </a:solidFill>
              </a:rPr>
              <a:t>Directives et circulaires n’ont pas force de loi: </a:t>
            </a:r>
            <a:r>
              <a:rPr lang="fr-BE" sz="1800" dirty="0"/>
              <a:t>« Nonobstant sa publication au Moniteur belge, la directive de janvier 2005 n’est nullement un texte de loi » (Mons, 3 mai 2017)</a:t>
            </a:r>
          </a:p>
          <a:p>
            <a:pPr algn="just"/>
            <a:endParaRPr lang="fr-BE" sz="1800" dirty="0"/>
          </a:p>
          <a:p>
            <a:pPr marL="342900" indent="-342900" algn="just">
              <a:buFont typeface="Wingdings" pitchFamily="2" charset="2"/>
              <a:buChar char="Ø"/>
            </a:pPr>
            <a:r>
              <a:rPr lang="fr-BE" sz="1800" dirty="0">
                <a:solidFill>
                  <a:schemeClr val="accent1"/>
                </a:solidFill>
              </a:rPr>
              <a:t>Pas attaquables à la Cour constitutionnelle (pas une loi), ni au CE (pas un acte administratif)</a:t>
            </a:r>
            <a:endParaRPr lang="fr-BE" sz="1800" dirty="0"/>
          </a:p>
          <a:p>
            <a:pPr marL="342900" indent="-342900" algn="just">
              <a:buFont typeface="Wingdings" pitchFamily="2" charset="2"/>
              <a:buChar char="Ø"/>
            </a:pPr>
            <a:endParaRPr lang="fr-BE" dirty="0"/>
          </a:p>
          <a:p>
            <a:pPr marL="285750" indent="-285750" algn="just">
              <a:buFont typeface="Arial" panose="020B0604020202020204" pitchFamily="34" charset="0"/>
              <a:buChar char="•"/>
            </a:pPr>
            <a:r>
              <a:rPr lang="fr-FR" sz="1800" dirty="0"/>
              <a:t>Politique criminelle ne s’adresse pas au juge, mais tend à encadrer l’action du ministère public et des services de police </a:t>
            </a:r>
            <a:endParaRPr lang="fr-BE" sz="1800" dirty="0">
              <a:solidFill>
                <a:schemeClr val="accent1"/>
              </a:solidFill>
            </a:endParaRPr>
          </a:p>
          <a:p>
            <a:endParaRPr lang="fr-FR" dirty="0"/>
          </a:p>
        </p:txBody>
      </p:sp>
    </p:spTree>
    <p:extLst>
      <p:ext uri="{BB962C8B-B14F-4D97-AF65-F5344CB8AC3E}">
        <p14:creationId xmlns:p14="http://schemas.microsoft.com/office/powerpoint/2010/main" val="371607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9B2B9-683B-54D0-B088-53B779B757C0}"/>
              </a:ext>
            </a:extLst>
          </p:cNvPr>
          <p:cNvSpPr>
            <a:spLocks noGrp="1"/>
          </p:cNvSpPr>
          <p:nvPr>
            <p:ph type="title"/>
          </p:nvPr>
        </p:nvSpPr>
        <p:spPr/>
        <p:txBody>
          <a:bodyPr>
            <a:normAutofit fontScale="90000"/>
          </a:bodyPr>
          <a:lstStyle/>
          <a:p>
            <a:pPr algn="ctr"/>
            <a:r>
              <a:rPr lang="fr-FR" dirty="0">
                <a:solidFill>
                  <a:schemeClr val="accent1"/>
                </a:solidFill>
                <a:latin typeface="Garamond" panose="02020404030301010803" pitchFamily="18" charset="0"/>
              </a:rPr>
              <a:t>Rappel: </a:t>
            </a:r>
            <a:r>
              <a:rPr lang="fr-FR" sz="4000" b="1" dirty="0">
                <a:solidFill>
                  <a:schemeClr val="accent1"/>
                </a:solidFill>
                <a:latin typeface="Garamond" panose="02020404030301010803" pitchFamily="18" charset="0"/>
              </a:rPr>
              <a:t>rôle du Collège des PG et portée des circulaires </a:t>
            </a:r>
            <a:endParaRPr lang="fr-FR" sz="4000" i="1" dirty="0">
              <a:solidFill>
                <a:schemeClr val="accent1"/>
              </a:solidFill>
              <a:latin typeface="Garamond" panose="02020404030301010803" pitchFamily="18" charset="0"/>
            </a:endParaRPr>
          </a:p>
        </p:txBody>
      </p:sp>
      <p:sp>
        <p:nvSpPr>
          <p:cNvPr id="3" name="Espace réservé du contenu 2">
            <a:extLst>
              <a:ext uri="{FF2B5EF4-FFF2-40B4-BE49-F238E27FC236}">
                <a16:creationId xmlns:a16="http://schemas.microsoft.com/office/drawing/2014/main" id="{40721F43-7280-0FFF-A452-08E73477EF52}"/>
              </a:ext>
            </a:extLst>
          </p:cNvPr>
          <p:cNvSpPr>
            <a:spLocks noGrp="1"/>
          </p:cNvSpPr>
          <p:nvPr>
            <p:ph idx="1"/>
          </p:nvPr>
        </p:nvSpPr>
        <p:spPr/>
        <p:txBody>
          <a:bodyPr>
            <a:normAutofit/>
          </a:bodyPr>
          <a:lstStyle/>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a:p>
            <a:pPr marL="0" indent="0">
              <a:buNone/>
            </a:pPr>
            <a:endParaRPr lang="fr-FR" dirty="0">
              <a:latin typeface="Garamond" panose="02020404030301010803" pitchFamily="18" charset="0"/>
            </a:endParaRPr>
          </a:p>
        </p:txBody>
      </p:sp>
      <p:sp>
        <p:nvSpPr>
          <p:cNvPr id="4" name="Espace réservé du numéro de diapositive 3">
            <a:extLst>
              <a:ext uri="{FF2B5EF4-FFF2-40B4-BE49-F238E27FC236}">
                <a16:creationId xmlns:a16="http://schemas.microsoft.com/office/drawing/2014/main" id="{999D0A5E-AC48-E220-756B-E233FA6B16B6}"/>
              </a:ext>
            </a:extLst>
          </p:cNvPr>
          <p:cNvSpPr>
            <a:spLocks noGrp="1"/>
          </p:cNvSpPr>
          <p:nvPr>
            <p:ph type="sldNum" sz="quarter" idx="12"/>
          </p:nvPr>
        </p:nvSpPr>
        <p:spPr/>
        <p:txBody>
          <a:bodyPr/>
          <a:lstStyle/>
          <a:p>
            <a:fld id="{167AA4B9-E120-0B43-A095-790914ADEFBF}" type="slidenum">
              <a:rPr lang="fr-FR" smtClean="0"/>
              <a:t>7</a:t>
            </a:fld>
            <a:endParaRPr lang="fr-FR"/>
          </a:p>
        </p:txBody>
      </p:sp>
      <p:sp>
        <p:nvSpPr>
          <p:cNvPr id="5" name="ZoneTexte 4">
            <a:extLst>
              <a:ext uri="{FF2B5EF4-FFF2-40B4-BE49-F238E27FC236}">
                <a16:creationId xmlns:a16="http://schemas.microsoft.com/office/drawing/2014/main" id="{CAC4A1E8-F591-4876-007E-4A0105A63739}"/>
              </a:ext>
            </a:extLst>
          </p:cNvPr>
          <p:cNvSpPr txBox="1"/>
          <p:nvPr/>
        </p:nvSpPr>
        <p:spPr>
          <a:xfrm>
            <a:off x="1071154" y="1972490"/>
            <a:ext cx="9862457" cy="4524315"/>
          </a:xfrm>
          <a:prstGeom prst="rect">
            <a:avLst/>
          </a:prstGeom>
          <a:noFill/>
        </p:spPr>
        <p:txBody>
          <a:bodyPr wrap="square" rtlCol="0">
            <a:spAutoFit/>
          </a:bodyPr>
          <a:lstStyle/>
          <a:p>
            <a:pPr marL="285750" indent="-285750" algn="just">
              <a:buFont typeface="Arial" panose="020B0604020202020204" pitchFamily="34" charset="0"/>
              <a:buChar char="•"/>
            </a:pPr>
            <a:r>
              <a:rPr lang="fr-BE" dirty="0"/>
              <a:t> Directives et circulaires adoptent des lignes directrices concernant la politique de recherche et de poursuite </a:t>
            </a:r>
          </a:p>
          <a:p>
            <a:pPr marL="285750" indent="-285750" algn="just">
              <a:buFont typeface="Arial" panose="020B0604020202020204" pitchFamily="34" charset="0"/>
              <a:buChar char="•"/>
            </a:pPr>
            <a:endParaRPr lang="fr-BE" sz="1800" dirty="0">
              <a:solidFill>
                <a:schemeClr val="accent1"/>
              </a:solidFill>
            </a:endParaRPr>
          </a:p>
          <a:p>
            <a:pPr marL="285750" indent="-285750" algn="just">
              <a:buFont typeface="Wingdings" pitchFamily="2" charset="2"/>
              <a:buChar char="Ø"/>
            </a:pPr>
            <a:r>
              <a:rPr lang="fr-FR" sz="1800" dirty="0">
                <a:solidFill>
                  <a:schemeClr val="accent1"/>
                </a:solidFill>
              </a:rPr>
              <a:t>Directives et circulaires exercent une influence indéniable sur l’activité pénale en agissant:</a:t>
            </a:r>
          </a:p>
          <a:p>
            <a:pPr marL="0" indent="0" algn="just">
              <a:buNone/>
            </a:pPr>
            <a:endParaRPr lang="fr-FR" sz="1800" dirty="0"/>
          </a:p>
          <a:p>
            <a:pPr marL="285750" indent="-285750" algn="just">
              <a:buFontTx/>
              <a:buChar char="-"/>
            </a:pPr>
            <a:r>
              <a:rPr lang="fr-FR" sz="1800" dirty="0"/>
              <a:t>Tantôt comme  béquille du droit pénal pour </a:t>
            </a:r>
            <a:r>
              <a:rPr lang="fr-BE" sz="1800" kern="1200" dirty="0">
                <a:solidFill>
                  <a:schemeClr val="tx1"/>
                </a:solidFill>
                <a:effectLst/>
                <a:latin typeface="+mn-lt"/>
                <a:ea typeface="+mn-ea"/>
                <a:cs typeface="+mn-cs"/>
              </a:rPr>
              <a:t>pallier les errances ou les manquements du législateur</a:t>
            </a:r>
            <a:endParaRPr lang="fr-FR" kern="1200" dirty="0">
              <a:solidFill>
                <a:schemeClr val="tx1"/>
              </a:solidFill>
              <a:effectLst/>
              <a:latin typeface="+mn-lt"/>
              <a:ea typeface="+mn-ea"/>
              <a:cs typeface="+mn-cs"/>
            </a:endParaRPr>
          </a:p>
          <a:p>
            <a:pPr marL="285750" indent="-285750" algn="just">
              <a:buFontTx/>
              <a:buChar char="-"/>
            </a:pPr>
            <a:r>
              <a:rPr lang="fr-FR" sz="1800" dirty="0"/>
              <a:t>Tantôt comme moteur de l’action publique </a:t>
            </a:r>
            <a:r>
              <a:rPr lang="fr-BE" sz="1800" kern="1200" dirty="0">
                <a:solidFill>
                  <a:schemeClr val="tx1"/>
                </a:solidFill>
                <a:effectLst/>
                <a:latin typeface="+mn-lt"/>
                <a:ea typeface="+mn-ea"/>
                <a:cs typeface="+mn-cs"/>
              </a:rPr>
              <a:t>quand elles dessinent les contours des modalités de poursuite.</a:t>
            </a:r>
          </a:p>
          <a:p>
            <a:endParaRPr lang="fr-BE" sz="1800" kern="1200" dirty="0">
              <a:solidFill>
                <a:schemeClr val="tx1"/>
              </a:solidFill>
              <a:effectLst/>
              <a:latin typeface="+mn-lt"/>
              <a:ea typeface="+mn-ea"/>
              <a:cs typeface="+mn-cs"/>
            </a:endParaRPr>
          </a:p>
          <a:p>
            <a:pPr marL="285750" indent="-285750" algn="just">
              <a:buFontTx/>
              <a:buChar char="-"/>
            </a:pPr>
            <a:endParaRPr lang="fr-FR" sz="1800" dirty="0"/>
          </a:p>
          <a:p>
            <a:pPr marL="285750" indent="-285750" algn="just">
              <a:buFontTx/>
              <a:buChar char="-"/>
            </a:pPr>
            <a:endParaRPr lang="fr-FR" dirty="0"/>
          </a:p>
          <a:p>
            <a:pPr algn="just">
              <a:buFont typeface="Arial" panose="020B0604020202020204" pitchFamily="34" charset="0"/>
              <a:buChar char="•"/>
            </a:pPr>
            <a:endParaRPr lang="fr-BE" dirty="0">
              <a:solidFill>
                <a:srgbClr val="C00000"/>
              </a:solidFill>
            </a:endParaRPr>
          </a:p>
          <a:p>
            <a:pPr marL="285750" indent="-285750" algn="just">
              <a:buFontTx/>
              <a:buChar char="-"/>
            </a:pPr>
            <a:endParaRPr lang="fr-FR" sz="1800" dirty="0"/>
          </a:p>
          <a:p>
            <a:endParaRPr lang="fr-FR" sz="1800" dirty="0">
              <a:solidFill>
                <a:schemeClr val="tx1"/>
              </a:solidFill>
            </a:endParaRPr>
          </a:p>
          <a:p>
            <a:endParaRPr lang="fr-FR" dirty="0"/>
          </a:p>
        </p:txBody>
      </p:sp>
    </p:spTree>
    <p:extLst>
      <p:ext uri="{BB962C8B-B14F-4D97-AF65-F5344CB8AC3E}">
        <p14:creationId xmlns:p14="http://schemas.microsoft.com/office/powerpoint/2010/main" val="124079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AA0D4F-BDB9-984B-8388-0E9C4CF875EB}"/>
              </a:ext>
            </a:extLst>
          </p:cNvPr>
          <p:cNvSpPr>
            <a:spLocks noGrp="1"/>
          </p:cNvSpPr>
          <p:nvPr>
            <p:ph type="title"/>
          </p:nvPr>
        </p:nvSpPr>
        <p:spPr/>
        <p:txBody>
          <a:bodyPr>
            <a:normAutofit/>
          </a:bodyPr>
          <a:lstStyle/>
          <a:p>
            <a:pPr algn="r"/>
            <a:r>
              <a:rPr lang="fr-FR" sz="4000">
                <a:solidFill>
                  <a:schemeClr val="accent1"/>
                </a:solidFill>
                <a:latin typeface="Garamond" panose="02020404030301010803" pitchFamily="18" charset="0"/>
              </a:rPr>
              <a:t>I. Une politique des poursuites spécifique</a:t>
            </a:r>
            <a:br>
              <a:rPr lang="fr-FR" sz="4000" i="1">
                <a:solidFill>
                  <a:schemeClr val="accent1"/>
                </a:solidFill>
                <a:latin typeface="Garamond" panose="02020404030301010803" pitchFamily="18" charset="0"/>
              </a:rPr>
            </a:br>
            <a:endParaRPr lang="fr-FR" sz="4000"/>
          </a:p>
        </p:txBody>
      </p:sp>
      <p:sp>
        <p:nvSpPr>
          <p:cNvPr id="3" name="Espace réservé du contenu 2">
            <a:extLst>
              <a:ext uri="{FF2B5EF4-FFF2-40B4-BE49-F238E27FC236}">
                <a16:creationId xmlns:a16="http://schemas.microsoft.com/office/drawing/2014/main" id="{CE23604C-E811-9F44-A24A-DDEA77A8889A}"/>
              </a:ext>
            </a:extLst>
          </p:cNvPr>
          <p:cNvSpPr>
            <a:spLocks noGrp="1"/>
          </p:cNvSpPr>
          <p:nvPr>
            <p:ph idx="1"/>
          </p:nvPr>
        </p:nvSpPr>
        <p:spPr/>
        <p:txBody>
          <a:bodyPr>
            <a:normAutofit/>
          </a:bodyPr>
          <a:lstStyle/>
          <a:p>
            <a:pPr marL="457200" lvl="1" indent="0" algn="ctr">
              <a:buNone/>
            </a:pPr>
            <a:endParaRPr lang="fr-FR" dirty="0">
              <a:solidFill>
                <a:schemeClr val="accent1"/>
              </a:solidFill>
              <a:latin typeface="Garamond" panose="02020404030301010803" pitchFamily="18" charset="0"/>
            </a:endParaRPr>
          </a:p>
          <a:p>
            <a:pPr lvl="1" algn="just">
              <a:buFont typeface="Wingdings" pitchFamily="2" charset="2"/>
              <a:buChar char="Ø"/>
            </a:pPr>
            <a:r>
              <a:rPr lang="fr-FR" sz="3200" dirty="0">
                <a:solidFill>
                  <a:schemeClr val="accent1"/>
                </a:solidFill>
                <a:latin typeface="Garamond" panose="02020404030301010803" pitchFamily="18" charset="0"/>
              </a:rPr>
              <a:t> </a:t>
            </a:r>
            <a:r>
              <a:rPr lang="fr-FR" sz="3100" dirty="0">
                <a:latin typeface="Garamond" panose="02020404030301010803" pitchFamily="18" charset="0"/>
              </a:rPr>
              <a:t>Circulaire des procureurs généraux du 25 mars 2020 (COL/6) </a:t>
            </a:r>
            <a:endParaRPr lang="fr-FR" sz="3200" i="1" dirty="0">
              <a:solidFill>
                <a:schemeClr val="accent1"/>
              </a:solidFill>
              <a:latin typeface="Garamond" panose="02020404030301010803" pitchFamily="18" charset="0"/>
            </a:endParaRPr>
          </a:p>
          <a:p>
            <a:pPr marL="457200" lvl="1" indent="0" algn="just">
              <a:buNone/>
            </a:pPr>
            <a:endParaRPr lang="fr-FR" sz="3200" i="1" dirty="0">
              <a:solidFill>
                <a:schemeClr val="accent1"/>
              </a:solidFill>
              <a:latin typeface="Garamond" panose="02020404030301010803" pitchFamily="18" charset="0"/>
            </a:endParaRPr>
          </a:p>
          <a:p>
            <a:pPr marL="457200" lvl="1" indent="0" algn="just">
              <a:buNone/>
            </a:pPr>
            <a:r>
              <a:rPr lang="fr-FR" sz="3200" dirty="0">
                <a:solidFill>
                  <a:schemeClr val="accent1"/>
                </a:solidFill>
                <a:latin typeface="Garamond" panose="02020404030301010803" pitchFamily="18" charset="0"/>
              </a:rPr>
              <a:t>→ un traitement prioritaire des infractions « Covid »</a:t>
            </a:r>
          </a:p>
          <a:p>
            <a:pPr marL="457200" lvl="1" indent="0" algn="just">
              <a:buNone/>
            </a:pPr>
            <a:r>
              <a:rPr lang="fr-FR" sz="3200" dirty="0">
                <a:solidFill>
                  <a:schemeClr val="accent1"/>
                </a:solidFill>
                <a:latin typeface="Garamond" panose="02020404030301010803" pitchFamily="18" charset="0"/>
              </a:rPr>
              <a:t>→ le recours privilégié à la transaction pénale</a:t>
            </a:r>
          </a:p>
          <a:p>
            <a:pPr marL="457200" lvl="1" indent="0" algn="just">
              <a:buNone/>
            </a:pPr>
            <a:r>
              <a:rPr lang="fr-FR" sz="3200" dirty="0">
                <a:solidFill>
                  <a:schemeClr val="accent1"/>
                </a:solidFill>
                <a:latin typeface="Garamond" panose="02020404030301010803" pitchFamily="18" charset="0"/>
              </a:rPr>
              <a:t>→ le classement sans suite pour des raisons d’opportunité rendu exceptionnel</a:t>
            </a:r>
            <a:endParaRPr lang="fr-FR" sz="3200" i="1" dirty="0">
              <a:solidFill>
                <a:schemeClr val="accent1"/>
              </a:solidFill>
              <a:latin typeface="Garamond" panose="02020404030301010803" pitchFamily="18" charset="0"/>
            </a:endParaRPr>
          </a:p>
          <a:p>
            <a:endParaRPr lang="fr-FR" dirty="0"/>
          </a:p>
        </p:txBody>
      </p:sp>
    </p:spTree>
    <p:extLst>
      <p:ext uri="{BB962C8B-B14F-4D97-AF65-F5344CB8AC3E}">
        <p14:creationId xmlns:p14="http://schemas.microsoft.com/office/powerpoint/2010/main" val="137128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5C6524-7E54-794A-AA2B-A6EDC1755668}"/>
              </a:ext>
            </a:extLst>
          </p:cNvPr>
          <p:cNvSpPr>
            <a:spLocks noGrp="1"/>
          </p:cNvSpPr>
          <p:nvPr>
            <p:ph type="title"/>
          </p:nvPr>
        </p:nvSpPr>
        <p:spPr/>
        <p:txBody>
          <a:bodyPr>
            <a:normAutofit fontScale="90000"/>
          </a:bodyPr>
          <a:lstStyle/>
          <a:p>
            <a:pPr algn="r"/>
            <a:r>
              <a:rPr lang="fr-FR" dirty="0">
                <a:solidFill>
                  <a:schemeClr val="accent1"/>
                </a:solidFill>
                <a:latin typeface="Garamond" panose="02020404030301010803" pitchFamily="18" charset="0"/>
              </a:rPr>
              <a:t>→ un traitement prioritaire des infractions « Covid »</a:t>
            </a:r>
            <a:endParaRPr lang="fr-FR" dirty="0"/>
          </a:p>
        </p:txBody>
      </p:sp>
      <p:sp>
        <p:nvSpPr>
          <p:cNvPr id="3" name="Espace réservé du contenu 2">
            <a:extLst>
              <a:ext uri="{FF2B5EF4-FFF2-40B4-BE49-F238E27FC236}">
                <a16:creationId xmlns:a16="http://schemas.microsoft.com/office/drawing/2014/main" id="{54533089-F44C-0B46-8D0B-D109761E2F8A}"/>
              </a:ext>
            </a:extLst>
          </p:cNvPr>
          <p:cNvSpPr>
            <a:spLocks noGrp="1"/>
          </p:cNvSpPr>
          <p:nvPr>
            <p:ph idx="1"/>
          </p:nvPr>
        </p:nvSpPr>
        <p:spPr/>
        <p:txBody>
          <a:bodyPr>
            <a:normAutofit fontScale="40000" lnSpcReduction="20000"/>
          </a:bodyPr>
          <a:lstStyle/>
          <a:p>
            <a:pPr>
              <a:buFont typeface="Wingdings" pitchFamily="2" charset="2"/>
              <a:buChar char="Ø"/>
            </a:pPr>
            <a:r>
              <a:rPr lang="fr-BE" sz="5100" dirty="0">
                <a:latin typeface="Garamond" panose="02020404030301010803" pitchFamily="18" charset="0"/>
              </a:rPr>
              <a:t> COL 6/2020 : </a:t>
            </a:r>
          </a:p>
          <a:p>
            <a:pPr marL="0" indent="0">
              <a:buNone/>
            </a:pPr>
            <a:r>
              <a:rPr lang="fr-BE" sz="5100" dirty="0">
                <a:latin typeface="Garamond" panose="02020404030301010803" pitchFamily="18" charset="0"/>
              </a:rPr>
              <a:t>- « La verbalisation systématique de toute infraction Covid »</a:t>
            </a:r>
          </a:p>
          <a:p>
            <a:pPr marL="0" indent="0">
              <a:buNone/>
            </a:pPr>
            <a:r>
              <a:rPr lang="fr-BE" sz="5100" dirty="0">
                <a:latin typeface="Garamond" panose="02020404030301010803" pitchFamily="18" charset="0"/>
              </a:rPr>
              <a:t>- « Les dossiers « COVID-19 » devront être traités de manière </a:t>
            </a:r>
            <a:r>
              <a:rPr lang="fr-BE" sz="5100" u="sng" dirty="0">
                <a:latin typeface="Garamond" panose="02020404030301010803" pitchFamily="18" charset="0"/>
              </a:rPr>
              <a:t>prioritaire</a:t>
            </a:r>
            <a:r>
              <a:rPr lang="fr-BE" sz="5100" dirty="0">
                <a:latin typeface="Garamond" panose="02020404030301010803" pitchFamily="18" charset="0"/>
              </a:rPr>
              <a:t> »</a:t>
            </a:r>
          </a:p>
          <a:p>
            <a:pPr marL="0" indent="0" algn="ctr">
              <a:buNone/>
            </a:pPr>
            <a:br>
              <a:rPr lang="fr-BE" sz="5100" dirty="0">
                <a:solidFill>
                  <a:srgbClr val="FF0000"/>
                </a:solidFill>
                <a:latin typeface="Garamond" panose="02020404030301010803" pitchFamily="18" charset="0"/>
              </a:rPr>
            </a:br>
            <a:r>
              <a:rPr lang="fr-BE" sz="5100" b="1" dirty="0">
                <a:solidFill>
                  <a:schemeClr val="accent1"/>
                </a:solidFill>
                <a:latin typeface="Garamond" panose="02020404030301010803" pitchFamily="18" charset="0"/>
              </a:rPr>
              <a:t>240.598 </a:t>
            </a:r>
            <a:r>
              <a:rPr lang="fr-BE" sz="5100" dirty="0">
                <a:solidFill>
                  <a:schemeClr val="accent1"/>
                </a:solidFill>
                <a:latin typeface="Garamond" panose="02020404030301010803" pitchFamily="18" charset="0"/>
              </a:rPr>
              <a:t>dossiers « Covid » ouverts entre mars 2020 et juin 2021 (échelle nationale)</a:t>
            </a:r>
          </a:p>
          <a:p>
            <a:pPr marL="0" indent="0" algn="ctr">
              <a:buNone/>
            </a:pPr>
            <a:r>
              <a:rPr lang="fr-BE" sz="3800" dirty="0">
                <a:solidFill>
                  <a:schemeClr val="accent2"/>
                </a:solidFill>
                <a:latin typeface="Garamond" panose="02020404030301010803" pitchFamily="18" charset="0"/>
                <a:hlinkClick r:id="rId3">
                  <a:extLst>
                    <a:ext uri="{A12FA001-AC4F-418D-AE19-62706E023703}">
                      <ahyp:hlinkClr xmlns:ahyp="http://schemas.microsoft.com/office/drawing/2018/hyperlinkcolor" val="tx"/>
                    </a:ext>
                  </a:extLst>
                </a:hlinkClick>
              </a:rPr>
              <a:t>https://www.om-mp.be/sites/default/files/u147/20210606_justitiele_afhandeling_covid_v3-fr_002.pdf</a:t>
            </a:r>
            <a:r>
              <a:rPr lang="fr-BE" sz="3800" dirty="0">
                <a:latin typeface="Garamond" panose="02020404030301010803" pitchFamily="18" charset="0"/>
              </a:rPr>
              <a:t>)</a:t>
            </a:r>
          </a:p>
          <a:p>
            <a:pPr marL="0" indent="0" algn="ctr">
              <a:buNone/>
            </a:pPr>
            <a:endParaRPr lang="fr-BE" sz="5100" dirty="0">
              <a:solidFill>
                <a:schemeClr val="accent1"/>
              </a:solidFill>
              <a:latin typeface="Garamond" panose="02020404030301010803" pitchFamily="18" charset="0"/>
            </a:endParaRPr>
          </a:p>
          <a:p>
            <a:pPr marL="457200" lvl="1" indent="0" algn="just">
              <a:buNone/>
            </a:pPr>
            <a:endParaRPr lang="fr-BE" sz="4700" dirty="0">
              <a:latin typeface="Garamond" panose="02020404030301010803" pitchFamily="18" charset="0"/>
            </a:endParaRPr>
          </a:p>
          <a:p>
            <a:pPr marL="457200" lvl="1" indent="0" algn="just">
              <a:buNone/>
            </a:pPr>
            <a:r>
              <a:rPr lang="fr-BE" sz="5100" dirty="0">
                <a:latin typeface="Garamond" panose="02020404030301010803" pitchFamily="18" charset="0"/>
              </a:rPr>
              <a:t> </a:t>
            </a:r>
            <a:r>
              <a:rPr lang="fr-FR" sz="5100" dirty="0">
                <a:solidFill>
                  <a:schemeClr val="accent1"/>
                </a:solidFill>
                <a:latin typeface="Garamond" panose="02020404030301010803" pitchFamily="18" charset="0"/>
              </a:rPr>
              <a:t> → </a:t>
            </a:r>
            <a:r>
              <a:rPr lang="fr-BE" sz="5100" dirty="0">
                <a:solidFill>
                  <a:schemeClr val="accent1"/>
                </a:solidFill>
                <a:latin typeface="Garamond" panose="02020404030301010803" pitchFamily="18" charset="0"/>
              </a:rPr>
              <a:t>Comparaison:</a:t>
            </a:r>
            <a:r>
              <a:rPr lang="fr-BE" sz="5100" dirty="0">
                <a:latin typeface="Garamond" panose="02020404030301010803" pitchFamily="18" charset="0"/>
              </a:rPr>
              <a:t> </a:t>
            </a:r>
            <a:r>
              <a:rPr lang="fr-BE" sz="5100" b="1" dirty="0">
                <a:latin typeface="Garamond" panose="02020404030301010803" pitchFamily="18" charset="0"/>
              </a:rPr>
              <a:t>642.670</a:t>
            </a:r>
            <a:r>
              <a:rPr lang="fr-BE" sz="5100" dirty="0">
                <a:latin typeface="Garamond" panose="02020404030301010803" pitchFamily="18" charset="0"/>
              </a:rPr>
              <a:t> affaires entrées dans les parquets au cours de l’année 2020 (tous contentieux confondus) </a:t>
            </a:r>
          </a:p>
          <a:p>
            <a:pPr marL="457200" lvl="1" indent="0" algn="just">
              <a:buNone/>
            </a:pPr>
            <a:r>
              <a:rPr lang="fr-FR" sz="3800" dirty="0">
                <a:solidFill>
                  <a:schemeClr val="accent2"/>
                </a:solidFill>
                <a:latin typeface="Garamond" panose="02020404030301010803" pitchFamily="18" charset="0"/>
                <a:hlinkClick r:id="rId4">
                  <a:extLst>
                    <a:ext uri="{A12FA001-AC4F-418D-AE19-62706E023703}">
                      <ahyp:hlinkClr xmlns:ahyp="http://schemas.microsoft.com/office/drawing/2018/hyperlinkcolor" val="tx"/>
                    </a:ext>
                  </a:extLst>
                </a:hlinkClick>
              </a:rPr>
              <a:t>https://www.om-mp.be/stat/corr/jstat2020/f/home.html</a:t>
            </a:r>
            <a:endParaRPr lang="fr-BE" sz="3800" dirty="0">
              <a:latin typeface="Garamond" panose="02020404030301010803" pitchFamily="18" charset="0"/>
            </a:endParaRPr>
          </a:p>
          <a:p>
            <a:pPr marL="457200" lvl="1" indent="0" algn="just">
              <a:buNone/>
            </a:pPr>
            <a:r>
              <a:rPr lang="fr-BE" sz="5100" dirty="0">
                <a:latin typeface="Garamond" panose="02020404030301010803" pitchFamily="18" charset="0"/>
              </a:rPr>
              <a:t> </a:t>
            </a:r>
            <a:endParaRPr lang="fr-FR" sz="5100" dirty="0"/>
          </a:p>
        </p:txBody>
      </p:sp>
    </p:spTree>
    <p:extLst>
      <p:ext uri="{BB962C8B-B14F-4D97-AF65-F5344CB8AC3E}">
        <p14:creationId xmlns:p14="http://schemas.microsoft.com/office/powerpoint/2010/main" val="1081422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Rockwell"/>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{952A6050-0380-5345-B2D4-26C515AEA4C3}tf10001119</Template>
  <TotalTime>6295</TotalTime>
  <Words>3363</Words>
  <Application>Microsoft Macintosh PowerPoint</Application>
  <PresentationFormat>Grand écran</PresentationFormat>
  <Paragraphs>308</Paragraphs>
  <Slides>23</Slides>
  <Notes>19</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23</vt:i4>
      </vt:variant>
    </vt:vector>
  </HeadingPairs>
  <TitlesOfParts>
    <vt:vector size="34" baseType="lpstr">
      <vt:lpstr>AvenirNext LT Pro Medium</vt:lpstr>
      <vt:lpstr>Arial</vt:lpstr>
      <vt:lpstr>Avenir Next LT Pro</vt:lpstr>
      <vt:lpstr>Calibri</vt:lpstr>
      <vt:lpstr>Garamond</vt:lpstr>
      <vt:lpstr>Georgia</vt:lpstr>
      <vt:lpstr>Rockwell</vt:lpstr>
      <vt:lpstr>Segoe UI</vt:lpstr>
      <vt:lpstr>Times New Roman</vt:lpstr>
      <vt:lpstr>Wingdings</vt:lpstr>
      <vt:lpstr>ExploreVTI</vt:lpstr>
      <vt:lpstr>                     La politique criminelle dans le cadre de la lutte contre la Covid-19  </vt:lpstr>
      <vt:lpstr> Intervention présentée dans le cadre de la Recherche PER-FNRS   « La répression des infractions « Covid » : administratisation de la justice pénale et respect des droits fondamentaux » </vt:lpstr>
      <vt:lpstr>   Plan</vt:lpstr>
      <vt:lpstr>Rappel: l’architecture spécifique « Covid 19 »</vt:lpstr>
      <vt:lpstr>Rappel: rôle du Collège des PG et portée des circulaires </vt:lpstr>
      <vt:lpstr>Rappel: rôle du Collège des PG et portée des circulaires </vt:lpstr>
      <vt:lpstr>Rappel: rôle du Collège des PG et portée des circulaires </vt:lpstr>
      <vt:lpstr>I. Une politique des poursuites spécifique </vt:lpstr>
      <vt:lpstr>→ un traitement prioritaire des infractions « Covid »</vt:lpstr>
      <vt:lpstr>→ le recours privilégié à la transaction pénale</vt:lpstr>
      <vt:lpstr>→ le recours à la transaction pénale</vt:lpstr>
      <vt:lpstr>→ le classement sans suites pour des motifs d’opportunité devient exceptionnel</vt:lpstr>
      <vt:lpstr>→ l’érosion du principe de l’opportunité des poursuites</vt:lpstr>
      <vt:lpstr>II. Les interventions du collège des Procureurs Généraux  </vt:lpstr>
      <vt:lpstr>→ recours aux sanctions administratives communales: rappel de la loi</vt:lpstr>
      <vt:lpstr>→ les visites domiciliaires – mars 2020</vt:lpstr>
      <vt:lpstr>→ les visites domiciliaires  – avril et décembre 2020</vt:lpstr>
      <vt:lpstr>→ l’usage des drones – décembre 2020</vt:lpstr>
      <vt:lpstr>→ l’usage des drones – mars 2021</vt:lpstr>
      <vt:lpstr>Constats</vt:lpstr>
      <vt:lpstr>Constats</vt:lpstr>
      <vt:lpstr>Constats</vt:lpstr>
      <vt:lpstr>Constats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Répression des infractions COVID : espace public à l’arrêt, vie privée en  mouvement ?</dc:title>
  <dc:creator>Diletta Tatti</dc:creator>
  <cp:lastModifiedBy>Christine Guillain</cp:lastModifiedBy>
  <cp:revision>159</cp:revision>
  <dcterms:created xsi:type="dcterms:W3CDTF">2021-09-07T12:50:06Z</dcterms:created>
  <dcterms:modified xsi:type="dcterms:W3CDTF">2022-12-08T17:55:28Z</dcterms:modified>
</cp:coreProperties>
</file>