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4" r:id="rId1"/>
    <p:sldMasterId id="2147483684" r:id="rId2"/>
  </p:sldMasterIdLst>
  <p:notesMasterIdLst>
    <p:notesMasterId r:id="rId35"/>
  </p:notesMasterIdLst>
  <p:handoutMasterIdLst>
    <p:handoutMasterId r:id="rId36"/>
  </p:handoutMasterIdLst>
  <p:sldIdLst>
    <p:sldId id="328" r:id="rId3"/>
    <p:sldId id="387" r:id="rId4"/>
    <p:sldId id="418" r:id="rId5"/>
    <p:sldId id="421" r:id="rId6"/>
    <p:sldId id="422" r:id="rId7"/>
    <p:sldId id="428" r:id="rId8"/>
    <p:sldId id="424" r:id="rId9"/>
    <p:sldId id="425" r:id="rId10"/>
    <p:sldId id="426" r:id="rId11"/>
    <p:sldId id="427" r:id="rId12"/>
    <p:sldId id="420" r:id="rId13"/>
    <p:sldId id="419" r:id="rId14"/>
    <p:sldId id="423" r:id="rId15"/>
    <p:sldId id="430" r:id="rId16"/>
    <p:sldId id="431" r:id="rId17"/>
    <p:sldId id="432" r:id="rId18"/>
    <p:sldId id="433" r:id="rId19"/>
    <p:sldId id="434" r:id="rId20"/>
    <p:sldId id="435" r:id="rId21"/>
    <p:sldId id="436" r:id="rId22"/>
    <p:sldId id="437" r:id="rId23"/>
    <p:sldId id="393" r:id="rId24"/>
    <p:sldId id="399" r:id="rId25"/>
    <p:sldId id="395" r:id="rId26"/>
    <p:sldId id="397" r:id="rId27"/>
    <p:sldId id="398" r:id="rId28"/>
    <p:sldId id="400" r:id="rId29"/>
    <p:sldId id="401" r:id="rId30"/>
    <p:sldId id="402" r:id="rId31"/>
    <p:sldId id="409" r:id="rId32"/>
    <p:sldId id="410" r:id="rId33"/>
    <p:sldId id="416" r:id="rId3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D5E3"/>
    <a:srgbClr val="0C228A"/>
    <a:srgbClr val="652811"/>
    <a:srgbClr val="1A40A7"/>
    <a:srgbClr val="FF5000"/>
    <a:srgbClr val="0033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Stile con tema 1 - Color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Stile chiaro 1 - Color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Stile chiaro 3 - Color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Stile medio 1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25" autoAdjust="0"/>
    <p:restoredTop sz="96240" autoAdjust="0"/>
  </p:normalViewPr>
  <p:slideViewPr>
    <p:cSldViewPr snapToGrid="0" snapToObjects="1">
      <p:cViewPr varScale="1">
        <p:scale>
          <a:sx n="101" d="100"/>
          <a:sy n="101" d="100"/>
        </p:scale>
        <p:origin x="216" y="344"/>
      </p:cViewPr>
      <p:guideLst>
        <p:guide orient="horz" pos="2160"/>
        <p:guide pos="3840"/>
      </p:guideLst>
    </p:cSldViewPr>
  </p:slideViewPr>
  <p:outlineViewPr>
    <p:cViewPr>
      <p:scale>
        <a:sx n="33" d="100"/>
        <a:sy n="33" d="100"/>
      </p:scale>
      <p:origin x="0" y="48056"/>
    </p:cViewPr>
  </p:outlin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158" d="100"/>
          <a:sy n="158" d="100"/>
        </p:scale>
        <p:origin x="5424" y="2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504000" y="360000"/>
            <a:ext cx="2700000" cy="360000"/>
          </a:xfrm>
          <a:prstGeom prst="rect">
            <a:avLst/>
          </a:prstGeom>
        </p:spPr>
        <p:txBody>
          <a:bodyPr vert="horz" lIns="90000" tIns="45720" rIns="91440" bIns="45720" rtlCol="0"/>
          <a:lstStyle>
            <a:lvl1pPr algn="l">
              <a:defRPr sz="1200"/>
            </a:lvl1pPr>
          </a:lstStyle>
          <a:p>
            <a:r>
              <a:rPr lang="nl-NL" dirty="0">
                <a:solidFill>
                  <a:srgbClr val="FF5000"/>
                </a:solidFill>
                <a:latin typeface="Verdana" charset="0"/>
                <a:ea typeface="Verdana" charset="0"/>
                <a:cs typeface="Verdana" charset="0"/>
              </a:rPr>
              <a:t>Kop</a:t>
            </a:r>
          </a:p>
        </p:txBody>
      </p:sp>
      <p:sp>
        <p:nvSpPr>
          <p:cNvPr id="3" name="Tijdelijke aanduiding voor datum 2"/>
          <p:cNvSpPr>
            <a:spLocks noGrp="1"/>
          </p:cNvSpPr>
          <p:nvPr>
            <p:ph type="dt" sz="quarter" idx="1"/>
          </p:nvPr>
        </p:nvSpPr>
        <p:spPr>
          <a:xfrm>
            <a:off x="3601800" y="360000"/>
            <a:ext cx="2700000" cy="360000"/>
          </a:xfrm>
          <a:prstGeom prst="rect">
            <a:avLst/>
          </a:prstGeom>
        </p:spPr>
        <p:txBody>
          <a:bodyPr vert="horz" lIns="90000" tIns="45720" rIns="91440" bIns="45720" rtlCol="0" anchor="ctr" anchorCtr="0"/>
          <a:lstStyle>
            <a:lvl1pPr algn="r">
              <a:defRPr sz="1200"/>
            </a:lvl1pPr>
          </a:lstStyle>
          <a:p>
            <a:fld id="{58EB8003-B23A-1C46-ACD1-5B68FDD9B63B}" type="datetime1">
              <a:rPr lang="nl-BE" smtClean="0">
                <a:solidFill>
                  <a:srgbClr val="FF5000"/>
                </a:solidFill>
              </a:rPr>
              <a:t>8/12/2022</a:t>
            </a:fld>
            <a:endParaRPr lang="nl-NL" dirty="0">
              <a:solidFill>
                <a:srgbClr val="FF5000"/>
              </a:solidFill>
            </a:endParaRPr>
          </a:p>
        </p:txBody>
      </p:sp>
      <p:sp>
        <p:nvSpPr>
          <p:cNvPr id="4" name="Tijdelijke aanduiding voor voettekst 3"/>
          <p:cNvSpPr>
            <a:spLocks noGrp="1"/>
          </p:cNvSpPr>
          <p:nvPr>
            <p:ph type="ftr" sz="quarter" idx="2"/>
          </p:nvPr>
        </p:nvSpPr>
        <p:spPr>
          <a:xfrm>
            <a:off x="504000" y="8508775"/>
            <a:ext cx="2971800" cy="360000"/>
          </a:xfrm>
          <a:prstGeom prst="rect">
            <a:avLst/>
          </a:prstGeom>
        </p:spPr>
        <p:txBody>
          <a:bodyPr vert="horz" lIns="91440" tIns="45720" rIns="91440" bIns="45720" rtlCol="0" anchor="ctr" anchorCtr="0"/>
          <a:lstStyle>
            <a:lvl1pPr algn="l">
              <a:defRPr sz="1200"/>
            </a:lvl1pPr>
          </a:lstStyle>
          <a:p>
            <a:r>
              <a:rPr lang="nl-NL" dirty="0">
                <a:solidFill>
                  <a:srgbClr val="0033A0"/>
                </a:solidFill>
                <a:latin typeface="Verdana" charset="0"/>
                <a:ea typeface="Verdana" charset="0"/>
                <a:cs typeface="Verdana" charset="0"/>
              </a:rPr>
              <a:t>Voet</a:t>
            </a:r>
          </a:p>
        </p:txBody>
      </p:sp>
      <p:sp>
        <p:nvSpPr>
          <p:cNvPr id="5" name="Tijdelijke aanduiding voor dianummer 4"/>
          <p:cNvSpPr>
            <a:spLocks noGrp="1"/>
          </p:cNvSpPr>
          <p:nvPr>
            <p:ph type="sldNum" sz="quarter" idx="3"/>
          </p:nvPr>
        </p:nvSpPr>
        <p:spPr>
          <a:xfrm>
            <a:off x="3601800" y="8506800"/>
            <a:ext cx="2700000" cy="360000"/>
          </a:xfrm>
          <a:prstGeom prst="rect">
            <a:avLst/>
          </a:prstGeom>
        </p:spPr>
        <p:txBody>
          <a:bodyPr vert="horz" lIns="91440" tIns="45720" rIns="91440" bIns="45720" rtlCol="0" anchor="ctr" anchorCtr="0"/>
          <a:lstStyle>
            <a:lvl1pPr algn="r">
              <a:defRPr sz="1200"/>
            </a:lvl1pPr>
          </a:lstStyle>
          <a:p>
            <a:fld id="{B2B4E666-D715-AD48-99EC-80D1C3222789}" type="slidenum">
              <a:rPr lang="nl-NL" smtClean="0">
                <a:solidFill>
                  <a:srgbClr val="0033A0"/>
                </a:solidFill>
              </a:rPr>
              <a:t>‹nr.›</a:t>
            </a:fld>
            <a:endParaRPr lang="nl-NL" dirty="0">
              <a:solidFill>
                <a:srgbClr val="0033A0"/>
              </a:solidFill>
            </a:endParaRPr>
          </a:p>
        </p:txBody>
      </p:sp>
    </p:spTree>
    <p:extLst>
      <p:ext uri="{BB962C8B-B14F-4D97-AF65-F5344CB8AC3E}">
        <p14:creationId xmlns:p14="http://schemas.microsoft.com/office/powerpoint/2010/main" val="137863963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684000" y="540000"/>
            <a:ext cx="2700000" cy="360000"/>
          </a:xfrm>
          <a:prstGeom prst="rect">
            <a:avLst/>
          </a:prstGeom>
          <a:solidFill>
            <a:srgbClr val="0033A0"/>
          </a:solidFill>
        </p:spPr>
        <p:txBody>
          <a:bodyPr vert="horz" lIns="90000" tIns="45720" rIns="91440" bIns="45720" rtlCol="0" anchor="ctr" anchorCtr="0"/>
          <a:lstStyle>
            <a:lvl1pPr algn="l">
              <a:defRPr sz="1200">
                <a:solidFill>
                  <a:schemeClr val="bg1"/>
                </a:solidFill>
                <a:latin typeface="Verdana" charset="0"/>
                <a:ea typeface="Verdana" charset="0"/>
                <a:cs typeface="Verdana" charset="0"/>
              </a:defRPr>
            </a:lvl1pPr>
          </a:lstStyle>
          <a:p>
            <a:r>
              <a:rPr lang="nl-NL"/>
              <a:t>Kop</a:t>
            </a:r>
          </a:p>
        </p:txBody>
      </p:sp>
      <p:sp>
        <p:nvSpPr>
          <p:cNvPr id="3" name="Tijdelijke aanduiding voor datum 2"/>
          <p:cNvSpPr>
            <a:spLocks noGrp="1"/>
          </p:cNvSpPr>
          <p:nvPr>
            <p:ph type="dt" idx="1"/>
          </p:nvPr>
        </p:nvSpPr>
        <p:spPr>
          <a:xfrm>
            <a:off x="3537000" y="540000"/>
            <a:ext cx="2700000" cy="360000"/>
          </a:xfrm>
          <a:prstGeom prst="rect">
            <a:avLst/>
          </a:prstGeom>
        </p:spPr>
        <p:txBody>
          <a:bodyPr vert="horz" lIns="90000" tIns="45720" rIns="91440" bIns="45720" rtlCol="0" anchor="ctr" anchorCtr="0"/>
          <a:lstStyle>
            <a:lvl1pPr algn="r">
              <a:defRPr sz="900">
                <a:solidFill>
                  <a:srgbClr val="0033A0"/>
                </a:solidFill>
                <a:latin typeface="Verdana" charset="0"/>
                <a:ea typeface="Verdana" charset="0"/>
                <a:cs typeface="Verdana" charset="0"/>
              </a:defRPr>
            </a:lvl1pPr>
          </a:lstStyle>
          <a:p>
            <a:fld id="{34F9D3AF-BFCC-FD40-8DBA-411BC6C499E6}" type="datetime1">
              <a:rPr lang="nl-BE" smtClean="0"/>
              <a:t>8/12/2022</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720000" y="8280000"/>
            <a:ext cx="2700000" cy="360000"/>
          </a:xfrm>
          <a:prstGeom prst="rect">
            <a:avLst/>
          </a:prstGeom>
        </p:spPr>
        <p:txBody>
          <a:bodyPr vert="horz" lIns="90000" tIns="45720" rIns="91440" bIns="45720" rtlCol="0" anchor="ctr" anchorCtr="0"/>
          <a:lstStyle>
            <a:lvl1pPr algn="l">
              <a:defRPr sz="1000">
                <a:solidFill>
                  <a:srgbClr val="FF5000"/>
                </a:solidFill>
                <a:latin typeface="Verdana" charset="0"/>
                <a:ea typeface="Verdana" charset="0"/>
                <a:cs typeface="Verdana" charset="0"/>
              </a:defRPr>
            </a:lvl1pPr>
          </a:lstStyle>
          <a:p>
            <a:r>
              <a:rPr lang="nl-NL" dirty="0"/>
              <a:t>Voet</a:t>
            </a:r>
          </a:p>
        </p:txBody>
      </p:sp>
      <p:sp>
        <p:nvSpPr>
          <p:cNvPr id="7" name="Tijdelijke aanduiding voor dianummer 6"/>
          <p:cNvSpPr>
            <a:spLocks noGrp="1"/>
          </p:cNvSpPr>
          <p:nvPr>
            <p:ph type="sldNum" sz="quarter" idx="5"/>
          </p:nvPr>
        </p:nvSpPr>
        <p:spPr>
          <a:xfrm>
            <a:off x="3537000" y="8280000"/>
            <a:ext cx="2700000" cy="360000"/>
          </a:xfrm>
          <a:prstGeom prst="rect">
            <a:avLst/>
          </a:prstGeom>
        </p:spPr>
        <p:txBody>
          <a:bodyPr vert="horz" lIns="90000" tIns="45720" rIns="91440" bIns="45720" rtlCol="0" anchor="ctr" anchorCtr="0"/>
          <a:lstStyle>
            <a:lvl1pPr algn="r">
              <a:defRPr sz="900">
                <a:solidFill>
                  <a:srgbClr val="FF5000"/>
                </a:solidFill>
                <a:latin typeface="Verdana" charset="0"/>
                <a:ea typeface="Verdana" charset="0"/>
                <a:cs typeface="Verdana" charset="0"/>
              </a:defRPr>
            </a:lvl1pPr>
          </a:lstStyle>
          <a:p>
            <a:fld id="{9FDDC29C-F309-0C44-B1DF-48E28FDE6E46}" type="slidenum">
              <a:rPr lang="nl-NL" smtClean="0"/>
              <a:pPr/>
              <a:t>‹nr.›</a:t>
            </a:fld>
            <a:endParaRPr lang="nl-NL"/>
          </a:p>
        </p:txBody>
      </p:sp>
    </p:spTree>
    <p:extLst>
      <p:ext uri="{BB962C8B-B14F-4D97-AF65-F5344CB8AC3E}">
        <p14:creationId xmlns:p14="http://schemas.microsoft.com/office/powerpoint/2010/main" val="1347689884"/>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r>
              <a:rPr lang="nl-NL"/>
              <a:t>Kop</a:t>
            </a:r>
          </a:p>
        </p:txBody>
      </p:sp>
      <p:sp>
        <p:nvSpPr>
          <p:cNvPr id="5" name="Segnaposto data 4"/>
          <p:cNvSpPr>
            <a:spLocks noGrp="1"/>
          </p:cNvSpPr>
          <p:nvPr>
            <p:ph type="dt" idx="11"/>
          </p:nvPr>
        </p:nvSpPr>
        <p:spPr/>
        <p:txBody>
          <a:bodyPr/>
          <a:lstStyle/>
          <a:p>
            <a:fld id="{34F9D3AF-BFCC-FD40-8DBA-411BC6C499E6}" type="datetime1">
              <a:rPr lang="nl-BE" smtClean="0"/>
              <a:t>8/12/2022</a:t>
            </a:fld>
            <a:endParaRPr lang="nl-NL" dirty="0"/>
          </a:p>
        </p:txBody>
      </p:sp>
      <p:sp>
        <p:nvSpPr>
          <p:cNvPr id="6" name="Segnaposto piè di pagina 5"/>
          <p:cNvSpPr>
            <a:spLocks noGrp="1"/>
          </p:cNvSpPr>
          <p:nvPr>
            <p:ph type="ftr" sz="quarter" idx="12"/>
          </p:nvPr>
        </p:nvSpPr>
        <p:spPr/>
        <p:txBody>
          <a:bodyPr/>
          <a:lstStyle/>
          <a:p>
            <a:r>
              <a:rPr lang="nl-NL"/>
              <a:t>Voet</a:t>
            </a:r>
            <a:endParaRPr lang="nl-NL" dirty="0"/>
          </a:p>
        </p:txBody>
      </p:sp>
      <p:sp>
        <p:nvSpPr>
          <p:cNvPr id="7" name="Segnaposto numero diapositiva 6"/>
          <p:cNvSpPr>
            <a:spLocks noGrp="1"/>
          </p:cNvSpPr>
          <p:nvPr>
            <p:ph type="sldNum" sz="quarter" idx="13"/>
          </p:nvPr>
        </p:nvSpPr>
        <p:spPr/>
        <p:txBody>
          <a:bodyPr/>
          <a:lstStyle/>
          <a:p>
            <a:fld id="{9FDDC29C-F309-0C44-B1DF-48E28FDE6E46}" type="slidenum">
              <a:rPr lang="nl-NL" smtClean="0"/>
              <a:pPr/>
              <a:t>1</a:t>
            </a:fld>
            <a:endParaRPr lang="nl-NL"/>
          </a:p>
        </p:txBody>
      </p:sp>
    </p:spTree>
    <p:extLst>
      <p:ext uri="{BB962C8B-B14F-4D97-AF65-F5344CB8AC3E}">
        <p14:creationId xmlns:p14="http://schemas.microsoft.com/office/powerpoint/2010/main" val="336520843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13" name="Tijdelijke aanduiding voor afbeelding 2"/>
          <p:cNvSpPr>
            <a:spLocks noGrp="1"/>
          </p:cNvSpPr>
          <p:nvPr>
            <p:ph type="pic" idx="12" hasCustomPrompt="1"/>
          </p:nvPr>
        </p:nvSpPr>
        <p:spPr>
          <a:xfrm>
            <a:off x="0" y="0"/>
            <a:ext cx="12192000" cy="5697538"/>
          </a:xfrm>
        </p:spPr>
        <p:txBody>
          <a:bodyPr anchor="ctr" anchorCtr="0"/>
          <a:lstStyle>
            <a:lvl1pPr marL="0" indent="0" algn="ctr">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nl-NL"/>
              <a:t>Achtergrondafbeeldings</a:t>
            </a:r>
            <a:r>
              <a:rPr lang="nl-NL" dirty="0"/>
              <a:t>-kader</a:t>
            </a:r>
          </a:p>
        </p:txBody>
      </p:sp>
      <p:sp>
        <p:nvSpPr>
          <p:cNvPr id="3" name="Ondertitel 2"/>
          <p:cNvSpPr>
            <a:spLocks noGrp="1"/>
          </p:cNvSpPr>
          <p:nvPr>
            <p:ph type="subTitle" idx="1" hasCustomPrompt="1"/>
          </p:nvPr>
        </p:nvSpPr>
        <p:spPr>
          <a:xfrm>
            <a:off x="720000" y="1332000"/>
            <a:ext cx="7920000" cy="360000"/>
          </a:xfrm>
          <a:solidFill>
            <a:srgbClr val="0033A0"/>
          </a:solidFill>
        </p:spPr>
        <p:txBody>
          <a:bodyPr lIns="90000" anchor="ctr" anchorCtr="0"/>
          <a:lstStyle>
            <a:lvl1pPr marL="179996" indent="0" algn="l">
              <a:buNone/>
              <a:defRPr lang="nl-NL" sz="1800" kern="1200" dirty="0" smtClean="0">
                <a:solidFill>
                  <a:schemeClr val="bg1"/>
                </a:solidFill>
                <a:latin typeface="Verdana" charset="0"/>
                <a:ea typeface="Verdana" charset="0"/>
                <a:cs typeface="Verdana"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nl-NL" dirty="0"/>
              <a:t>KLIK OM DE ONDERTITELSTIJL VAN HET MODEL TE BEWERKEN</a:t>
            </a:r>
          </a:p>
        </p:txBody>
      </p:sp>
      <p:sp>
        <p:nvSpPr>
          <p:cNvPr id="8" name="Tijdelijke aanduiding voor voettekst 7"/>
          <p:cNvSpPr>
            <a:spLocks noGrp="1"/>
          </p:cNvSpPr>
          <p:nvPr>
            <p:ph type="ftr" sz="quarter" idx="10"/>
          </p:nvPr>
        </p:nvSpPr>
        <p:spPr/>
        <p:txBody>
          <a:bodyPr/>
          <a:lstStyle/>
          <a:p>
            <a:r>
              <a:rPr lang="nl-NL"/>
              <a:t>Titel van dia</a:t>
            </a:r>
            <a:endParaRPr lang="nl-NL" dirty="0"/>
          </a:p>
        </p:txBody>
      </p:sp>
      <p:sp>
        <p:nvSpPr>
          <p:cNvPr id="9" name="Tijdelijke aanduiding voor dianummer 8"/>
          <p:cNvSpPr>
            <a:spLocks noGrp="1"/>
          </p:cNvSpPr>
          <p:nvPr>
            <p:ph type="sldNum" sz="quarter" idx="11"/>
          </p:nvPr>
        </p:nvSpPr>
        <p:spPr/>
        <p:txBody>
          <a:bodyPr/>
          <a:lstStyle/>
          <a:p>
            <a:r>
              <a:rPr lang="nl-NL"/>
              <a:t> </a:t>
            </a:r>
            <a:fld id="{141DC315-004D-734B-91F7-61E542849DC9}" type="datetimeFigureOut">
              <a:rPr lang="nl-NL" smtClean="0"/>
              <a:pPr/>
              <a:t>08-12-2022</a:t>
            </a:fld>
            <a:r>
              <a:rPr lang="nl-NL"/>
              <a:t> | </a:t>
            </a:r>
            <a:fld id="{2DAB09C5-3251-4B47-B002-D03712DC64C3}" type="slidenum">
              <a:rPr lang="nl-NL" smtClean="0"/>
              <a:pPr/>
              <a:t>‹nr.›</a:t>
            </a:fld>
            <a:endParaRPr lang="nl-NL" dirty="0"/>
          </a:p>
        </p:txBody>
      </p:sp>
      <p:pic>
        <p:nvPicPr>
          <p:cNvPr id="10" name="Afbeelding 9"/>
          <p:cNvPicPr>
            <a:picLocks noChangeAspect="1"/>
          </p:cNvPicPr>
          <p:nvPr userDrawn="1"/>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1925700" y="714542"/>
            <a:ext cx="279133" cy="718302"/>
          </a:xfrm>
          <a:prstGeom prst="rect">
            <a:avLst/>
          </a:prstGeom>
        </p:spPr>
      </p:pic>
      <p:sp>
        <p:nvSpPr>
          <p:cNvPr id="4" name="Titel 3"/>
          <p:cNvSpPr>
            <a:spLocks noGrp="1"/>
          </p:cNvSpPr>
          <p:nvPr>
            <p:ph type="title"/>
          </p:nvPr>
        </p:nvSpPr>
        <p:spPr/>
        <p:txBody>
          <a:bodyPr/>
          <a:lstStyle/>
          <a:p>
            <a:r>
              <a:rPr lang="it-IT"/>
              <a:t>Fare clic per modificare stile</a:t>
            </a:r>
            <a:endParaRPr lang="nl-NL"/>
          </a:p>
        </p:txBody>
      </p:sp>
    </p:spTree>
    <p:extLst>
      <p:ext uri="{BB962C8B-B14F-4D97-AF65-F5344CB8AC3E}">
        <p14:creationId xmlns:p14="http://schemas.microsoft.com/office/powerpoint/2010/main" val="1116013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3" name="Tijdelijke aanduiding voor afbeelding 2"/>
          <p:cNvSpPr>
            <a:spLocks noGrp="1"/>
          </p:cNvSpPr>
          <p:nvPr>
            <p:ph type="pic" idx="1" hasCustomPrompt="1"/>
          </p:nvPr>
        </p:nvSpPr>
        <p:spPr>
          <a:xfrm>
            <a:off x="0" y="0"/>
            <a:ext cx="6096000" cy="5697538"/>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nl-NL" dirty="0"/>
              <a:t>Links uit te lijnen afbeelding</a:t>
            </a:r>
          </a:p>
        </p:txBody>
      </p:sp>
      <p:sp>
        <p:nvSpPr>
          <p:cNvPr id="2" name="Titel 1"/>
          <p:cNvSpPr>
            <a:spLocks noGrp="1"/>
          </p:cNvSpPr>
          <p:nvPr>
            <p:ph type="title" hasCustomPrompt="1"/>
          </p:nvPr>
        </p:nvSpPr>
        <p:spPr>
          <a:xfrm>
            <a:off x="6816000" y="720000"/>
            <a:ext cx="4680000" cy="540000"/>
          </a:xfrm>
        </p:spPr>
        <p:txBody>
          <a:bodyPr anchor="ctr" anchorCtr="0">
            <a:normAutofit/>
          </a:bodyPr>
          <a:lstStyle>
            <a:lvl1pPr>
              <a:defRPr sz="2400"/>
            </a:lvl1pPr>
          </a:lstStyle>
          <a:p>
            <a:r>
              <a:rPr lang="nl-NL" dirty="0"/>
              <a:t>TITEL VAN MODEL</a:t>
            </a:r>
          </a:p>
        </p:txBody>
      </p:sp>
      <p:sp>
        <p:nvSpPr>
          <p:cNvPr id="4" name="Tijdelijke aanduiding voor tekst 3"/>
          <p:cNvSpPr>
            <a:spLocks noGrp="1"/>
          </p:cNvSpPr>
          <p:nvPr>
            <p:ph type="body" sz="half" idx="2"/>
          </p:nvPr>
        </p:nvSpPr>
        <p:spPr>
          <a:xfrm>
            <a:off x="6816000" y="1440000"/>
            <a:ext cx="4680000" cy="3600000"/>
          </a:xfrm>
        </p:spPr>
        <p:txBody>
          <a:bodyPr lIns="90000">
            <a:normAutofit/>
          </a:bodyPr>
          <a:lstStyle>
            <a:lvl1pPr marL="0" indent="0">
              <a:buNone/>
              <a:defRPr sz="1200">
                <a:solidFill>
                  <a:schemeClr val="bg2">
                    <a:lumMod val="50000"/>
                  </a:schemeClr>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it-IT"/>
              <a:t>Fare clic per modificare gli stili del testo dello schema</a:t>
            </a:r>
          </a:p>
        </p:txBody>
      </p:sp>
      <p:sp>
        <p:nvSpPr>
          <p:cNvPr id="6" name="Tijdelijke aanduiding voor voettekst 5"/>
          <p:cNvSpPr>
            <a:spLocks noGrp="1"/>
          </p:cNvSpPr>
          <p:nvPr>
            <p:ph type="ftr" sz="quarter" idx="11"/>
          </p:nvPr>
        </p:nvSpPr>
        <p:spPr/>
        <p:txBody>
          <a:bodyPr/>
          <a:lstStyle/>
          <a:p>
            <a:r>
              <a:rPr lang="nl-NL"/>
              <a:t>Titel van dia</a:t>
            </a:r>
          </a:p>
        </p:txBody>
      </p:sp>
      <p:sp>
        <p:nvSpPr>
          <p:cNvPr id="7" name="Tijdelijke aanduiding voor dianummer 6"/>
          <p:cNvSpPr>
            <a:spLocks noGrp="1"/>
          </p:cNvSpPr>
          <p:nvPr>
            <p:ph type="sldNum" sz="quarter" idx="12"/>
          </p:nvPr>
        </p:nvSpPr>
        <p:spPr/>
        <p:txBody>
          <a:bodyPr/>
          <a:lstStyle>
            <a:lvl1pPr marL="0" marR="0" indent="0" algn="r" defTabSz="914377" rtl="0" eaLnBrk="1" fontAlgn="auto" latinLnBrk="0" hangingPunct="1">
              <a:lnSpc>
                <a:spcPct val="100000"/>
              </a:lnSpc>
              <a:spcBef>
                <a:spcPts val="0"/>
              </a:spcBef>
              <a:spcAft>
                <a:spcPts val="0"/>
              </a:spcAft>
              <a:buClrTx/>
              <a:buSzTx/>
              <a:buFontTx/>
              <a:buNone/>
              <a:tabLst/>
              <a:defRPr/>
            </a:lvl1pPr>
          </a:lstStyle>
          <a:p>
            <a:r>
              <a:rPr lang="nl-NL" dirty="0"/>
              <a:t> </a:t>
            </a:r>
            <a:fld id="{141DC315-004D-734B-91F7-61E542849DC9}" type="datetimeFigureOut">
              <a:rPr lang="nl-NL" smtClean="0"/>
              <a:pPr/>
              <a:t>08-12-2022</a:t>
            </a:fld>
            <a:r>
              <a:rPr lang="nl-NL" dirty="0"/>
              <a:t> | </a:t>
            </a:r>
            <a:fld id="{2DAB09C5-3251-4B47-B002-D03712DC64C3}" type="slidenum">
              <a:rPr lang="nl-NL" smtClean="0"/>
              <a:pPr/>
              <a:t>‹nr.›</a:t>
            </a:fld>
            <a:endParaRPr lang="nl-NL" dirty="0"/>
          </a:p>
        </p:txBody>
      </p:sp>
      <p:pic>
        <p:nvPicPr>
          <p:cNvPr id="8" name="Afbeelding 7"/>
          <p:cNvPicPr>
            <a:picLocks noChangeAspect="1"/>
          </p:cNvPicPr>
          <p:nvPr userDrawn="1"/>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1925700" y="714542"/>
            <a:ext cx="279133" cy="718302"/>
          </a:xfrm>
          <a:prstGeom prst="rect">
            <a:avLst/>
          </a:prstGeom>
        </p:spPr>
      </p:pic>
    </p:spTree>
    <p:extLst>
      <p:ext uri="{BB962C8B-B14F-4D97-AF65-F5344CB8AC3E}">
        <p14:creationId xmlns:p14="http://schemas.microsoft.com/office/powerpoint/2010/main" val="329897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1_Afbeelding met bijschrift">
    <p:spTree>
      <p:nvGrpSpPr>
        <p:cNvPr id="1" name=""/>
        <p:cNvGrpSpPr/>
        <p:nvPr/>
      </p:nvGrpSpPr>
      <p:grpSpPr>
        <a:xfrm>
          <a:off x="0" y="0"/>
          <a:ext cx="0" cy="0"/>
          <a:chOff x="0" y="0"/>
          <a:chExt cx="0" cy="0"/>
        </a:xfrm>
      </p:grpSpPr>
      <p:sp>
        <p:nvSpPr>
          <p:cNvPr id="3" name="Tijdelijke aanduiding voor afbeelding 2"/>
          <p:cNvSpPr>
            <a:spLocks noGrp="1"/>
          </p:cNvSpPr>
          <p:nvPr>
            <p:ph type="pic" idx="1" hasCustomPrompt="1"/>
          </p:nvPr>
        </p:nvSpPr>
        <p:spPr>
          <a:xfrm>
            <a:off x="6096000" y="0"/>
            <a:ext cx="6096000" cy="5697538"/>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nl-NL"/>
              <a:t>Rechts uit </a:t>
            </a:r>
            <a:r>
              <a:rPr lang="nl-NL" dirty="0"/>
              <a:t>te lijnen afbeelding</a:t>
            </a:r>
          </a:p>
        </p:txBody>
      </p:sp>
      <p:sp>
        <p:nvSpPr>
          <p:cNvPr id="2" name="Titel 1"/>
          <p:cNvSpPr>
            <a:spLocks noGrp="1"/>
          </p:cNvSpPr>
          <p:nvPr>
            <p:ph type="title" hasCustomPrompt="1"/>
          </p:nvPr>
        </p:nvSpPr>
        <p:spPr>
          <a:xfrm>
            <a:off x="720000" y="720000"/>
            <a:ext cx="4680000" cy="540000"/>
          </a:xfrm>
        </p:spPr>
        <p:txBody>
          <a:bodyPr anchor="ctr" anchorCtr="0">
            <a:normAutofit/>
          </a:bodyPr>
          <a:lstStyle>
            <a:lvl1pPr>
              <a:defRPr sz="2400"/>
            </a:lvl1pPr>
          </a:lstStyle>
          <a:p>
            <a:r>
              <a:rPr lang="nl-NL" dirty="0"/>
              <a:t>TITEL VAN MODEL</a:t>
            </a:r>
          </a:p>
        </p:txBody>
      </p:sp>
      <p:sp>
        <p:nvSpPr>
          <p:cNvPr id="4" name="Tijdelijke aanduiding voor tekst 3"/>
          <p:cNvSpPr>
            <a:spLocks noGrp="1"/>
          </p:cNvSpPr>
          <p:nvPr>
            <p:ph type="body" sz="half" idx="2"/>
          </p:nvPr>
        </p:nvSpPr>
        <p:spPr>
          <a:xfrm>
            <a:off x="720000" y="1440000"/>
            <a:ext cx="4680000" cy="3600000"/>
          </a:xfrm>
        </p:spPr>
        <p:txBody>
          <a:bodyPr lIns="90000">
            <a:normAutofit/>
          </a:bodyPr>
          <a:lstStyle>
            <a:lvl1pPr marL="0" indent="0">
              <a:buNone/>
              <a:defRPr sz="1200">
                <a:solidFill>
                  <a:schemeClr val="bg1">
                    <a:lumMod val="50000"/>
                  </a:schemeClr>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it-IT"/>
              <a:t>Fare clic per modificare gli stili del testo dello schema</a:t>
            </a:r>
          </a:p>
        </p:txBody>
      </p:sp>
      <p:sp>
        <p:nvSpPr>
          <p:cNvPr id="6" name="Tijdelijke aanduiding voor voettekst 5"/>
          <p:cNvSpPr>
            <a:spLocks noGrp="1"/>
          </p:cNvSpPr>
          <p:nvPr>
            <p:ph type="ftr" sz="quarter" idx="11"/>
          </p:nvPr>
        </p:nvSpPr>
        <p:spPr/>
        <p:txBody>
          <a:bodyPr/>
          <a:lstStyle/>
          <a:p>
            <a:r>
              <a:rPr lang="nl-NL"/>
              <a:t>Titel van dia</a:t>
            </a:r>
          </a:p>
        </p:txBody>
      </p:sp>
      <p:sp>
        <p:nvSpPr>
          <p:cNvPr id="7" name="Tijdelijke aanduiding voor dianummer 6"/>
          <p:cNvSpPr>
            <a:spLocks noGrp="1"/>
          </p:cNvSpPr>
          <p:nvPr>
            <p:ph type="sldNum" sz="quarter" idx="12"/>
          </p:nvPr>
        </p:nvSpPr>
        <p:spPr/>
        <p:txBody>
          <a:bodyPr/>
          <a:lstStyle>
            <a:lvl1pPr marL="0" marR="0" indent="0" algn="r" defTabSz="914377" rtl="0" eaLnBrk="1" fontAlgn="auto" latinLnBrk="0" hangingPunct="1">
              <a:lnSpc>
                <a:spcPct val="100000"/>
              </a:lnSpc>
              <a:spcBef>
                <a:spcPts val="0"/>
              </a:spcBef>
              <a:spcAft>
                <a:spcPts val="0"/>
              </a:spcAft>
              <a:buClrTx/>
              <a:buSzTx/>
              <a:buFontTx/>
              <a:buNone/>
              <a:tabLst/>
              <a:defRPr/>
            </a:lvl1pPr>
          </a:lstStyle>
          <a:p>
            <a:r>
              <a:rPr lang="nl-NL" dirty="0"/>
              <a:t> </a:t>
            </a:r>
            <a:fld id="{141DC315-004D-734B-91F7-61E542849DC9}" type="datetimeFigureOut">
              <a:rPr lang="nl-NL" smtClean="0"/>
              <a:pPr/>
              <a:t>08-12-2022</a:t>
            </a:fld>
            <a:r>
              <a:rPr lang="nl-NL" dirty="0"/>
              <a:t> | </a:t>
            </a:r>
            <a:fld id="{2DAB09C5-3251-4B47-B002-D03712DC64C3}" type="slidenum">
              <a:rPr lang="nl-NL" smtClean="0"/>
              <a:pPr/>
              <a:t>‹nr.›</a:t>
            </a:fld>
            <a:endParaRPr lang="nl-NL" dirty="0"/>
          </a:p>
        </p:txBody>
      </p:sp>
      <p:pic>
        <p:nvPicPr>
          <p:cNvPr id="8" name="Afbeelding 7"/>
          <p:cNvPicPr>
            <a:picLocks noChangeAspect="1"/>
          </p:cNvPicPr>
          <p:nvPr userDrawn="1"/>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1925700" y="714542"/>
            <a:ext cx="279133" cy="718302"/>
          </a:xfrm>
          <a:prstGeom prst="rect">
            <a:avLst/>
          </a:prstGeom>
        </p:spPr>
      </p:pic>
    </p:spTree>
    <p:extLst>
      <p:ext uri="{BB962C8B-B14F-4D97-AF65-F5344CB8AC3E}">
        <p14:creationId xmlns:p14="http://schemas.microsoft.com/office/powerpoint/2010/main" val="1588907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13" name="Tijdelijke aanduiding voor afbeelding 2"/>
          <p:cNvSpPr>
            <a:spLocks noGrp="1"/>
          </p:cNvSpPr>
          <p:nvPr>
            <p:ph type="pic" idx="12" hasCustomPrompt="1"/>
          </p:nvPr>
        </p:nvSpPr>
        <p:spPr>
          <a:xfrm>
            <a:off x="0" y="0"/>
            <a:ext cx="12192000" cy="5697538"/>
          </a:xfrm>
        </p:spPr>
        <p:txBody>
          <a:bodyPr anchor="ctr" anchorCtr="0"/>
          <a:lstStyle>
            <a:lvl1pPr marL="0" indent="0" algn="ctr">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nl-NL"/>
              <a:t>Achtergrondafbeeldings</a:t>
            </a:r>
            <a:r>
              <a:rPr lang="nl-NL" dirty="0"/>
              <a:t>-kader</a:t>
            </a:r>
          </a:p>
        </p:txBody>
      </p:sp>
      <p:sp>
        <p:nvSpPr>
          <p:cNvPr id="3" name="Ondertitel 2"/>
          <p:cNvSpPr>
            <a:spLocks noGrp="1"/>
          </p:cNvSpPr>
          <p:nvPr>
            <p:ph type="subTitle" idx="1" hasCustomPrompt="1"/>
          </p:nvPr>
        </p:nvSpPr>
        <p:spPr>
          <a:xfrm>
            <a:off x="720000" y="1332000"/>
            <a:ext cx="7920000" cy="360000"/>
          </a:xfrm>
          <a:solidFill>
            <a:srgbClr val="0033A0"/>
          </a:solidFill>
        </p:spPr>
        <p:txBody>
          <a:bodyPr lIns="90000" anchor="ctr" anchorCtr="0"/>
          <a:lstStyle>
            <a:lvl1pPr marL="179996" indent="0" algn="l">
              <a:buNone/>
              <a:defRPr lang="nl-NL" sz="1800" kern="1200" dirty="0" smtClean="0">
                <a:solidFill>
                  <a:schemeClr val="bg1"/>
                </a:solidFill>
                <a:latin typeface="Verdana" charset="0"/>
                <a:ea typeface="Verdana" charset="0"/>
                <a:cs typeface="Verdana"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nl-NL" dirty="0"/>
              <a:t>KLIK OM DE ONDERTITELSTIJL VAN HET MODEL TE BEWERKEN</a:t>
            </a:r>
          </a:p>
        </p:txBody>
      </p:sp>
      <p:sp>
        <p:nvSpPr>
          <p:cNvPr id="7" name="Titel 6"/>
          <p:cNvSpPr>
            <a:spLocks noGrp="1"/>
          </p:cNvSpPr>
          <p:nvPr>
            <p:ph type="title" hasCustomPrompt="1"/>
          </p:nvPr>
        </p:nvSpPr>
        <p:spPr/>
        <p:txBody>
          <a:bodyPr/>
          <a:lstStyle/>
          <a:p>
            <a:r>
              <a:rPr lang="nl-NL" dirty="0"/>
              <a:t>TITELSTIJL VAN MODEL BEWERKEN</a:t>
            </a:r>
          </a:p>
        </p:txBody>
      </p:sp>
      <p:sp>
        <p:nvSpPr>
          <p:cNvPr id="8" name="Tijdelijke aanduiding voor voettekst 7"/>
          <p:cNvSpPr>
            <a:spLocks noGrp="1"/>
          </p:cNvSpPr>
          <p:nvPr>
            <p:ph type="ftr" sz="quarter" idx="10"/>
          </p:nvPr>
        </p:nvSpPr>
        <p:spPr/>
        <p:txBody>
          <a:bodyPr/>
          <a:lstStyle/>
          <a:p>
            <a:r>
              <a:rPr lang="nl-NL"/>
              <a:t>Titel van dia</a:t>
            </a:r>
            <a:endParaRPr lang="nl-NL" dirty="0"/>
          </a:p>
        </p:txBody>
      </p:sp>
      <p:sp>
        <p:nvSpPr>
          <p:cNvPr id="9" name="Tijdelijke aanduiding voor dianummer 8"/>
          <p:cNvSpPr>
            <a:spLocks noGrp="1"/>
          </p:cNvSpPr>
          <p:nvPr>
            <p:ph type="sldNum" sz="quarter" idx="11"/>
          </p:nvPr>
        </p:nvSpPr>
        <p:spPr/>
        <p:txBody>
          <a:bodyPr/>
          <a:lstStyle/>
          <a:p>
            <a:r>
              <a:rPr lang="nl-NL"/>
              <a:t> </a:t>
            </a:r>
            <a:fld id="{141DC315-004D-734B-91F7-61E542849DC9}" type="datetimeFigureOut">
              <a:rPr lang="nl-NL" smtClean="0"/>
              <a:pPr/>
              <a:t>08-12-2022</a:t>
            </a:fld>
            <a:r>
              <a:rPr lang="nl-NL"/>
              <a:t> | </a:t>
            </a:r>
            <a:fld id="{2DAB09C5-3251-4B47-B002-D03712DC64C3}" type="slidenum">
              <a:rPr lang="nl-NL" smtClean="0"/>
              <a:pPr/>
              <a:t>‹nr.›</a:t>
            </a:fld>
            <a:endParaRPr lang="nl-NL" dirty="0"/>
          </a:p>
        </p:txBody>
      </p:sp>
    </p:spTree>
    <p:extLst>
      <p:ext uri="{BB962C8B-B14F-4D97-AF65-F5344CB8AC3E}">
        <p14:creationId xmlns:p14="http://schemas.microsoft.com/office/powerpoint/2010/main" val="3093530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eldia">
    <p:spTree>
      <p:nvGrpSpPr>
        <p:cNvPr id="1" name=""/>
        <p:cNvGrpSpPr/>
        <p:nvPr/>
      </p:nvGrpSpPr>
      <p:grpSpPr>
        <a:xfrm>
          <a:off x="0" y="0"/>
          <a:ext cx="0" cy="0"/>
          <a:chOff x="0" y="0"/>
          <a:chExt cx="0" cy="0"/>
        </a:xfrm>
      </p:grpSpPr>
      <p:sp>
        <p:nvSpPr>
          <p:cNvPr id="3" name="Ondertitel 2"/>
          <p:cNvSpPr>
            <a:spLocks noGrp="1"/>
          </p:cNvSpPr>
          <p:nvPr>
            <p:ph type="subTitle" idx="1" hasCustomPrompt="1"/>
          </p:nvPr>
        </p:nvSpPr>
        <p:spPr>
          <a:xfrm>
            <a:off x="720000" y="1332000"/>
            <a:ext cx="7920000" cy="360000"/>
          </a:xfrm>
          <a:solidFill>
            <a:srgbClr val="0033A0"/>
          </a:solidFill>
        </p:spPr>
        <p:txBody>
          <a:bodyPr lIns="90000" anchor="ctr" anchorCtr="0"/>
          <a:lstStyle>
            <a:lvl1pPr marL="179996" indent="0" algn="l">
              <a:buNone/>
              <a:defRPr lang="nl-NL" sz="1800" kern="1200" dirty="0" smtClean="0">
                <a:solidFill>
                  <a:schemeClr val="bg1"/>
                </a:solidFill>
                <a:latin typeface="Verdana" charset="0"/>
                <a:ea typeface="Verdana" charset="0"/>
                <a:cs typeface="Verdana"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nl-NL" dirty="0"/>
              <a:t>KLIK OM DE ONDERTITELSTIJL VAN HET MODEL TE BEWERKEN</a:t>
            </a:r>
          </a:p>
        </p:txBody>
      </p:sp>
      <p:sp>
        <p:nvSpPr>
          <p:cNvPr id="7" name="Titel 6"/>
          <p:cNvSpPr>
            <a:spLocks noGrp="1"/>
          </p:cNvSpPr>
          <p:nvPr>
            <p:ph type="title" hasCustomPrompt="1"/>
          </p:nvPr>
        </p:nvSpPr>
        <p:spPr>
          <a:xfrm>
            <a:off x="720000" y="720000"/>
            <a:ext cx="6120000" cy="540000"/>
          </a:xfrm>
        </p:spPr>
        <p:txBody>
          <a:bodyPr lIns="90000"/>
          <a:lstStyle/>
          <a:p>
            <a:r>
              <a:rPr lang="nl-NL" dirty="0"/>
              <a:t>TITELSTIJL VAN MODEL BEWERKEN</a:t>
            </a:r>
          </a:p>
        </p:txBody>
      </p:sp>
      <p:sp>
        <p:nvSpPr>
          <p:cNvPr id="8" name="Tijdelijke aanduiding voor voettekst 7"/>
          <p:cNvSpPr>
            <a:spLocks noGrp="1"/>
          </p:cNvSpPr>
          <p:nvPr>
            <p:ph type="ftr" sz="quarter" idx="10"/>
          </p:nvPr>
        </p:nvSpPr>
        <p:spPr/>
        <p:txBody>
          <a:bodyPr/>
          <a:lstStyle/>
          <a:p>
            <a:r>
              <a:rPr lang="nl-NL"/>
              <a:t>Titel van dia</a:t>
            </a:r>
            <a:endParaRPr lang="nl-NL" dirty="0"/>
          </a:p>
        </p:txBody>
      </p:sp>
      <p:sp>
        <p:nvSpPr>
          <p:cNvPr id="9" name="Tijdelijke aanduiding voor dianummer 8"/>
          <p:cNvSpPr>
            <a:spLocks noGrp="1"/>
          </p:cNvSpPr>
          <p:nvPr>
            <p:ph type="sldNum" sz="quarter" idx="11"/>
          </p:nvPr>
        </p:nvSpPr>
        <p:spPr/>
        <p:txBody>
          <a:bodyPr/>
          <a:lstStyle/>
          <a:p>
            <a:r>
              <a:rPr lang="nl-NL" dirty="0"/>
              <a:t> </a:t>
            </a:r>
            <a:fld id="{141DC315-004D-734B-91F7-61E542849DC9}" type="datetimeFigureOut">
              <a:rPr lang="nl-NL" smtClean="0"/>
              <a:pPr/>
              <a:t>08-12-2022</a:t>
            </a:fld>
            <a:r>
              <a:rPr lang="nl-NL" dirty="0"/>
              <a:t> | </a:t>
            </a:r>
            <a:fld id="{2DAB09C5-3251-4B47-B002-D03712DC64C3}" type="slidenum">
              <a:rPr lang="nl-NL" smtClean="0"/>
              <a:pPr/>
              <a:t>‹nr.›</a:t>
            </a:fld>
            <a:endParaRPr lang="nl-NL" dirty="0"/>
          </a:p>
        </p:txBody>
      </p:sp>
      <p:sp>
        <p:nvSpPr>
          <p:cNvPr id="11" name="Tijdelijke aanduiding voor inhoud 2"/>
          <p:cNvSpPr>
            <a:spLocks noGrp="1"/>
          </p:cNvSpPr>
          <p:nvPr>
            <p:ph idx="12"/>
          </p:nvPr>
        </p:nvSpPr>
        <p:spPr>
          <a:xfrm>
            <a:off x="720002" y="1980004"/>
            <a:ext cx="10508748" cy="3365937"/>
          </a:xfrm>
        </p:spPr>
        <p:txBody>
          <a:bodyPr lIns="90000"/>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748440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0000" y="720000"/>
            <a:ext cx="6120000" cy="540000"/>
          </a:xfrm>
        </p:spPr>
        <p:txBody>
          <a:bodyPr/>
          <a:lstStyle/>
          <a:p>
            <a:r>
              <a:rPr lang="nl-NL" dirty="0"/>
              <a:t>TITELSTIJL VAN MODEL BEWERKEN</a:t>
            </a:r>
          </a:p>
        </p:txBody>
      </p:sp>
      <p:sp>
        <p:nvSpPr>
          <p:cNvPr id="3" name="Tijdelijke aanduiding voor inhoud 2"/>
          <p:cNvSpPr>
            <a:spLocks noGrp="1"/>
          </p:cNvSpPr>
          <p:nvPr>
            <p:ph idx="1"/>
          </p:nvPr>
        </p:nvSpPr>
        <p:spPr>
          <a:xfrm>
            <a:off x="720002" y="1620000"/>
            <a:ext cx="10508748" cy="3804854"/>
          </a:xfrm>
        </p:spPr>
        <p:txBody>
          <a:bodyPr lIns="90000"/>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voettekst 4"/>
          <p:cNvSpPr>
            <a:spLocks noGrp="1"/>
          </p:cNvSpPr>
          <p:nvPr>
            <p:ph type="ftr" sz="quarter" idx="11"/>
          </p:nvPr>
        </p:nvSpPr>
        <p:spPr/>
        <p:txBody>
          <a:bodyPr/>
          <a:lstStyle/>
          <a:p>
            <a:r>
              <a:rPr lang="nl-NL"/>
              <a:t>Titel van dia</a:t>
            </a:r>
          </a:p>
        </p:txBody>
      </p:sp>
      <p:sp>
        <p:nvSpPr>
          <p:cNvPr id="6" name="Tijdelijke aanduiding voor dianummer 5"/>
          <p:cNvSpPr>
            <a:spLocks noGrp="1"/>
          </p:cNvSpPr>
          <p:nvPr>
            <p:ph type="sldNum" sz="quarter" idx="12"/>
          </p:nvPr>
        </p:nvSpPr>
        <p:spPr/>
        <p:txBody>
          <a:bodyPr/>
          <a:lstStyle>
            <a:lvl1pPr marL="0" marR="0" indent="0" algn="r" defTabSz="914377" rtl="0" eaLnBrk="1" fontAlgn="auto" latinLnBrk="0" hangingPunct="1">
              <a:lnSpc>
                <a:spcPct val="100000"/>
              </a:lnSpc>
              <a:spcBef>
                <a:spcPts val="0"/>
              </a:spcBef>
              <a:spcAft>
                <a:spcPts val="0"/>
              </a:spcAft>
              <a:buClrTx/>
              <a:buSzTx/>
              <a:buFontTx/>
              <a:buNone/>
              <a:tabLst/>
              <a:defRPr/>
            </a:lvl1pPr>
          </a:lstStyle>
          <a:p>
            <a:r>
              <a:rPr lang="nl-NL" dirty="0"/>
              <a:t> </a:t>
            </a:r>
            <a:fld id="{141DC315-004D-734B-91F7-61E542849DC9}" type="datetimeFigureOut">
              <a:rPr lang="nl-NL" smtClean="0"/>
              <a:pPr/>
              <a:t>08-12-2022</a:t>
            </a:fld>
            <a:r>
              <a:rPr lang="nl-NL" dirty="0"/>
              <a:t> | </a:t>
            </a:r>
            <a:fld id="{2DAB09C5-3251-4B47-B002-D03712DC64C3}" type="slidenum">
              <a:rPr lang="nl-NL" smtClean="0"/>
              <a:pPr/>
              <a:t>‹nr.›</a:t>
            </a:fld>
            <a:endParaRPr lang="nl-NL" dirty="0"/>
          </a:p>
        </p:txBody>
      </p:sp>
    </p:spTree>
    <p:extLst>
      <p:ext uri="{BB962C8B-B14F-4D97-AF65-F5344CB8AC3E}">
        <p14:creationId xmlns:p14="http://schemas.microsoft.com/office/powerpoint/2010/main" val="302079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nl-NL" dirty="0"/>
              <a:t>TITELSTIJL VAN MODEL BEWERKEN</a:t>
            </a:r>
          </a:p>
        </p:txBody>
      </p:sp>
      <p:sp>
        <p:nvSpPr>
          <p:cNvPr id="3" name="Tijdelijke aanduiding voor inhoud 2"/>
          <p:cNvSpPr>
            <a:spLocks noGrp="1"/>
          </p:cNvSpPr>
          <p:nvPr>
            <p:ph sz="half" idx="1"/>
          </p:nvPr>
        </p:nvSpPr>
        <p:spPr>
          <a:xfrm>
            <a:off x="720003" y="1620000"/>
            <a:ext cx="5225119" cy="3684423"/>
          </a:xfrm>
        </p:spPr>
        <p:txBody>
          <a:bodyPr lIns="90000">
            <a:normAutofit/>
          </a:bodyPr>
          <a:lstStyle>
            <a:lvl1pPr>
              <a:defRPr sz="1400">
                <a:solidFill>
                  <a:schemeClr val="tx1"/>
                </a:solidFill>
              </a:defRPr>
            </a:lvl1pPr>
            <a:lvl2pPr>
              <a:defRPr sz="1200"/>
            </a:lvl2pPr>
            <a:lvl3pPr>
              <a:defRPr sz="1100"/>
            </a:lvl3pPr>
            <a:lvl4pPr>
              <a:defRPr sz="1051"/>
            </a:lvl4pPr>
            <a:lvl5pPr>
              <a:defRPr sz="1051"/>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6456003" y="1620004"/>
            <a:ext cx="5439103" cy="3676541"/>
          </a:xfrm>
        </p:spPr>
        <p:txBody>
          <a:bodyPr lIns="90000">
            <a:normAutofit/>
          </a:bodyPr>
          <a:lstStyle>
            <a:lvl1pPr>
              <a:defRPr sz="1400">
                <a:solidFill>
                  <a:schemeClr val="tx1"/>
                </a:solidFill>
              </a:defRPr>
            </a:lvl1pPr>
            <a:lvl2pPr>
              <a:defRPr sz="1200"/>
            </a:lvl2pPr>
            <a:lvl3pPr>
              <a:defRPr sz="1100"/>
            </a:lvl3pPr>
            <a:lvl4pPr>
              <a:defRPr sz="1051"/>
            </a:lvl4pPr>
            <a:lvl5pPr>
              <a:defRPr sz="1051"/>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11"/>
          </p:nvPr>
        </p:nvSpPr>
        <p:spPr/>
        <p:txBody>
          <a:bodyPr/>
          <a:lstStyle/>
          <a:p>
            <a:r>
              <a:rPr lang="nl-NL"/>
              <a:t>Titel van dia</a:t>
            </a:r>
          </a:p>
        </p:txBody>
      </p:sp>
      <p:sp>
        <p:nvSpPr>
          <p:cNvPr id="7" name="Tijdelijke aanduiding voor dianummer 6"/>
          <p:cNvSpPr>
            <a:spLocks noGrp="1"/>
          </p:cNvSpPr>
          <p:nvPr>
            <p:ph type="sldNum" sz="quarter" idx="12"/>
          </p:nvPr>
        </p:nvSpPr>
        <p:spPr/>
        <p:txBody>
          <a:bodyPr/>
          <a:lstStyle/>
          <a:p>
            <a:r>
              <a:rPr lang="nl-NL" dirty="0"/>
              <a:t> </a:t>
            </a:r>
            <a:fld id="{141DC315-004D-734B-91F7-61E542849DC9}" type="datetimeFigureOut">
              <a:rPr lang="nl-NL" smtClean="0"/>
              <a:pPr/>
              <a:t>08-12-2022</a:t>
            </a:fld>
            <a:r>
              <a:rPr lang="nl-NL" dirty="0"/>
              <a:t> | </a:t>
            </a:r>
            <a:fld id="{2DAB09C5-3251-4B47-B002-D03712DC64C3}" type="slidenum">
              <a:rPr lang="nl-NL" smtClean="0"/>
              <a:pPr/>
              <a:t>‹nr.›</a:t>
            </a:fld>
            <a:endParaRPr lang="nl-NL" dirty="0"/>
          </a:p>
        </p:txBody>
      </p:sp>
    </p:spTree>
    <p:extLst>
      <p:ext uri="{BB962C8B-B14F-4D97-AF65-F5344CB8AC3E}">
        <p14:creationId xmlns:p14="http://schemas.microsoft.com/office/powerpoint/2010/main" val="9718255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nl-NL" dirty="0"/>
              <a:t>TITELSTIJL VAN MODEL BEWERKEN</a:t>
            </a:r>
          </a:p>
        </p:txBody>
      </p:sp>
      <p:sp>
        <p:nvSpPr>
          <p:cNvPr id="4" name="Tijdelijke aanduiding voor voettekst 3"/>
          <p:cNvSpPr>
            <a:spLocks noGrp="1"/>
          </p:cNvSpPr>
          <p:nvPr>
            <p:ph type="ftr" sz="quarter" idx="11"/>
          </p:nvPr>
        </p:nvSpPr>
        <p:spPr/>
        <p:txBody>
          <a:bodyPr/>
          <a:lstStyle/>
          <a:p>
            <a:r>
              <a:rPr lang="nl-NL"/>
              <a:t>Titel van dia</a:t>
            </a:r>
          </a:p>
        </p:txBody>
      </p:sp>
      <p:sp>
        <p:nvSpPr>
          <p:cNvPr id="5" name="Tijdelijke aanduiding voor dianummer 4"/>
          <p:cNvSpPr>
            <a:spLocks noGrp="1"/>
          </p:cNvSpPr>
          <p:nvPr>
            <p:ph type="sldNum" sz="quarter" idx="12"/>
          </p:nvPr>
        </p:nvSpPr>
        <p:spPr/>
        <p:txBody>
          <a:bodyPr/>
          <a:lstStyle/>
          <a:p>
            <a:r>
              <a:rPr lang="nl-NL" dirty="0"/>
              <a:t> </a:t>
            </a:r>
            <a:fld id="{141DC315-004D-734B-91F7-61E542849DC9}" type="datetimeFigureOut">
              <a:rPr lang="nl-NL" smtClean="0"/>
              <a:pPr/>
              <a:t>08-12-2022</a:t>
            </a:fld>
            <a:r>
              <a:rPr lang="nl-NL" dirty="0"/>
              <a:t> | </a:t>
            </a:r>
            <a:fld id="{2DAB09C5-3251-4B47-B002-D03712DC64C3}" type="slidenum">
              <a:rPr lang="nl-NL" smtClean="0"/>
              <a:pPr/>
              <a:t>‹nr.›</a:t>
            </a:fld>
            <a:endParaRPr lang="nl-NL" dirty="0"/>
          </a:p>
        </p:txBody>
      </p:sp>
    </p:spTree>
    <p:extLst>
      <p:ext uri="{BB962C8B-B14F-4D97-AF65-F5344CB8AC3E}">
        <p14:creationId xmlns:p14="http://schemas.microsoft.com/office/powerpoint/2010/main" val="2019355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fbeelding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720000" y="1440000"/>
            <a:ext cx="9369931" cy="3600000"/>
          </a:xfrm>
        </p:spPr>
        <p:txBody>
          <a:bodyPr lIns="90000">
            <a:normAutofit/>
          </a:bodyPr>
          <a:lstStyle>
            <a:lvl1pPr marL="0" indent="0">
              <a:buNone/>
              <a:defRPr sz="1200">
                <a:solidFill>
                  <a:schemeClr val="bg2">
                    <a:lumMod val="50000"/>
                  </a:schemeClr>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nl-NL" dirty="0"/>
              <a:t>Klik om de tekststijl van het model te bewerken</a:t>
            </a:r>
          </a:p>
        </p:txBody>
      </p:sp>
      <p:sp>
        <p:nvSpPr>
          <p:cNvPr id="6" name="Tijdelijke aanduiding voor voettekst 5"/>
          <p:cNvSpPr>
            <a:spLocks noGrp="1"/>
          </p:cNvSpPr>
          <p:nvPr>
            <p:ph type="ftr" sz="quarter" idx="11"/>
          </p:nvPr>
        </p:nvSpPr>
        <p:spPr/>
        <p:txBody>
          <a:bodyPr/>
          <a:lstStyle/>
          <a:p>
            <a:r>
              <a:rPr lang="nl-NL"/>
              <a:t>Titel van dia</a:t>
            </a:r>
          </a:p>
        </p:txBody>
      </p:sp>
      <p:sp>
        <p:nvSpPr>
          <p:cNvPr id="7" name="Tijdelijke aanduiding voor dianummer 6"/>
          <p:cNvSpPr>
            <a:spLocks noGrp="1"/>
          </p:cNvSpPr>
          <p:nvPr>
            <p:ph type="sldNum" sz="quarter" idx="12"/>
          </p:nvPr>
        </p:nvSpPr>
        <p:spPr/>
        <p:txBody>
          <a:bodyPr/>
          <a:lstStyle>
            <a:lvl1pPr marL="0" marR="0" indent="0" algn="r" defTabSz="914377" rtl="0" eaLnBrk="1" fontAlgn="auto" latinLnBrk="0" hangingPunct="1">
              <a:lnSpc>
                <a:spcPct val="100000"/>
              </a:lnSpc>
              <a:spcBef>
                <a:spcPts val="0"/>
              </a:spcBef>
              <a:spcAft>
                <a:spcPts val="0"/>
              </a:spcAft>
              <a:buClrTx/>
              <a:buSzTx/>
              <a:buFontTx/>
              <a:buNone/>
              <a:tabLst/>
              <a:defRPr/>
            </a:lvl1pPr>
          </a:lstStyle>
          <a:p>
            <a:r>
              <a:rPr lang="nl-NL" dirty="0"/>
              <a:t> </a:t>
            </a:r>
            <a:fld id="{141DC315-004D-734B-91F7-61E542849DC9}" type="datetimeFigureOut">
              <a:rPr lang="nl-NL" smtClean="0"/>
              <a:pPr/>
              <a:t>08-12-2022</a:t>
            </a:fld>
            <a:r>
              <a:rPr lang="nl-NL" dirty="0"/>
              <a:t> | </a:t>
            </a:r>
            <a:fld id="{2DAB09C5-3251-4B47-B002-D03712DC64C3}" type="slidenum">
              <a:rPr lang="nl-NL" smtClean="0"/>
              <a:pPr/>
              <a:t>‹nr.›</a:t>
            </a:fld>
            <a:endParaRPr lang="nl-NL" dirty="0"/>
          </a:p>
        </p:txBody>
      </p:sp>
      <p:sp>
        <p:nvSpPr>
          <p:cNvPr id="11" name="Titel 1"/>
          <p:cNvSpPr>
            <a:spLocks noGrp="1"/>
          </p:cNvSpPr>
          <p:nvPr>
            <p:ph type="title" hasCustomPrompt="1"/>
          </p:nvPr>
        </p:nvSpPr>
        <p:spPr>
          <a:xfrm>
            <a:off x="720000" y="720000"/>
            <a:ext cx="6120000" cy="540000"/>
          </a:xfrm>
        </p:spPr>
        <p:txBody>
          <a:bodyPr/>
          <a:lstStyle/>
          <a:p>
            <a:r>
              <a:rPr lang="nl-NL" dirty="0"/>
              <a:t>TITELSTIJL VAN MODEL BEWERKEN</a:t>
            </a:r>
          </a:p>
        </p:txBody>
      </p:sp>
    </p:spTree>
    <p:extLst>
      <p:ext uri="{BB962C8B-B14F-4D97-AF65-F5344CB8AC3E}">
        <p14:creationId xmlns:p14="http://schemas.microsoft.com/office/powerpoint/2010/main" val="984355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3" name="Tijdelijke aanduiding voor voettekst 2"/>
          <p:cNvSpPr>
            <a:spLocks noGrp="1"/>
          </p:cNvSpPr>
          <p:nvPr>
            <p:ph type="ftr" sz="quarter" idx="11"/>
          </p:nvPr>
        </p:nvSpPr>
        <p:spPr/>
        <p:txBody>
          <a:bodyPr/>
          <a:lstStyle/>
          <a:p>
            <a:r>
              <a:rPr lang="nl-NL"/>
              <a:t>Titel van dia</a:t>
            </a:r>
          </a:p>
        </p:txBody>
      </p:sp>
      <p:sp>
        <p:nvSpPr>
          <p:cNvPr id="4" name="Tijdelijke aanduiding voor dianummer 3"/>
          <p:cNvSpPr>
            <a:spLocks noGrp="1"/>
          </p:cNvSpPr>
          <p:nvPr>
            <p:ph type="sldNum" sz="quarter" idx="12"/>
          </p:nvPr>
        </p:nvSpPr>
        <p:spPr/>
        <p:txBody>
          <a:bodyPr/>
          <a:lstStyle/>
          <a:p>
            <a:r>
              <a:rPr lang="nl-NL" dirty="0"/>
              <a:t> </a:t>
            </a:r>
            <a:fld id="{141DC315-004D-734B-91F7-61E542849DC9}" type="datetimeFigureOut">
              <a:rPr lang="nl-NL" smtClean="0"/>
              <a:pPr/>
              <a:t>08-12-2022</a:t>
            </a:fld>
            <a:r>
              <a:rPr lang="nl-NL" dirty="0"/>
              <a:t> | </a:t>
            </a:r>
            <a:fld id="{2DAB09C5-3251-4B47-B002-D03712DC64C3}" type="slidenum">
              <a:rPr lang="nl-NL" smtClean="0"/>
              <a:pPr/>
              <a:t>‹nr.›</a:t>
            </a:fld>
            <a:endParaRPr lang="nl-NL" dirty="0"/>
          </a:p>
        </p:txBody>
      </p:sp>
    </p:spTree>
    <p:extLst>
      <p:ext uri="{BB962C8B-B14F-4D97-AF65-F5344CB8AC3E}">
        <p14:creationId xmlns:p14="http://schemas.microsoft.com/office/powerpoint/2010/main" val="1588243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sp>
        <p:nvSpPr>
          <p:cNvPr id="13" name="Tijdelijke aanduiding voor afbeelding 2"/>
          <p:cNvSpPr>
            <a:spLocks noGrp="1"/>
          </p:cNvSpPr>
          <p:nvPr>
            <p:ph type="pic" idx="12" hasCustomPrompt="1"/>
          </p:nvPr>
        </p:nvSpPr>
        <p:spPr>
          <a:xfrm>
            <a:off x="0" y="0"/>
            <a:ext cx="12192000" cy="5697538"/>
          </a:xfrm>
        </p:spPr>
        <p:txBody>
          <a:bodyPr anchor="t" anchorCtr="0"/>
          <a:lstStyle>
            <a:lvl1pPr marL="0" indent="0" algn="l">
              <a:buNone/>
              <a:defRPr sz="3200">
                <a:solidFill>
                  <a:schemeClr val="bg2"/>
                </a:solidFill>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nl-NL" dirty="0" err="1"/>
              <a:t>Achtergrondafbeeldings</a:t>
            </a:r>
            <a:r>
              <a:rPr lang="nl-NL" dirty="0"/>
              <a:t>-kader</a:t>
            </a:r>
          </a:p>
        </p:txBody>
      </p:sp>
      <p:sp>
        <p:nvSpPr>
          <p:cNvPr id="3" name="Ondertitel 2"/>
          <p:cNvSpPr>
            <a:spLocks noGrp="1"/>
          </p:cNvSpPr>
          <p:nvPr>
            <p:ph type="subTitle" idx="1" hasCustomPrompt="1"/>
          </p:nvPr>
        </p:nvSpPr>
        <p:spPr>
          <a:xfrm>
            <a:off x="720000" y="3822952"/>
            <a:ext cx="7920000" cy="360000"/>
          </a:xfrm>
          <a:solidFill>
            <a:schemeClr val="bg1"/>
          </a:solidFill>
        </p:spPr>
        <p:txBody>
          <a:bodyPr lIns="90000" anchor="ctr" anchorCtr="0"/>
          <a:lstStyle>
            <a:lvl1pPr marL="179996" indent="0" algn="l">
              <a:buNone/>
              <a:defRPr lang="nl-NL" sz="1800" kern="1200" dirty="0" smtClean="0">
                <a:solidFill>
                  <a:schemeClr val="tx1"/>
                </a:solidFill>
                <a:latin typeface="Verdana" charset="0"/>
                <a:ea typeface="Verdana" charset="0"/>
                <a:cs typeface="Verdana"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nl-NL" dirty="0"/>
              <a:t>KLIK OM DE ONDERTITELSTIJL VAN HET MODEL TE BEWERKEN</a:t>
            </a:r>
          </a:p>
        </p:txBody>
      </p:sp>
      <p:sp>
        <p:nvSpPr>
          <p:cNvPr id="7" name="Titel 6"/>
          <p:cNvSpPr>
            <a:spLocks noGrp="1"/>
          </p:cNvSpPr>
          <p:nvPr>
            <p:ph type="title" hasCustomPrompt="1"/>
          </p:nvPr>
        </p:nvSpPr>
        <p:spPr>
          <a:xfrm>
            <a:off x="720000" y="720003"/>
            <a:ext cx="5114743" cy="2929717"/>
          </a:xfrm>
          <a:noFill/>
          <a:effectLst>
            <a:outerShdw blurRad="50800" dist="38100" dir="5400000" algn="t" rotWithShape="0">
              <a:prstClr val="black">
                <a:alpha val="26000"/>
              </a:prstClr>
            </a:outerShdw>
          </a:effectLst>
        </p:spPr>
        <p:txBody>
          <a:bodyPr>
            <a:noAutofit/>
          </a:bodyPr>
          <a:lstStyle>
            <a:lvl1pPr>
              <a:defRPr sz="6600" baseline="0"/>
            </a:lvl1pPr>
          </a:lstStyle>
          <a:p>
            <a:r>
              <a:rPr lang="nl-NL" dirty="0"/>
              <a:t>Titelstijl</a:t>
            </a:r>
            <a:br>
              <a:rPr lang="nl-NL" dirty="0"/>
            </a:br>
            <a:r>
              <a:rPr lang="nl-NL" dirty="0"/>
              <a:t>van model bewerken</a:t>
            </a:r>
          </a:p>
        </p:txBody>
      </p:sp>
      <p:sp>
        <p:nvSpPr>
          <p:cNvPr id="8" name="Tijdelijke aanduiding voor voettekst 7"/>
          <p:cNvSpPr>
            <a:spLocks noGrp="1"/>
          </p:cNvSpPr>
          <p:nvPr>
            <p:ph type="ftr" sz="quarter" idx="10"/>
          </p:nvPr>
        </p:nvSpPr>
        <p:spPr/>
        <p:txBody>
          <a:bodyPr/>
          <a:lstStyle/>
          <a:p>
            <a:r>
              <a:rPr lang="nl-NL"/>
              <a:t>Titel van dia</a:t>
            </a:r>
            <a:endParaRPr lang="nl-NL" dirty="0"/>
          </a:p>
        </p:txBody>
      </p:sp>
      <p:sp>
        <p:nvSpPr>
          <p:cNvPr id="9" name="Tijdelijke aanduiding voor dianummer 8"/>
          <p:cNvSpPr>
            <a:spLocks noGrp="1"/>
          </p:cNvSpPr>
          <p:nvPr>
            <p:ph type="sldNum" sz="quarter" idx="11"/>
          </p:nvPr>
        </p:nvSpPr>
        <p:spPr/>
        <p:txBody>
          <a:bodyPr/>
          <a:lstStyle/>
          <a:p>
            <a:r>
              <a:rPr lang="nl-NL"/>
              <a:t> </a:t>
            </a:r>
            <a:fld id="{141DC315-004D-734B-91F7-61E542849DC9}" type="datetimeFigureOut">
              <a:rPr lang="nl-NL" smtClean="0"/>
              <a:pPr/>
              <a:t>08-12-2022</a:t>
            </a:fld>
            <a:r>
              <a:rPr lang="nl-NL"/>
              <a:t> | </a:t>
            </a:r>
            <a:fld id="{2DAB09C5-3251-4B47-B002-D03712DC64C3}" type="slidenum">
              <a:rPr lang="nl-NL" smtClean="0"/>
              <a:pPr/>
              <a:t>‹nr.›</a:t>
            </a:fld>
            <a:endParaRPr lang="nl-NL" dirty="0"/>
          </a:p>
        </p:txBody>
      </p:sp>
    </p:spTree>
    <p:extLst>
      <p:ext uri="{BB962C8B-B14F-4D97-AF65-F5344CB8AC3E}">
        <p14:creationId xmlns:p14="http://schemas.microsoft.com/office/powerpoint/2010/main" val="1140027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dia">
    <p:spTree>
      <p:nvGrpSpPr>
        <p:cNvPr id="1" name=""/>
        <p:cNvGrpSpPr/>
        <p:nvPr/>
      </p:nvGrpSpPr>
      <p:grpSpPr>
        <a:xfrm>
          <a:off x="0" y="0"/>
          <a:ext cx="0" cy="0"/>
          <a:chOff x="0" y="0"/>
          <a:chExt cx="0" cy="0"/>
        </a:xfrm>
      </p:grpSpPr>
      <p:sp>
        <p:nvSpPr>
          <p:cNvPr id="3" name="Ondertitel 2"/>
          <p:cNvSpPr>
            <a:spLocks noGrp="1"/>
          </p:cNvSpPr>
          <p:nvPr>
            <p:ph type="subTitle" idx="1" hasCustomPrompt="1"/>
          </p:nvPr>
        </p:nvSpPr>
        <p:spPr>
          <a:xfrm>
            <a:off x="720000" y="1332000"/>
            <a:ext cx="7920000" cy="360000"/>
          </a:xfrm>
          <a:solidFill>
            <a:srgbClr val="0033A0"/>
          </a:solidFill>
        </p:spPr>
        <p:txBody>
          <a:bodyPr lIns="90000" anchor="ctr" anchorCtr="0"/>
          <a:lstStyle>
            <a:lvl1pPr marL="179996" indent="0" algn="l">
              <a:buNone/>
              <a:defRPr lang="nl-NL" sz="1800" kern="1200" dirty="0" smtClean="0">
                <a:solidFill>
                  <a:schemeClr val="bg1"/>
                </a:solidFill>
                <a:latin typeface="Verdana" charset="0"/>
                <a:ea typeface="Verdana" charset="0"/>
                <a:cs typeface="Verdana"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nl-NL" dirty="0"/>
              <a:t>KLIK OM DE ONDERTITELSTIJL VAN HET MODEL TE BEWERKEN</a:t>
            </a:r>
          </a:p>
        </p:txBody>
      </p:sp>
      <p:sp>
        <p:nvSpPr>
          <p:cNvPr id="7" name="Titel 6"/>
          <p:cNvSpPr>
            <a:spLocks noGrp="1"/>
          </p:cNvSpPr>
          <p:nvPr>
            <p:ph type="title" hasCustomPrompt="1"/>
          </p:nvPr>
        </p:nvSpPr>
        <p:spPr>
          <a:xfrm>
            <a:off x="720000" y="720000"/>
            <a:ext cx="6120000" cy="540000"/>
          </a:xfrm>
        </p:spPr>
        <p:txBody>
          <a:bodyPr lIns="90000"/>
          <a:lstStyle/>
          <a:p>
            <a:r>
              <a:rPr lang="nl-NL" dirty="0"/>
              <a:t>TITELSTIJL VAN MODEL BEWERKEN</a:t>
            </a:r>
          </a:p>
        </p:txBody>
      </p:sp>
      <p:sp>
        <p:nvSpPr>
          <p:cNvPr id="8" name="Tijdelijke aanduiding voor voettekst 7"/>
          <p:cNvSpPr>
            <a:spLocks noGrp="1"/>
          </p:cNvSpPr>
          <p:nvPr>
            <p:ph type="ftr" sz="quarter" idx="10"/>
          </p:nvPr>
        </p:nvSpPr>
        <p:spPr/>
        <p:txBody>
          <a:bodyPr/>
          <a:lstStyle/>
          <a:p>
            <a:r>
              <a:rPr lang="nl-NL"/>
              <a:t>Titel van dia</a:t>
            </a:r>
            <a:endParaRPr lang="nl-NL" dirty="0"/>
          </a:p>
        </p:txBody>
      </p:sp>
      <p:sp>
        <p:nvSpPr>
          <p:cNvPr id="9" name="Tijdelijke aanduiding voor dianummer 8"/>
          <p:cNvSpPr>
            <a:spLocks noGrp="1"/>
          </p:cNvSpPr>
          <p:nvPr>
            <p:ph type="sldNum" sz="quarter" idx="11"/>
          </p:nvPr>
        </p:nvSpPr>
        <p:spPr/>
        <p:txBody>
          <a:bodyPr/>
          <a:lstStyle/>
          <a:p>
            <a:r>
              <a:rPr lang="nl-NL" dirty="0"/>
              <a:t> </a:t>
            </a:r>
            <a:fld id="{141DC315-004D-734B-91F7-61E542849DC9}" type="datetimeFigureOut">
              <a:rPr lang="nl-NL" smtClean="0"/>
              <a:pPr/>
              <a:t>08-12-2022</a:t>
            </a:fld>
            <a:r>
              <a:rPr lang="nl-NL" dirty="0"/>
              <a:t> | </a:t>
            </a:r>
            <a:fld id="{2DAB09C5-3251-4B47-B002-D03712DC64C3}" type="slidenum">
              <a:rPr lang="nl-NL" smtClean="0"/>
              <a:pPr/>
              <a:t>‹nr.›</a:t>
            </a:fld>
            <a:endParaRPr lang="nl-NL" dirty="0"/>
          </a:p>
        </p:txBody>
      </p:sp>
      <p:sp>
        <p:nvSpPr>
          <p:cNvPr id="11" name="Tijdelijke aanduiding voor inhoud 2"/>
          <p:cNvSpPr>
            <a:spLocks noGrp="1"/>
          </p:cNvSpPr>
          <p:nvPr>
            <p:ph idx="12"/>
          </p:nvPr>
        </p:nvSpPr>
        <p:spPr>
          <a:xfrm>
            <a:off x="720002" y="1980004"/>
            <a:ext cx="10508748" cy="3365937"/>
          </a:xfrm>
        </p:spPr>
        <p:txBody>
          <a:bodyPr lIns="9000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nl-NL" dirty="0"/>
          </a:p>
        </p:txBody>
      </p:sp>
      <p:pic>
        <p:nvPicPr>
          <p:cNvPr id="10" name="Afbeelding 9"/>
          <p:cNvPicPr>
            <a:picLocks noChangeAspect="1"/>
          </p:cNvPicPr>
          <p:nvPr userDrawn="1"/>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1925700" y="714542"/>
            <a:ext cx="279133" cy="718302"/>
          </a:xfrm>
          <a:prstGeom prst="rect">
            <a:avLst/>
          </a:prstGeom>
        </p:spPr>
      </p:pic>
    </p:spTree>
    <p:extLst>
      <p:ext uri="{BB962C8B-B14F-4D97-AF65-F5344CB8AC3E}">
        <p14:creationId xmlns:p14="http://schemas.microsoft.com/office/powerpoint/2010/main" val="848201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0000" y="720000"/>
            <a:ext cx="6120000" cy="540000"/>
          </a:xfrm>
        </p:spPr>
        <p:txBody>
          <a:bodyPr/>
          <a:lstStyle/>
          <a:p>
            <a:r>
              <a:rPr lang="nl-NL" dirty="0"/>
              <a:t>TITELSTIJL VAN MODEL BEWERKEN</a:t>
            </a:r>
          </a:p>
        </p:txBody>
      </p:sp>
      <p:sp>
        <p:nvSpPr>
          <p:cNvPr id="3" name="Tijdelijke aanduiding voor inhoud 2"/>
          <p:cNvSpPr>
            <a:spLocks noGrp="1"/>
          </p:cNvSpPr>
          <p:nvPr>
            <p:ph idx="1"/>
          </p:nvPr>
        </p:nvSpPr>
        <p:spPr>
          <a:xfrm>
            <a:off x="720002" y="1620000"/>
            <a:ext cx="10508748" cy="3804854"/>
          </a:xfrm>
        </p:spPr>
        <p:txBody>
          <a:bodyPr lIns="9000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nl-NL" dirty="0"/>
          </a:p>
        </p:txBody>
      </p:sp>
      <p:sp>
        <p:nvSpPr>
          <p:cNvPr id="5" name="Tijdelijke aanduiding voor voettekst 4"/>
          <p:cNvSpPr>
            <a:spLocks noGrp="1"/>
          </p:cNvSpPr>
          <p:nvPr>
            <p:ph type="ftr" sz="quarter" idx="11"/>
          </p:nvPr>
        </p:nvSpPr>
        <p:spPr/>
        <p:txBody>
          <a:bodyPr/>
          <a:lstStyle/>
          <a:p>
            <a:r>
              <a:rPr lang="nl-NL"/>
              <a:t>Titel van dia</a:t>
            </a:r>
          </a:p>
        </p:txBody>
      </p:sp>
      <p:sp>
        <p:nvSpPr>
          <p:cNvPr id="6" name="Tijdelijke aanduiding voor dianummer 5"/>
          <p:cNvSpPr>
            <a:spLocks noGrp="1"/>
          </p:cNvSpPr>
          <p:nvPr>
            <p:ph type="sldNum" sz="quarter" idx="12"/>
          </p:nvPr>
        </p:nvSpPr>
        <p:spPr/>
        <p:txBody>
          <a:bodyPr/>
          <a:lstStyle>
            <a:lvl1pPr marL="0" marR="0" indent="0" algn="r" defTabSz="914377" rtl="0" eaLnBrk="1" fontAlgn="auto" latinLnBrk="0" hangingPunct="1">
              <a:lnSpc>
                <a:spcPct val="100000"/>
              </a:lnSpc>
              <a:spcBef>
                <a:spcPts val="0"/>
              </a:spcBef>
              <a:spcAft>
                <a:spcPts val="0"/>
              </a:spcAft>
              <a:buClrTx/>
              <a:buSzTx/>
              <a:buFontTx/>
              <a:buNone/>
              <a:tabLst/>
              <a:defRPr/>
            </a:lvl1pPr>
          </a:lstStyle>
          <a:p>
            <a:r>
              <a:rPr lang="nl-NL" dirty="0"/>
              <a:t> </a:t>
            </a:r>
            <a:fld id="{141DC315-004D-734B-91F7-61E542849DC9}" type="datetimeFigureOut">
              <a:rPr lang="nl-NL" smtClean="0"/>
              <a:pPr/>
              <a:t>08-12-2022</a:t>
            </a:fld>
            <a:r>
              <a:rPr lang="nl-NL" dirty="0"/>
              <a:t> | </a:t>
            </a:r>
            <a:fld id="{2DAB09C5-3251-4B47-B002-D03712DC64C3}" type="slidenum">
              <a:rPr lang="nl-NL" smtClean="0"/>
              <a:pPr/>
              <a:t>‹nr.›</a:t>
            </a:fld>
            <a:endParaRPr lang="nl-NL" dirty="0"/>
          </a:p>
        </p:txBody>
      </p:sp>
      <p:pic>
        <p:nvPicPr>
          <p:cNvPr id="7" name="Afbeelding 6"/>
          <p:cNvPicPr>
            <a:picLocks noChangeAspect="1"/>
          </p:cNvPicPr>
          <p:nvPr userDrawn="1"/>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1925700" y="714542"/>
            <a:ext cx="279133" cy="718302"/>
          </a:xfrm>
          <a:prstGeom prst="rect">
            <a:avLst/>
          </a:prstGeom>
        </p:spPr>
      </p:pic>
    </p:spTree>
    <p:extLst>
      <p:ext uri="{BB962C8B-B14F-4D97-AF65-F5344CB8AC3E}">
        <p14:creationId xmlns:p14="http://schemas.microsoft.com/office/powerpoint/2010/main" val="385805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nl-NL" dirty="0"/>
              <a:t>TITELSTIJL VAN MODEL BEWERKEN</a:t>
            </a:r>
          </a:p>
        </p:txBody>
      </p:sp>
      <p:sp>
        <p:nvSpPr>
          <p:cNvPr id="3" name="Tijdelijke aanduiding voor inhoud 2"/>
          <p:cNvSpPr>
            <a:spLocks noGrp="1"/>
          </p:cNvSpPr>
          <p:nvPr>
            <p:ph sz="half" idx="1"/>
          </p:nvPr>
        </p:nvSpPr>
        <p:spPr>
          <a:xfrm>
            <a:off x="720003" y="1620000"/>
            <a:ext cx="5225119" cy="3684423"/>
          </a:xfrm>
        </p:spPr>
        <p:txBody>
          <a:bodyPr lIns="90000">
            <a:normAutofit/>
          </a:bodyPr>
          <a:lstStyle>
            <a:lvl1pPr>
              <a:defRPr sz="1400"/>
            </a:lvl1pPr>
            <a:lvl2pPr>
              <a:defRPr sz="1200"/>
            </a:lvl2pPr>
            <a:lvl3pPr>
              <a:defRPr sz="1100"/>
            </a:lvl3pPr>
            <a:lvl4pPr>
              <a:defRPr sz="1051"/>
            </a:lvl4pPr>
            <a:lvl5pPr>
              <a:defRPr sz="1051"/>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nl-NL" dirty="0"/>
          </a:p>
        </p:txBody>
      </p:sp>
      <p:sp>
        <p:nvSpPr>
          <p:cNvPr id="4" name="Tijdelijke aanduiding voor inhoud 3"/>
          <p:cNvSpPr>
            <a:spLocks noGrp="1"/>
          </p:cNvSpPr>
          <p:nvPr>
            <p:ph sz="half" idx="2"/>
          </p:nvPr>
        </p:nvSpPr>
        <p:spPr>
          <a:xfrm>
            <a:off x="6456003" y="1620004"/>
            <a:ext cx="5439103" cy="3676541"/>
          </a:xfrm>
        </p:spPr>
        <p:txBody>
          <a:bodyPr lIns="90000">
            <a:normAutofit/>
          </a:bodyPr>
          <a:lstStyle>
            <a:lvl1pPr>
              <a:defRPr sz="1400"/>
            </a:lvl1pPr>
            <a:lvl2pPr>
              <a:defRPr sz="1200"/>
            </a:lvl2pPr>
            <a:lvl3pPr>
              <a:defRPr sz="1100"/>
            </a:lvl3pPr>
            <a:lvl4pPr>
              <a:defRPr sz="1051"/>
            </a:lvl4pPr>
            <a:lvl5pPr>
              <a:defRPr sz="1051"/>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nl-NL" dirty="0"/>
          </a:p>
        </p:txBody>
      </p:sp>
      <p:sp>
        <p:nvSpPr>
          <p:cNvPr id="6" name="Tijdelijke aanduiding voor voettekst 5"/>
          <p:cNvSpPr>
            <a:spLocks noGrp="1"/>
          </p:cNvSpPr>
          <p:nvPr>
            <p:ph type="ftr" sz="quarter" idx="11"/>
          </p:nvPr>
        </p:nvSpPr>
        <p:spPr/>
        <p:txBody>
          <a:bodyPr/>
          <a:lstStyle/>
          <a:p>
            <a:r>
              <a:rPr lang="nl-NL"/>
              <a:t>Titel van dia</a:t>
            </a:r>
          </a:p>
        </p:txBody>
      </p:sp>
      <p:sp>
        <p:nvSpPr>
          <p:cNvPr id="7" name="Tijdelijke aanduiding voor dianummer 6"/>
          <p:cNvSpPr>
            <a:spLocks noGrp="1"/>
          </p:cNvSpPr>
          <p:nvPr>
            <p:ph type="sldNum" sz="quarter" idx="12"/>
          </p:nvPr>
        </p:nvSpPr>
        <p:spPr/>
        <p:txBody>
          <a:bodyPr/>
          <a:lstStyle/>
          <a:p>
            <a:r>
              <a:rPr lang="nl-NL" dirty="0"/>
              <a:t> </a:t>
            </a:r>
            <a:fld id="{141DC315-004D-734B-91F7-61E542849DC9}" type="datetimeFigureOut">
              <a:rPr lang="nl-NL" smtClean="0"/>
              <a:pPr/>
              <a:t>08-12-2022</a:t>
            </a:fld>
            <a:r>
              <a:rPr lang="nl-NL" dirty="0"/>
              <a:t> | </a:t>
            </a:r>
            <a:fld id="{2DAB09C5-3251-4B47-B002-D03712DC64C3}" type="slidenum">
              <a:rPr lang="nl-NL" smtClean="0"/>
              <a:pPr/>
              <a:t>‹nr.›</a:t>
            </a:fld>
            <a:endParaRPr lang="nl-NL" dirty="0"/>
          </a:p>
        </p:txBody>
      </p:sp>
      <p:pic>
        <p:nvPicPr>
          <p:cNvPr id="8" name="Afbeelding 7"/>
          <p:cNvPicPr>
            <a:picLocks noChangeAspect="1"/>
          </p:cNvPicPr>
          <p:nvPr userDrawn="1"/>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1925700" y="714542"/>
            <a:ext cx="279133" cy="718302"/>
          </a:xfrm>
          <a:prstGeom prst="rect">
            <a:avLst/>
          </a:prstGeom>
        </p:spPr>
      </p:pic>
    </p:spTree>
    <p:extLst>
      <p:ext uri="{BB962C8B-B14F-4D97-AF65-F5344CB8AC3E}">
        <p14:creationId xmlns:p14="http://schemas.microsoft.com/office/powerpoint/2010/main" val="1309599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4" name="Tijdelijke aanduiding voor inhoud 3"/>
          <p:cNvSpPr>
            <a:spLocks noGrp="1"/>
          </p:cNvSpPr>
          <p:nvPr>
            <p:ph sz="half" idx="2"/>
          </p:nvPr>
        </p:nvSpPr>
        <p:spPr>
          <a:xfrm>
            <a:off x="720001" y="1980004"/>
            <a:ext cx="5157787" cy="3365937"/>
          </a:xfrm>
        </p:spPr>
        <p:txBody>
          <a:bodyPr lIns="90000">
            <a:normAutofit/>
          </a:bodyPr>
          <a:lstStyle>
            <a:lvl1pPr>
              <a:defRPr sz="1200"/>
            </a:lvl1pPr>
            <a:lvl2pPr>
              <a:defRPr sz="1100"/>
            </a:lvl2pPr>
            <a:lvl3pPr>
              <a:defRPr sz="1051"/>
            </a:lvl3pPr>
            <a:lvl4pPr>
              <a:defRPr sz="1000"/>
            </a:lvl4pPr>
            <a:lvl5pPr>
              <a:defRPr sz="1000"/>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nl-NL" dirty="0"/>
          </a:p>
        </p:txBody>
      </p:sp>
      <p:sp>
        <p:nvSpPr>
          <p:cNvPr id="6" name="Tijdelijke aanduiding voor inhoud 5"/>
          <p:cNvSpPr>
            <a:spLocks noGrp="1"/>
          </p:cNvSpPr>
          <p:nvPr>
            <p:ph sz="quarter" idx="4"/>
          </p:nvPr>
        </p:nvSpPr>
        <p:spPr>
          <a:xfrm>
            <a:off x="6456002" y="1980003"/>
            <a:ext cx="5037063" cy="3372417"/>
          </a:xfrm>
        </p:spPr>
        <p:txBody>
          <a:bodyPr lIns="90000">
            <a:normAutofit/>
          </a:bodyPr>
          <a:lstStyle>
            <a:lvl1pPr>
              <a:defRPr sz="1400"/>
            </a:lvl1pPr>
            <a:lvl2pPr>
              <a:defRPr sz="1200"/>
            </a:lvl2pPr>
            <a:lvl3pPr>
              <a:defRPr sz="1100"/>
            </a:lvl3pPr>
            <a:lvl4pPr>
              <a:defRPr sz="1051"/>
            </a:lvl4pPr>
            <a:lvl5pPr>
              <a:defRPr sz="1051"/>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nl-NL" dirty="0"/>
          </a:p>
        </p:txBody>
      </p:sp>
      <p:sp>
        <p:nvSpPr>
          <p:cNvPr id="8" name="Tijdelijke aanduiding voor voettekst 7"/>
          <p:cNvSpPr>
            <a:spLocks noGrp="1"/>
          </p:cNvSpPr>
          <p:nvPr>
            <p:ph type="ftr" sz="quarter" idx="11"/>
          </p:nvPr>
        </p:nvSpPr>
        <p:spPr/>
        <p:txBody>
          <a:bodyPr/>
          <a:lstStyle/>
          <a:p>
            <a:r>
              <a:rPr lang="nl-NL"/>
              <a:t>Titel van dia</a:t>
            </a:r>
          </a:p>
        </p:txBody>
      </p:sp>
      <p:sp>
        <p:nvSpPr>
          <p:cNvPr id="9" name="Tijdelijke aanduiding voor dianummer 8"/>
          <p:cNvSpPr>
            <a:spLocks noGrp="1"/>
          </p:cNvSpPr>
          <p:nvPr>
            <p:ph type="sldNum" sz="quarter" idx="12"/>
          </p:nvPr>
        </p:nvSpPr>
        <p:spPr/>
        <p:txBody>
          <a:bodyPr/>
          <a:lstStyle/>
          <a:p>
            <a:r>
              <a:rPr lang="nl-NL" dirty="0"/>
              <a:t> </a:t>
            </a:r>
            <a:fld id="{141DC315-004D-734B-91F7-61E542849DC9}" type="datetimeFigureOut">
              <a:rPr lang="nl-NL" smtClean="0"/>
              <a:pPr/>
              <a:t>08-12-2022</a:t>
            </a:fld>
            <a:r>
              <a:rPr lang="nl-NL" dirty="0"/>
              <a:t> | </a:t>
            </a:r>
            <a:fld id="{2DAB09C5-3251-4B47-B002-D03712DC64C3}" type="slidenum">
              <a:rPr lang="nl-NL" smtClean="0"/>
              <a:pPr/>
              <a:t>‹nr.›</a:t>
            </a:fld>
            <a:endParaRPr lang="nl-NL" dirty="0"/>
          </a:p>
        </p:txBody>
      </p:sp>
    </p:spTree>
    <p:extLst>
      <p:ext uri="{BB962C8B-B14F-4D97-AF65-F5344CB8AC3E}">
        <p14:creationId xmlns:p14="http://schemas.microsoft.com/office/powerpoint/2010/main" val="445713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Vergelijki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20002" y="720000"/>
            <a:ext cx="10796711" cy="540000"/>
          </a:xfrm>
        </p:spPr>
        <p:txBody>
          <a:bodyPr>
            <a:normAutofit/>
          </a:bodyPr>
          <a:lstStyle>
            <a:lvl1pPr marL="179996" algn="l" defTabSz="914377" rtl="0" eaLnBrk="1" latinLnBrk="0" hangingPunct="1">
              <a:lnSpc>
                <a:spcPct val="90000"/>
              </a:lnSpc>
              <a:spcBef>
                <a:spcPct val="0"/>
              </a:spcBef>
              <a:buNone/>
              <a:defRPr lang="nl-NL" sz="2400" kern="1200" dirty="0">
                <a:solidFill>
                  <a:schemeClr val="bg1"/>
                </a:solidFill>
                <a:latin typeface="Verdana" charset="0"/>
                <a:ea typeface="Verdana" charset="0"/>
                <a:cs typeface="Verdana" charset="0"/>
              </a:defRPr>
            </a:lvl1pPr>
          </a:lstStyle>
          <a:p>
            <a:r>
              <a:rPr lang="nl-NL" dirty="0"/>
              <a:t>TITELSTIJL VAN MODEL BEWERKEN</a:t>
            </a:r>
          </a:p>
        </p:txBody>
      </p:sp>
      <p:sp>
        <p:nvSpPr>
          <p:cNvPr id="4" name="Tijdelijke aanduiding voor inhoud 3"/>
          <p:cNvSpPr>
            <a:spLocks noGrp="1"/>
          </p:cNvSpPr>
          <p:nvPr>
            <p:ph sz="half" idx="2"/>
          </p:nvPr>
        </p:nvSpPr>
        <p:spPr>
          <a:xfrm>
            <a:off x="720001" y="1620000"/>
            <a:ext cx="5157787" cy="3777268"/>
          </a:xfrm>
        </p:spPr>
        <p:txBody>
          <a:bodyPr lIns="90000">
            <a:normAutofit/>
          </a:bodyPr>
          <a:lstStyle>
            <a:lvl1pPr>
              <a:defRPr sz="1200"/>
            </a:lvl1pPr>
            <a:lvl2pPr>
              <a:defRPr sz="1100"/>
            </a:lvl2pPr>
            <a:lvl3pPr>
              <a:defRPr sz="1051"/>
            </a:lvl3pPr>
            <a:lvl4pPr>
              <a:defRPr sz="1000"/>
            </a:lvl4pPr>
            <a:lvl5pPr>
              <a:defRPr sz="1000"/>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nl-NL" dirty="0"/>
          </a:p>
        </p:txBody>
      </p:sp>
      <p:sp>
        <p:nvSpPr>
          <p:cNvPr id="6" name="Tijdelijke aanduiding voor inhoud 5"/>
          <p:cNvSpPr>
            <a:spLocks noGrp="1"/>
          </p:cNvSpPr>
          <p:nvPr>
            <p:ph sz="quarter" idx="4"/>
          </p:nvPr>
        </p:nvSpPr>
        <p:spPr>
          <a:xfrm>
            <a:off x="6456002" y="1620000"/>
            <a:ext cx="5037063" cy="3787572"/>
          </a:xfrm>
        </p:spPr>
        <p:txBody>
          <a:bodyPr lIns="90000">
            <a:normAutofit/>
          </a:bodyPr>
          <a:lstStyle>
            <a:lvl1pPr>
              <a:defRPr sz="1400"/>
            </a:lvl1pPr>
            <a:lvl2pPr>
              <a:defRPr sz="1200"/>
            </a:lvl2pPr>
            <a:lvl3pPr>
              <a:defRPr sz="1100"/>
            </a:lvl3pPr>
            <a:lvl4pPr>
              <a:defRPr sz="1051"/>
            </a:lvl4pPr>
            <a:lvl5pPr>
              <a:defRPr sz="1051"/>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nl-NL" dirty="0"/>
          </a:p>
        </p:txBody>
      </p:sp>
      <p:sp>
        <p:nvSpPr>
          <p:cNvPr id="8" name="Tijdelijke aanduiding voor voettekst 7"/>
          <p:cNvSpPr>
            <a:spLocks noGrp="1"/>
          </p:cNvSpPr>
          <p:nvPr>
            <p:ph type="ftr" sz="quarter" idx="11"/>
          </p:nvPr>
        </p:nvSpPr>
        <p:spPr/>
        <p:txBody>
          <a:bodyPr/>
          <a:lstStyle/>
          <a:p>
            <a:r>
              <a:rPr lang="nl-NL"/>
              <a:t>Titel van dia</a:t>
            </a:r>
          </a:p>
        </p:txBody>
      </p:sp>
      <p:sp>
        <p:nvSpPr>
          <p:cNvPr id="9" name="Tijdelijke aanduiding voor dianummer 8"/>
          <p:cNvSpPr>
            <a:spLocks noGrp="1"/>
          </p:cNvSpPr>
          <p:nvPr>
            <p:ph type="sldNum" sz="quarter" idx="12"/>
          </p:nvPr>
        </p:nvSpPr>
        <p:spPr/>
        <p:txBody>
          <a:bodyPr/>
          <a:lstStyle/>
          <a:p>
            <a:r>
              <a:rPr lang="nl-NL" dirty="0"/>
              <a:t> </a:t>
            </a:r>
            <a:fld id="{141DC315-004D-734B-91F7-61E542849DC9}" type="datetimeFigureOut">
              <a:rPr lang="nl-NL" smtClean="0"/>
              <a:pPr/>
              <a:t>08-12-2022</a:t>
            </a:fld>
            <a:r>
              <a:rPr lang="nl-NL" dirty="0"/>
              <a:t> | </a:t>
            </a:r>
            <a:fld id="{2DAB09C5-3251-4B47-B002-D03712DC64C3}" type="slidenum">
              <a:rPr lang="nl-NL" smtClean="0"/>
              <a:pPr/>
              <a:t>‹nr.›</a:t>
            </a:fld>
            <a:endParaRPr lang="nl-NL" dirty="0"/>
          </a:p>
        </p:txBody>
      </p:sp>
    </p:spTree>
    <p:extLst>
      <p:ext uri="{BB962C8B-B14F-4D97-AF65-F5344CB8AC3E}">
        <p14:creationId xmlns:p14="http://schemas.microsoft.com/office/powerpoint/2010/main" val="1978847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nl-NL" dirty="0"/>
              <a:t>TITELSTIJL VAN MODEL BEWERKEN</a:t>
            </a:r>
          </a:p>
        </p:txBody>
      </p:sp>
      <p:sp>
        <p:nvSpPr>
          <p:cNvPr id="4" name="Tijdelijke aanduiding voor voettekst 3"/>
          <p:cNvSpPr>
            <a:spLocks noGrp="1"/>
          </p:cNvSpPr>
          <p:nvPr>
            <p:ph type="ftr" sz="quarter" idx="11"/>
          </p:nvPr>
        </p:nvSpPr>
        <p:spPr/>
        <p:txBody>
          <a:bodyPr/>
          <a:lstStyle/>
          <a:p>
            <a:r>
              <a:rPr lang="nl-NL"/>
              <a:t>Titel van dia</a:t>
            </a:r>
          </a:p>
        </p:txBody>
      </p:sp>
      <p:sp>
        <p:nvSpPr>
          <p:cNvPr id="5" name="Tijdelijke aanduiding voor dianummer 4"/>
          <p:cNvSpPr>
            <a:spLocks noGrp="1"/>
          </p:cNvSpPr>
          <p:nvPr>
            <p:ph type="sldNum" sz="quarter" idx="12"/>
          </p:nvPr>
        </p:nvSpPr>
        <p:spPr/>
        <p:txBody>
          <a:bodyPr/>
          <a:lstStyle/>
          <a:p>
            <a:r>
              <a:rPr lang="nl-NL" dirty="0"/>
              <a:t> </a:t>
            </a:r>
            <a:fld id="{141DC315-004D-734B-91F7-61E542849DC9}" type="datetimeFigureOut">
              <a:rPr lang="nl-NL" smtClean="0"/>
              <a:pPr/>
              <a:t>08-12-2022</a:t>
            </a:fld>
            <a:r>
              <a:rPr lang="nl-NL" dirty="0"/>
              <a:t> | </a:t>
            </a:r>
            <a:fld id="{2DAB09C5-3251-4B47-B002-D03712DC64C3}" type="slidenum">
              <a:rPr lang="nl-NL" smtClean="0"/>
              <a:pPr/>
              <a:t>‹nr.›</a:t>
            </a:fld>
            <a:endParaRPr lang="nl-NL" dirty="0"/>
          </a:p>
        </p:txBody>
      </p:sp>
      <p:pic>
        <p:nvPicPr>
          <p:cNvPr id="6" name="Afbeelding 5"/>
          <p:cNvPicPr>
            <a:picLocks noChangeAspect="1"/>
          </p:cNvPicPr>
          <p:nvPr userDrawn="1"/>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1925700" y="714542"/>
            <a:ext cx="279133" cy="718302"/>
          </a:xfrm>
          <a:prstGeom prst="rect">
            <a:avLst/>
          </a:prstGeom>
        </p:spPr>
      </p:pic>
    </p:spTree>
    <p:extLst>
      <p:ext uri="{BB962C8B-B14F-4D97-AF65-F5344CB8AC3E}">
        <p14:creationId xmlns:p14="http://schemas.microsoft.com/office/powerpoint/2010/main" val="930735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3" name="Tijdelijke aanduiding voor voettekst 2"/>
          <p:cNvSpPr>
            <a:spLocks noGrp="1"/>
          </p:cNvSpPr>
          <p:nvPr>
            <p:ph type="ftr" sz="quarter" idx="11"/>
          </p:nvPr>
        </p:nvSpPr>
        <p:spPr/>
        <p:txBody>
          <a:bodyPr/>
          <a:lstStyle/>
          <a:p>
            <a:r>
              <a:rPr lang="nl-NL"/>
              <a:t>Titel van dia</a:t>
            </a:r>
          </a:p>
        </p:txBody>
      </p:sp>
      <p:sp>
        <p:nvSpPr>
          <p:cNvPr id="4" name="Tijdelijke aanduiding voor dianummer 3"/>
          <p:cNvSpPr>
            <a:spLocks noGrp="1"/>
          </p:cNvSpPr>
          <p:nvPr>
            <p:ph type="sldNum" sz="quarter" idx="12"/>
          </p:nvPr>
        </p:nvSpPr>
        <p:spPr/>
        <p:txBody>
          <a:bodyPr/>
          <a:lstStyle/>
          <a:p>
            <a:r>
              <a:rPr lang="nl-NL" dirty="0"/>
              <a:t> </a:t>
            </a:r>
            <a:fld id="{141DC315-004D-734B-91F7-61E542849DC9}" type="datetimeFigureOut">
              <a:rPr lang="nl-NL" smtClean="0"/>
              <a:pPr/>
              <a:t>08-12-2022</a:t>
            </a:fld>
            <a:r>
              <a:rPr lang="nl-NL" dirty="0"/>
              <a:t> | </a:t>
            </a:r>
            <a:fld id="{2DAB09C5-3251-4B47-B002-D03712DC64C3}" type="slidenum">
              <a:rPr lang="nl-NL" smtClean="0"/>
              <a:pPr/>
              <a:t>‹nr.›</a:t>
            </a:fld>
            <a:endParaRPr lang="nl-NL" dirty="0"/>
          </a:p>
        </p:txBody>
      </p:sp>
    </p:spTree>
    <p:extLst>
      <p:ext uri="{BB962C8B-B14F-4D97-AF65-F5344CB8AC3E}">
        <p14:creationId xmlns:p14="http://schemas.microsoft.com/office/powerpoint/2010/main" val="385445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microsoft.com/office/2007/relationships/hdphoto" Target="../media/hdphoto1.wdp"/><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2.png"/><Relationship Id="rId5" Type="http://schemas.openxmlformats.org/officeDocument/2006/relationships/slideLayout" Target="../slideLayouts/slideLayout16.xml"/><Relationship Id="rId10" Type="http://schemas.openxmlformats.org/officeDocument/2006/relationships/image" Target="../media/image3.png"/><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93000"/>
                <a:satMod val="150000"/>
                <a:shade val="98000"/>
                <a:lumMod val="102000"/>
              </a:schemeClr>
            </a:gs>
            <a:gs pos="79000">
              <a:schemeClr val="bg1">
                <a:tint val="98000"/>
                <a:satMod val="130000"/>
                <a:shade val="90000"/>
                <a:lumMod val="12000"/>
                <a:lumOff val="88000"/>
              </a:schemeClr>
            </a:gs>
            <a:gs pos="92000">
              <a:schemeClr val="bg1">
                <a:lumMod val="93000"/>
              </a:schemeClr>
            </a:gs>
          </a:gsLst>
          <a:lin ang="5400000" scaled="0"/>
          <a:tileRect/>
        </a:gradFill>
        <a:effectLst/>
      </p:bgPr>
    </p:bg>
    <p:spTree>
      <p:nvGrpSpPr>
        <p:cNvPr id="1" name=""/>
        <p:cNvGrpSpPr/>
        <p:nvPr/>
      </p:nvGrpSpPr>
      <p:grpSpPr>
        <a:xfrm>
          <a:off x="0" y="0"/>
          <a:ext cx="0" cy="0"/>
          <a:chOff x="0" y="0"/>
          <a:chExt cx="0" cy="0"/>
        </a:xfrm>
      </p:grpSpPr>
      <p:pic>
        <p:nvPicPr>
          <p:cNvPr id="10" name="Afbeelding 9"/>
          <p:cNvPicPr>
            <a:picLocks noChangeAspect="1"/>
          </p:cNvPicPr>
          <p:nvPr/>
        </p:nvPicPr>
        <p:blipFill rotWithShape="1">
          <a:blip r:embed="rId13">
            <a:extLst>
              <a:ext uri="{28A0092B-C50C-407E-A947-70E740481C1C}">
                <a14:useLocalDpi xmlns:a14="http://schemas.microsoft.com/office/drawing/2010/main" val="0"/>
              </a:ext>
            </a:extLst>
          </a:blip>
          <a:srcRect l="326" t="7715" r="17823" b="9547"/>
          <a:stretch/>
        </p:blipFill>
        <p:spPr>
          <a:xfrm>
            <a:off x="0" y="5704885"/>
            <a:ext cx="12210881" cy="1157161"/>
          </a:xfrm>
          <a:prstGeom prst="rect">
            <a:avLst/>
          </a:prstGeom>
          <a:effectLst>
            <a:outerShdw blurRad="50800" dist="38100" dir="16200000" rotWithShape="0">
              <a:prstClr val="black">
                <a:alpha val="10000"/>
              </a:prstClr>
            </a:outerShdw>
          </a:effectLst>
        </p:spPr>
      </p:pic>
      <p:sp>
        <p:nvSpPr>
          <p:cNvPr id="2" name="Tijdelijke aanduiding voor titel 1"/>
          <p:cNvSpPr>
            <a:spLocks noGrp="1"/>
          </p:cNvSpPr>
          <p:nvPr>
            <p:ph type="title"/>
          </p:nvPr>
        </p:nvSpPr>
        <p:spPr>
          <a:xfrm>
            <a:off x="720000" y="720000"/>
            <a:ext cx="6120000" cy="540000"/>
          </a:xfrm>
          <a:prstGeom prst="rect">
            <a:avLst/>
          </a:prstGeom>
          <a:solidFill>
            <a:srgbClr val="0033A0"/>
          </a:solidFill>
        </p:spPr>
        <p:txBody>
          <a:bodyPr vert="horz" lIns="90000" tIns="45720" rIns="91440" bIns="45720" rtlCol="0" anchor="ctr">
            <a:normAutofit/>
          </a:bodyPr>
          <a:lstStyle/>
          <a:p>
            <a:r>
              <a:rPr lang="nl-NL" dirty="0"/>
              <a:t>TITELSTIJL VAN MODEL BEWERKEN</a:t>
            </a:r>
          </a:p>
        </p:txBody>
      </p:sp>
      <p:sp>
        <p:nvSpPr>
          <p:cNvPr id="3" name="Tijdelijke aanduiding voor tekst 2"/>
          <p:cNvSpPr>
            <a:spLocks noGrp="1"/>
          </p:cNvSpPr>
          <p:nvPr>
            <p:ph type="body" idx="1"/>
          </p:nvPr>
        </p:nvSpPr>
        <p:spPr>
          <a:xfrm>
            <a:off x="720001" y="1620000"/>
            <a:ext cx="10616699" cy="3891066"/>
          </a:xfrm>
          <a:prstGeom prst="rect">
            <a:avLst/>
          </a:prstGeom>
        </p:spPr>
        <p:txBody>
          <a:bodyPr vert="horz" lIns="90000" tIns="45720" rIns="91440" bIns="45720" rtlCol="0">
            <a:normAutofit/>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voettekst 4"/>
          <p:cNvSpPr>
            <a:spLocks noGrp="1"/>
          </p:cNvSpPr>
          <p:nvPr>
            <p:ph type="ftr" sz="quarter" idx="3"/>
          </p:nvPr>
        </p:nvSpPr>
        <p:spPr>
          <a:xfrm>
            <a:off x="8610600" y="6203733"/>
            <a:ext cx="2743200" cy="156560"/>
          </a:xfrm>
          <a:prstGeom prst="rect">
            <a:avLst/>
          </a:prstGeom>
        </p:spPr>
        <p:txBody>
          <a:bodyPr vert="horz" lIns="91440" tIns="45720" rIns="91440" bIns="45720" rtlCol="0" anchor="ctr"/>
          <a:lstStyle>
            <a:lvl1pPr algn="r">
              <a:defRPr sz="1000">
                <a:solidFill>
                  <a:srgbClr val="FF5000"/>
                </a:solidFill>
                <a:latin typeface="Verdana" charset="0"/>
                <a:ea typeface="Verdana" charset="0"/>
                <a:cs typeface="Verdana" charset="0"/>
              </a:defRPr>
            </a:lvl1pPr>
          </a:lstStyle>
          <a:p>
            <a:r>
              <a:rPr lang="nl-NL"/>
              <a:t>Titel van dia</a:t>
            </a:r>
            <a:endParaRPr lang="nl-NL" dirty="0"/>
          </a:p>
        </p:txBody>
      </p:sp>
      <p:sp>
        <p:nvSpPr>
          <p:cNvPr id="6" name="Tijdelijke aanduiding voor dianummer 5"/>
          <p:cNvSpPr>
            <a:spLocks noGrp="1"/>
          </p:cNvSpPr>
          <p:nvPr>
            <p:ph type="sldNum" sz="quarter" idx="4"/>
          </p:nvPr>
        </p:nvSpPr>
        <p:spPr>
          <a:xfrm>
            <a:off x="8610600" y="6356354"/>
            <a:ext cx="2743200" cy="173749"/>
          </a:xfrm>
          <a:prstGeom prst="rect">
            <a:avLst/>
          </a:prstGeom>
        </p:spPr>
        <p:txBody>
          <a:bodyPr vert="horz" lIns="91440" tIns="45720" rIns="91440" bIns="45720" rtlCol="0" anchor="ctr"/>
          <a:lstStyle>
            <a:lvl1pPr algn="r">
              <a:defRPr sz="1000">
                <a:solidFill>
                  <a:srgbClr val="0033A0"/>
                </a:solidFill>
                <a:latin typeface="Verdana" charset="0"/>
                <a:ea typeface="Verdana" charset="0"/>
                <a:cs typeface="Verdana" charset="0"/>
              </a:defRPr>
            </a:lvl1pPr>
          </a:lstStyle>
          <a:p>
            <a:r>
              <a:rPr lang="nl-NL" dirty="0"/>
              <a:t> </a:t>
            </a:r>
            <a:fld id="{141DC315-004D-734B-91F7-61E542849DC9}" type="datetimeFigureOut">
              <a:rPr lang="nl-NL" smtClean="0"/>
              <a:pPr/>
              <a:t>08-12-2022</a:t>
            </a:fld>
            <a:r>
              <a:rPr lang="nl-NL" dirty="0"/>
              <a:t> | </a:t>
            </a:r>
            <a:fld id="{2DAB09C5-3251-4B47-B002-D03712DC64C3}" type="slidenum">
              <a:rPr lang="nl-NL" smtClean="0"/>
              <a:pPr/>
              <a:t>‹nr.›</a:t>
            </a:fld>
            <a:endParaRPr lang="nl-NL" dirty="0"/>
          </a:p>
        </p:txBody>
      </p:sp>
    </p:spTree>
    <p:extLst>
      <p:ext uri="{BB962C8B-B14F-4D97-AF65-F5344CB8AC3E}">
        <p14:creationId xmlns:p14="http://schemas.microsoft.com/office/powerpoint/2010/main" val="889490588"/>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dt="0"/>
  <p:txStyles>
    <p:titleStyle>
      <a:lvl1pPr marL="179996" algn="l" defTabSz="914377" rtl="0" eaLnBrk="1" latinLnBrk="0" hangingPunct="1">
        <a:lnSpc>
          <a:spcPct val="90000"/>
        </a:lnSpc>
        <a:spcBef>
          <a:spcPct val="0"/>
        </a:spcBef>
        <a:buNone/>
        <a:defRPr sz="2400" kern="1200">
          <a:solidFill>
            <a:schemeClr val="bg1"/>
          </a:solidFill>
          <a:latin typeface="Verdana" charset="0"/>
          <a:ea typeface="Verdana" charset="0"/>
          <a:cs typeface="Verdana" charset="0"/>
        </a:defRPr>
      </a:lvl1pPr>
    </p:titleStyle>
    <p:bodyStyle>
      <a:lvl1pPr marL="342900" indent="-342900" algn="l" defTabSz="914377" rtl="0" eaLnBrk="1" latinLnBrk="0" hangingPunct="1">
        <a:lnSpc>
          <a:spcPct val="90000"/>
        </a:lnSpc>
        <a:spcBef>
          <a:spcPts val="1000"/>
        </a:spcBef>
        <a:buFont typeface="Arial" charset="0"/>
        <a:buChar char="•"/>
        <a:defRPr sz="2000" kern="1200">
          <a:solidFill>
            <a:schemeClr val="tx1"/>
          </a:solidFill>
          <a:latin typeface="Verdana" charset="0"/>
          <a:ea typeface="Verdana" charset="0"/>
          <a:cs typeface="Verdana" charset="0"/>
        </a:defRPr>
      </a:lvl1pPr>
      <a:lvl2pPr marL="685783" indent="-228594" algn="l" defTabSz="914377" rtl="0" eaLnBrk="1" latinLnBrk="0" hangingPunct="1">
        <a:lnSpc>
          <a:spcPct val="90000"/>
        </a:lnSpc>
        <a:spcBef>
          <a:spcPts val="500"/>
        </a:spcBef>
        <a:buFont typeface="Arial"/>
        <a:buChar char="•"/>
        <a:defRPr sz="1800" kern="1200">
          <a:solidFill>
            <a:schemeClr val="bg2">
              <a:lumMod val="50000"/>
            </a:schemeClr>
          </a:solidFill>
          <a:latin typeface="Verdana" charset="0"/>
          <a:ea typeface="Verdana" charset="0"/>
          <a:cs typeface="Verdana" charset="0"/>
        </a:defRPr>
      </a:lvl2pPr>
      <a:lvl3pPr marL="1142971" indent="-228594" algn="l" defTabSz="914377" rtl="0" eaLnBrk="1" latinLnBrk="0" hangingPunct="1">
        <a:lnSpc>
          <a:spcPct val="90000"/>
        </a:lnSpc>
        <a:spcBef>
          <a:spcPts val="500"/>
        </a:spcBef>
        <a:buFont typeface="Arial"/>
        <a:buChar char="•"/>
        <a:defRPr sz="1600" kern="1200">
          <a:solidFill>
            <a:schemeClr val="bg2">
              <a:lumMod val="50000"/>
            </a:schemeClr>
          </a:solidFill>
          <a:latin typeface="Verdana" charset="0"/>
          <a:ea typeface="Verdana" charset="0"/>
          <a:cs typeface="Verdana" charset="0"/>
        </a:defRPr>
      </a:lvl3pPr>
      <a:lvl4pPr marL="1600160" indent="-228594" algn="l" defTabSz="914377" rtl="0" eaLnBrk="1" latinLnBrk="0" hangingPunct="1">
        <a:lnSpc>
          <a:spcPct val="90000"/>
        </a:lnSpc>
        <a:spcBef>
          <a:spcPts val="500"/>
        </a:spcBef>
        <a:buFont typeface="Arial"/>
        <a:buChar char="•"/>
        <a:defRPr sz="1400" kern="1200">
          <a:solidFill>
            <a:schemeClr val="bg2">
              <a:lumMod val="50000"/>
            </a:schemeClr>
          </a:solidFill>
          <a:latin typeface="Verdana" charset="0"/>
          <a:ea typeface="Verdana" charset="0"/>
          <a:cs typeface="Verdana" charset="0"/>
        </a:defRPr>
      </a:lvl4pPr>
      <a:lvl5pPr marL="2057349" indent="-228594" algn="l" defTabSz="914377" rtl="0" eaLnBrk="1" latinLnBrk="0" hangingPunct="1">
        <a:lnSpc>
          <a:spcPct val="90000"/>
        </a:lnSpc>
        <a:spcBef>
          <a:spcPts val="500"/>
        </a:spcBef>
        <a:buFont typeface="Arial"/>
        <a:buChar char="•"/>
        <a:defRPr sz="1400" kern="1200">
          <a:solidFill>
            <a:schemeClr val="bg2">
              <a:lumMod val="50000"/>
            </a:schemeClr>
          </a:solidFill>
          <a:latin typeface="Verdana" charset="0"/>
          <a:ea typeface="Verdana" charset="0"/>
          <a:cs typeface="Verdana" charset="0"/>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3997" userDrawn="1">
          <p15:clr>
            <a:srgbClr val="F26B43"/>
          </p15:clr>
        </p15:guide>
        <p15:guide id="3" orient="horz" pos="4178" userDrawn="1">
          <p15:clr>
            <a:srgbClr val="F26B43"/>
          </p15:clr>
        </p15:guide>
        <p15:guide id="6" orient="horz" pos="4320" userDrawn="1">
          <p15:clr>
            <a:srgbClr val="F26B43"/>
          </p15:clr>
        </p15:guide>
        <p15:guide id="7" orient="horz" pos="3748" userDrawn="1">
          <p15:clr>
            <a:srgbClr val="F26B43"/>
          </p15:clr>
        </p15:guide>
        <p15:guide id="8" pos="461" userDrawn="1">
          <p15:clr>
            <a:srgbClr val="F26B43"/>
          </p15:clr>
        </p15:guide>
        <p15:guide id="9" orient="horz" pos="358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93000"/>
                <a:satMod val="150000"/>
                <a:shade val="98000"/>
                <a:lumMod val="102000"/>
              </a:schemeClr>
            </a:gs>
            <a:gs pos="79000">
              <a:schemeClr val="bg1">
                <a:tint val="98000"/>
                <a:satMod val="130000"/>
                <a:shade val="90000"/>
                <a:lumMod val="12000"/>
                <a:lumOff val="88000"/>
              </a:schemeClr>
            </a:gs>
            <a:gs pos="92000">
              <a:schemeClr val="bg1">
                <a:lumMod val="93000"/>
              </a:schemeClr>
            </a:gs>
          </a:gsLst>
          <a:lin ang="5400000" scaled="0"/>
          <a:tileRect/>
        </a:gradFill>
        <a:effectLst/>
      </p:bgPr>
    </p:bg>
    <p:spTree>
      <p:nvGrpSpPr>
        <p:cNvPr id="1" name=""/>
        <p:cNvGrpSpPr/>
        <p:nvPr/>
      </p:nvGrpSpPr>
      <p:grpSpPr>
        <a:xfrm>
          <a:off x="0" y="0"/>
          <a:ext cx="0" cy="0"/>
          <a:chOff x="0" y="0"/>
          <a:chExt cx="0" cy="0"/>
        </a:xfrm>
      </p:grpSpPr>
      <p:pic>
        <p:nvPicPr>
          <p:cNvPr id="11" name="Afbeelding 10"/>
          <p:cNvPicPr>
            <a:picLocks noChangeAspect="1"/>
          </p:cNvPicPr>
          <p:nvPr/>
        </p:nvPicPr>
        <p:blipFill rotWithShape="1">
          <a:blip r:embed="rId9">
            <a:extLst>
              <a:ext uri="{28A0092B-C50C-407E-A947-70E740481C1C}">
                <a14:useLocalDpi xmlns:a14="http://schemas.microsoft.com/office/drawing/2010/main" val="0"/>
              </a:ext>
            </a:extLst>
          </a:blip>
          <a:srcRect l="276" t="7715" r="17823" b="9547"/>
          <a:stretch/>
        </p:blipFill>
        <p:spPr>
          <a:xfrm>
            <a:off x="-7434" y="5704885"/>
            <a:ext cx="12218315" cy="1157161"/>
          </a:xfrm>
          <a:prstGeom prst="rect">
            <a:avLst/>
          </a:prstGeom>
          <a:effectLst>
            <a:outerShdw blurRad="50800" dist="38100" dir="16200000" rotWithShape="0">
              <a:prstClr val="black">
                <a:alpha val="10000"/>
              </a:prstClr>
            </a:outerShdw>
          </a:effectLst>
        </p:spPr>
      </p:pic>
      <p:sp>
        <p:nvSpPr>
          <p:cNvPr id="2" name="Tijdelijke aanduiding voor titel 1"/>
          <p:cNvSpPr>
            <a:spLocks noGrp="1"/>
          </p:cNvSpPr>
          <p:nvPr>
            <p:ph type="title"/>
          </p:nvPr>
        </p:nvSpPr>
        <p:spPr>
          <a:xfrm>
            <a:off x="720000" y="720000"/>
            <a:ext cx="6120000" cy="540000"/>
          </a:xfrm>
          <a:prstGeom prst="rect">
            <a:avLst/>
          </a:prstGeom>
          <a:solidFill>
            <a:srgbClr val="0033A0"/>
          </a:solidFill>
        </p:spPr>
        <p:txBody>
          <a:bodyPr vert="horz" lIns="90000" tIns="45720" rIns="91440" bIns="45720" rtlCol="0" anchor="ctr">
            <a:normAutofit/>
          </a:bodyPr>
          <a:lstStyle/>
          <a:p>
            <a:r>
              <a:rPr lang="nl-NL" dirty="0"/>
              <a:t>TITELSTIJL VAN MODEL BEWERKEN</a:t>
            </a:r>
          </a:p>
        </p:txBody>
      </p:sp>
      <p:sp>
        <p:nvSpPr>
          <p:cNvPr id="3" name="Tijdelijke aanduiding voor tekst 2"/>
          <p:cNvSpPr>
            <a:spLocks noGrp="1"/>
          </p:cNvSpPr>
          <p:nvPr>
            <p:ph type="body" idx="1"/>
          </p:nvPr>
        </p:nvSpPr>
        <p:spPr>
          <a:xfrm>
            <a:off x="720001" y="1620000"/>
            <a:ext cx="10616699" cy="3891066"/>
          </a:xfrm>
          <a:prstGeom prst="rect">
            <a:avLst/>
          </a:prstGeom>
        </p:spPr>
        <p:txBody>
          <a:bodyPr vert="horz" lIns="90000" tIns="45720" rIns="91440" bIns="45720" rtlCol="0">
            <a:normAutofit/>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voettekst 4"/>
          <p:cNvSpPr>
            <a:spLocks noGrp="1"/>
          </p:cNvSpPr>
          <p:nvPr>
            <p:ph type="ftr" sz="quarter" idx="3"/>
          </p:nvPr>
        </p:nvSpPr>
        <p:spPr>
          <a:xfrm>
            <a:off x="8610600" y="6203733"/>
            <a:ext cx="2743200" cy="156560"/>
          </a:xfrm>
          <a:prstGeom prst="rect">
            <a:avLst/>
          </a:prstGeom>
        </p:spPr>
        <p:txBody>
          <a:bodyPr vert="horz" lIns="91440" tIns="45720" rIns="91440" bIns="45720" rtlCol="0" anchor="ctr"/>
          <a:lstStyle>
            <a:lvl1pPr algn="r">
              <a:defRPr sz="1000">
                <a:solidFill>
                  <a:srgbClr val="FF5000"/>
                </a:solidFill>
                <a:latin typeface="Verdana" charset="0"/>
                <a:ea typeface="Verdana" charset="0"/>
                <a:cs typeface="Verdana" charset="0"/>
              </a:defRPr>
            </a:lvl1pPr>
          </a:lstStyle>
          <a:p>
            <a:r>
              <a:rPr lang="nl-NL"/>
              <a:t>Titel van dia</a:t>
            </a:r>
            <a:endParaRPr lang="nl-NL" dirty="0"/>
          </a:p>
        </p:txBody>
      </p:sp>
      <p:sp>
        <p:nvSpPr>
          <p:cNvPr id="6" name="Tijdelijke aanduiding voor dianummer 5"/>
          <p:cNvSpPr>
            <a:spLocks noGrp="1"/>
          </p:cNvSpPr>
          <p:nvPr>
            <p:ph type="sldNum" sz="quarter" idx="4"/>
          </p:nvPr>
        </p:nvSpPr>
        <p:spPr>
          <a:xfrm>
            <a:off x="8610600" y="6356354"/>
            <a:ext cx="2743200" cy="173749"/>
          </a:xfrm>
          <a:prstGeom prst="rect">
            <a:avLst/>
          </a:prstGeom>
        </p:spPr>
        <p:txBody>
          <a:bodyPr vert="horz" lIns="91440" tIns="45720" rIns="91440" bIns="45720" rtlCol="0" anchor="ctr"/>
          <a:lstStyle>
            <a:lvl1pPr algn="r">
              <a:defRPr sz="1000">
                <a:solidFill>
                  <a:srgbClr val="0033A0"/>
                </a:solidFill>
                <a:latin typeface="Verdana" charset="0"/>
                <a:ea typeface="Verdana" charset="0"/>
                <a:cs typeface="Verdana" charset="0"/>
              </a:defRPr>
            </a:lvl1pPr>
          </a:lstStyle>
          <a:p>
            <a:r>
              <a:rPr lang="nl-NL" dirty="0"/>
              <a:t> </a:t>
            </a:r>
            <a:fld id="{141DC315-004D-734B-91F7-61E542849DC9}" type="datetimeFigureOut">
              <a:rPr lang="nl-NL" smtClean="0"/>
              <a:pPr/>
              <a:t>08-12-2022</a:t>
            </a:fld>
            <a:r>
              <a:rPr lang="nl-NL" dirty="0"/>
              <a:t> | </a:t>
            </a:r>
            <a:fld id="{2DAB09C5-3251-4B47-B002-D03712DC64C3}" type="slidenum">
              <a:rPr lang="nl-NL" smtClean="0"/>
              <a:pPr/>
              <a:t>‹nr.›</a:t>
            </a:fld>
            <a:endParaRPr lang="nl-NL" dirty="0"/>
          </a:p>
        </p:txBody>
      </p:sp>
      <p:pic>
        <p:nvPicPr>
          <p:cNvPr id="13" name="Afbeelding 12"/>
          <p:cNvPicPr>
            <a:picLocks noChangeAspect="1"/>
          </p:cNvPicPr>
          <p:nvPr/>
        </p:nvPicPr>
        <p:blipFill>
          <a:blip r:embed="rId10">
            <a:alphaModFix amt="35000"/>
            <a:extLst>
              <a:ext uri="{28A0092B-C50C-407E-A947-70E740481C1C}">
                <a14:useLocalDpi xmlns:a14="http://schemas.microsoft.com/office/drawing/2010/main" val="0"/>
              </a:ext>
            </a:extLst>
          </a:blip>
          <a:stretch>
            <a:fillRect/>
          </a:stretch>
        </p:blipFill>
        <p:spPr>
          <a:xfrm>
            <a:off x="10260531" y="-1"/>
            <a:ext cx="1931469" cy="2838451"/>
          </a:xfrm>
          <a:prstGeom prst="rect">
            <a:avLst/>
          </a:prstGeom>
        </p:spPr>
      </p:pic>
      <p:pic>
        <p:nvPicPr>
          <p:cNvPr id="7" name="Afbeelding 6"/>
          <p:cNvPicPr>
            <a:picLocks noChangeAspect="1"/>
          </p:cNvPicPr>
          <p:nvPr/>
        </p:nvPicPr>
        <p:blipFill>
          <a:blip r:embed="rId11">
            <a:extLst>
              <a:ext uri="{BEBA8EAE-BF5A-486C-A8C5-ECC9F3942E4B}">
                <a14:imgProps xmlns:a14="http://schemas.microsoft.com/office/drawing/2010/main">
                  <a14:imgLayer r:embed="rId12">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1925700" y="714542"/>
            <a:ext cx="279133" cy="718302"/>
          </a:xfrm>
          <a:prstGeom prst="rect">
            <a:avLst/>
          </a:prstGeom>
        </p:spPr>
      </p:pic>
    </p:spTree>
    <p:extLst>
      <p:ext uri="{BB962C8B-B14F-4D97-AF65-F5344CB8AC3E}">
        <p14:creationId xmlns:p14="http://schemas.microsoft.com/office/powerpoint/2010/main" val="18198737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hf hdr="0" dt="0"/>
  <p:txStyles>
    <p:titleStyle>
      <a:lvl1pPr marL="179996" algn="l" defTabSz="914377" rtl="0" eaLnBrk="1" latinLnBrk="0" hangingPunct="1">
        <a:lnSpc>
          <a:spcPct val="90000"/>
        </a:lnSpc>
        <a:spcBef>
          <a:spcPct val="0"/>
        </a:spcBef>
        <a:buNone/>
        <a:defRPr sz="2400" kern="1200">
          <a:solidFill>
            <a:schemeClr val="bg1"/>
          </a:solidFill>
          <a:latin typeface="Verdana" charset="0"/>
          <a:ea typeface="Verdana" charset="0"/>
          <a:cs typeface="Verdana" charset="0"/>
        </a:defRPr>
      </a:lvl1pPr>
    </p:titleStyle>
    <p:bodyStyle>
      <a:lvl1pPr marL="228594" indent="-228594" algn="l" defTabSz="914377" rtl="0" eaLnBrk="1" latinLnBrk="0" hangingPunct="1">
        <a:lnSpc>
          <a:spcPct val="90000"/>
        </a:lnSpc>
        <a:spcBef>
          <a:spcPts val="1000"/>
        </a:spcBef>
        <a:buFont typeface="Arial"/>
        <a:buChar char="•"/>
        <a:defRPr sz="2000" kern="1200">
          <a:solidFill>
            <a:srgbClr val="FF5000"/>
          </a:solidFill>
          <a:latin typeface="Verdana" charset="0"/>
          <a:ea typeface="Verdana" charset="0"/>
          <a:cs typeface="Verdana" charset="0"/>
        </a:defRPr>
      </a:lvl1pPr>
      <a:lvl2pPr marL="685783" indent="-228594" algn="l" defTabSz="914377" rtl="0" eaLnBrk="1" latinLnBrk="0" hangingPunct="1">
        <a:lnSpc>
          <a:spcPct val="90000"/>
        </a:lnSpc>
        <a:spcBef>
          <a:spcPts val="500"/>
        </a:spcBef>
        <a:buFont typeface="Arial"/>
        <a:buChar char="•"/>
        <a:defRPr sz="1800" kern="1200">
          <a:solidFill>
            <a:schemeClr val="bg2">
              <a:lumMod val="50000"/>
            </a:schemeClr>
          </a:solidFill>
          <a:latin typeface="Verdana" charset="0"/>
          <a:ea typeface="Verdana" charset="0"/>
          <a:cs typeface="Verdana" charset="0"/>
        </a:defRPr>
      </a:lvl2pPr>
      <a:lvl3pPr marL="1142971" indent="-228594" algn="l" defTabSz="914377" rtl="0" eaLnBrk="1" latinLnBrk="0" hangingPunct="1">
        <a:lnSpc>
          <a:spcPct val="90000"/>
        </a:lnSpc>
        <a:spcBef>
          <a:spcPts val="500"/>
        </a:spcBef>
        <a:buFont typeface="Arial"/>
        <a:buChar char="•"/>
        <a:defRPr sz="1600" kern="1200">
          <a:solidFill>
            <a:schemeClr val="bg2">
              <a:lumMod val="50000"/>
            </a:schemeClr>
          </a:solidFill>
          <a:latin typeface="Verdana" charset="0"/>
          <a:ea typeface="Verdana" charset="0"/>
          <a:cs typeface="Verdana" charset="0"/>
        </a:defRPr>
      </a:lvl3pPr>
      <a:lvl4pPr marL="1600160" indent="-228594" algn="l" defTabSz="914377" rtl="0" eaLnBrk="1" latinLnBrk="0" hangingPunct="1">
        <a:lnSpc>
          <a:spcPct val="90000"/>
        </a:lnSpc>
        <a:spcBef>
          <a:spcPts val="500"/>
        </a:spcBef>
        <a:buFont typeface="Arial"/>
        <a:buChar char="•"/>
        <a:defRPr sz="1400" kern="1200">
          <a:solidFill>
            <a:schemeClr val="bg2">
              <a:lumMod val="50000"/>
            </a:schemeClr>
          </a:solidFill>
          <a:latin typeface="Verdana" charset="0"/>
          <a:ea typeface="Verdana" charset="0"/>
          <a:cs typeface="Verdana" charset="0"/>
        </a:defRPr>
      </a:lvl4pPr>
      <a:lvl5pPr marL="2057349" indent="-228594" algn="l" defTabSz="914377" rtl="0" eaLnBrk="1" latinLnBrk="0" hangingPunct="1">
        <a:lnSpc>
          <a:spcPct val="90000"/>
        </a:lnSpc>
        <a:spcBef>
          <a:spcPts val="500"/>
        </a:spcBef>
        <a:buFont typeface="Arial"/>
        <a:buChar char="•"/>
        <a:defRPr sz="1400" kern="1200">
          <a:solidFill>
            <a:schemeClr val="bg2">
              <a:lumMod val="50000"/>
            </a:schemeClr>
          </a:solidFill>
          <a:latin typeface="Verdana" charset="0"/>
          <a:ea typeface="Verdana" charset="0"/>
          <a:cs typeface="Verdana" charset="0"/>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3997" userDrawn="1">
          <p15:clr>
            <a:srgbClr val="F26B43"/>
          </p15:clr>
        </p15:guide>
        <p15:guide id="3" orient="horz" pos="4110" userDrawn="1">
          <p15:clr>
            <a:srgbClr val="F26B43"/>
          </p15:clr>
        </p15:guide>
        <p15:guide id="6" orient="horz" pos="4320" userDrawn="1">
          <p15:clr>
            <a:srgbClr val="F26B43"/>
          </p15:clr>
        </p15:guide>
        <p15:guide id="7" orient="horz" pos="358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centredecrise.be/fr/documentation/legislations/27012022-arrete-royal-portant-la-declaration-du-maintien-de-la-situation" TargetMode="External"/><Relationship Id="rId2" Type="http://schemas.openxmlformats.org/officeDocument/2006/relationships/hyperlink" Target="https://centredecrise.be/sites/default/files/documents/files/KB_AM_3012.pdf" TargetMode="External"/><Relationship Id="rId1" Type="http://schemas.openxmlformats.org/officeDocument/2006/relationships/slideLayout" Target="../slideLayouts/slideLayout13.xml"/><Relationship Id="rId6" Type="http://schemas.openxmlformats.org/officeDocument/2006/relationships/hyperlink" Target="https://centredecrise.be/fr/documentation/legislations/05032022-ar-modifiant-lar-du-28-octobre-2021-portant-les-mesures-de" TargetMode="External"/><Relationship Id="rId5" Type="http://schemas.openxmlformats.org/officeDocument/2006/relationships/hyperlink" Target="https://centredecrise.be/fr/documentation/legislations/17022022-ar-modifiant-lar-du-28-octobre-2021-portant-les-mesures-de" TargetMode="External"/><Relationship Id="rId4" Type="http://schemas.openxmlformats.org/officeDocument/2006/relationships/hyperlink" Target="https://centredecrise.be/fr/documentation/legislations/27012022-ar-modifiant-lar-du-28-octobre-2021-portant-les-mesures-d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hyperlink" Target="https://www.om-mp.be/sites/default/files/u147/col_06_2020_coronavirus_fr_nl_version_16.06.2021_clean.pdf"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www.brusselsstudies.be/PDF/FR_60_BruS18FR.pdf" TargetMode="Externa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8" Type="http://schemas.openxmlformats.org/officeDocument/2006/relationships/hyperlink" Target="https://centredecrise.be/fr/documentation/legislations/8052020-arrete-ministeriel-modifiant-larrete-ministeriel-du-23-mars-2020" TargetMode="External"/><Relationship Id="rId13" Type="http://schemas.openxmlformats.org/officeDocument/2006/relationships/hyperlink" Target="https://centredecrise.be/fr/documentation/legislations/5062020-arrete-ministeriel-modifiant-larrete-ministeriel-du-23-mars-2020" TargetMode="External"/><Relationship Id="rId18" Type="http://schemas.openxmlformats.org/officeDocument/2006/relationships/hyperlink" Target="https://centredecrise.be/fr/documentation/legislations/22082020-arrete-ministeriel-modifiant-larrete-ministeriel-du-30-juin" TargetMode="External"/><Relationship Id="rId3" Type="http://schemas.openxmlformats.org/officeDocument/2006/relationships/hyperlink" Target="https://centredecrise.be/fr/documentation/legislations/24032020-arrete-ministeriel-modifiant-larrete-ministeriel-du-23-mars" TargetMode="External"/><Relationship Id="rId7" Type="http://schemas.openxmlformats.org/officeDocument/2006/relationships/hyperlink" Target="https://centredecrise.be/fr/documentation/legislations/30042020-arrete-ministeriel-modifiant-larrete-ministeriel-du-23-mars" TargetMode="External"/><Relationship Id="rId12" Type="http://schemas.openxmlformats.org/officeDocument/2006/relationships/hyperlink" Target="https://centredecrise.be/fr/documentation/legislations/30052020-arrete-ministeriel-modifiant-larrete-ministeriel-du-23-mars" TargetMode="External"/><Relationship Id="rId17" Type="http://schemas.openxmlformats.org/officeDocument/2006/relationships/hyperlink" Target="https://centredecrise.be/fr/documentation/legislations/28072020-arrete-ministeriel-modifiant-larrete-ministeriel-du-30-juin" TargetMode="External"/><Relationship Id="rId2" Type="http://schemas.openxmlformats.org/officeDocument/2006/relationships/hyperlink" Target="https://centredecrise.be/fr/documentation/legislations/23032020-arrete-ministeriel-portant-des-mesures-durgence-pour-limiter-la" TargetMode="External"/><Relationship Id="rId16" Type="http://schemas.openxmlformats.org/officeDocument/2006/relationships/hyperlink" Target="https://centredecrise.be/fr/documentation/legislations/24072020-arrete-ministeriel-du-24-juillet-2020-modifiant-larrete" TargetMode="External"/><Relationship Id="rId1" Type="http://schemas.openxmlformats.org/officeDocument/2006/relationships/slideLayout" Target="../slideLayouts/slideLayout13.xml"/><Relationship Id="rId6" Type="http://schemas.openxmlformats.org/officeDocument/2006/relationships/hyperlink" Target="https://centredecrise.be/fr/documentation/legislations/17042020-arrete-ministeriel-modifiant-larrete-ministeriel-du-23-mars" TargetMode="External"/><Relationship Id="rId11" Type="http://schemas.openxmlformats.org/officeDocument/2006/relationships/hyperlink" Target="https://centredecrise.be/fr/documentation/legislations/25052020-arrete-ministeriel-modifiant-larrete-ministeriel-du-23-mars" TargetMode="External"/><Relationship Id="rId5" Type="http://schemas.openxmlformats.org/officeDocument/2006/relationships/hyperlink" Target="https://centredecrise.be/fr/documentation/legislations/6042020-arrete-royal-ndeg-1-portant-sur-la-lutte-contre-le-non-respect" TargetMode="External"/><Relationship Id="rId15" Type="http://schemas.openxmlformats.org/officeDocument/2006/relationships/hyperlink" Target="https://centredecrise.be/fr/documentation/legislations/10072020-arrete-ministeriel-modifiant-larrete-ministeriel-du-30-juin" TargetMode="External"/><Relationship Id="rId10" Type="http://schemas.openxmlformats.org/officeDocument/2006/relationships/hyperlink" Target="https://centredecrise.be/fr/documentation/legislations/20052020-arrete-ministeriel-modifiant-larrete-ministeriel-du-23-mars" TargetMode="External"/><Relationship Id="rId19" Type="http://schemas.openxmlformats.org/officeDocument/2006/relationships/hyperlink" Target="https://centredecrise.be/fr/documentation/legislations/25092020-arrete-ministeriel-modifiant-larrete-ministeriel-du-30-juin" TargetMode="External"/><Relationship Id="rId4" Type="http://schemas.openxmlformats.org/officeDocument/2006/relationships/hyperlink" Target="https://centredecrise.be/fr/documentation/legislations/3042020-arrete-ministeriel-modifiant-larrete-ministeriel-du-23-mars-2020" TargetMode="External"/><Relationship Id="rId9" Type="http://schemas.openxmlformats.org/officeDocument/2006/relationships/hyperlink" Target="https://centredecrise.be/fr/documentation/legislations/15052020-arrete-ministeriel-modifiant-larrete-ministeriel-du-23-mars" TargetMode="External"/><Relationship Id="rId14" Type="http://schemas.openxmlformats.org/officeDocument/2006/relationships/hyperlink" Target="https://centredecrise.be/fr/documentation/legislations/30062020-arrete-ministeriel-portant-des-mesures-durgence-pour-limiter-la"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centredecrise.be/fr/documentation/legislations/19122020-arrete-ministeriel-modifiant-larrete-ministeriel-du-28-octobre" TargetMode="External"/><Relationship Id="rId13" Type="http://schemas.openxmlformats.org/officeDocument/2006/relationships/hyperlink" Target="https://centredecrise.be/fr/documentation/legislations/14012021-arrete-ministeriel-modifiant-larrete-ministeriel-du-28-octobre" TargetMode="External"/><Relationship Id="rId18" Type="http://schemas.openxmlformats.org/officeDocument/2006/relationships/hyperlink" Target="https://centredecrise.be/fr/documentation/legislations/20032021-arrete-ministeriel-modifiant-larrete-ministeriel-du-28-octobre" TargetMode="External"/><Relationship Id="rId3" Type="http://schemas.openxmlformats.org/officeDocument/2006/relationships/hyperlink" Target="https://centredecrise.be/fr/documentation/legislations/23102020-arrete-ministeriel-modifiant-larrete-ministeriel-du-18-octobre" TargetMode="External"/><Relationship Id="rId7" Type="http://schemas.openxmlformats.org/officeDocument/2006/relationships/hyperlink" Target="https://centredecrise.be/fr/documentation/legislations/11122020-arrete-ministeriel-modifiant-larrete-ministeriel-du-28-octobre" TargetMode="External"/><Relationship Id="rId12" Type="http://schemas.openxmlformats.org/officeDocument/2006/relationships/hyperlink" Target="https://centredecrise.be/fr/documentation/legislations/12012021-arrete-ministeriel-modifiant-larrete-ministeriel-du-28-octobre" TargetMode="External"/><Relationship Id="rId17" Type="http://schemas.openxmlformats.org/officeDocument/2006/relationships/hyperlink" Target="https://centredecrise.be/fr/documentation/legislations/6032021-arrete-ministeriel-modifiant-larrete-ministeriel-du-28-octobre" TargetMode="External"/><Relationship Id="rId2" Type="http://schemas.openxmlformats.org/officeDocument/2006/relationships/hyperlink" Target="https://centredecrise.be/fr/documentation/legislations/18102020-arrete-ministeriel-portant-des-mesures-durgence-pour-limiter-la" TargetMode="External"/><Relationship Id="rId16" Type="http://schemas.openxmlformats.org/officeDocument/2006/relationships/hyperlink" Target="https://centredecrise.be/fr/documentation/legislations/6022021-arrete-ministeriel-modifiant-larrete-ministeriel-du-28-octobre" TargetMode="External"/><Relationship Id="rId1" Type="http://schemas.openxmlformats.org/officeDocument/2006/relationships/slideLayout" Target="../slideLayouts/slideLayout13.xml"/><Relationship Id="rId6" Type="http://schemas.openxmlformats.org/officeDocument/2006/relationships/hyperlink" Target="https://centredecrise.be/fr/documentation/legislations/28112020-arrete-ministeriel-modifiant-larrete-ministeriel-du-28-octobre" TargetMode="External"/><Relationship Id="rId11" Type="http://schemas.openxmlformats.org/officeDocument/2006/relationships/hyperlink" Target="https://centredecrise.be/fr/documentation/legislations/24122020-arrete-ministeriel-modifiant-larrete-ministeriel-du-28-octobre" TargetMode="External"/><Relationship Id="rId5" Type="http://schemas.openxmlformats.org/officeDocument/2006/relationships/hyperlink" Target="https://centredecrise.be/fr/documentation/legislations/1112020-arrete-ministeriel-modifiant-larrete-ministeriel-du-28-octobre" TargetMode="External"/><Relationship Id="rId15" Type="http://schemas.openxmlformats.org/officeDocument/2006/relationships/hyperlink" Target="https://centredecrise.be/fr/documentation/legislations/29012021-arrete-ministeriel-modifiant-larrete-ministeriel-du-28-octobre" TargetMode="External"/><Relationship Id="rId10" Type="http://schemas.openxmlformats.org/officeDocument/2006/relationships/hyperlink" Target="https://centredecrise.be/fr/documentation/legislations/21122020-arrete-ministeriel-modifiant-larrete-ministeriel-du-28-octobre" TargetMode="External"/><Relationship Id="rId19" Type="http://schemas.openxmlformats.org/officeDocument/2006/relationships/hyperlink" Target="https://centredecrise.be/fr/documentation/legislations/26032021-arrete-ministeriel-modifiant-larrete-ministeriel-du-28-octobre" TargetMode="External"/><Relationship Id="rId4" Type="http://schemas.openxmlformats.org/officeDocument/2006/relationships/hyperlink" Target="https://centredecrise.be/fr/documentation/legislations/28102020-arrete-ministeriel-portant-des-mesures-durgence-pour-limiter-la" TargetMode="External"/><Relationship Id="rId9" Type="http://schemas.openxmlformats.org/officeDocument/2006/relationships/hyperlink" Target="https://centredecrise.be/fr/documentation/legislations/20122020-arrete-ministeriel-modifiant-larrete-ministeriel-du-28-octobre" TargetMode="External"/><Relationship Id="rId14" Type="http://schemas.openxmlformats.org/officeDocument/2006/relationships/hyperlink" Target="https://centredecrise.be/fr/documentation/legislations/26012021-arrete-ministeriel-modifiant-larrete-ministeriel-du-28-octobre"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centredecrise.be/fr/documentation/legislations/25082021-arrete-ministeriel-modifiant-larrete-ministeriel-du-28-octobre" TargetMode="External"/><Relationship Id="rId13" Type="http://schemas.openxmlformats.org/officeDocument/2006/relationships/hyperlink" Target="https://centredecrise.be/fr/documentation/legislations/27112021-arrete-royal-modifiant-larrete-royal-du-28-octobre-2021-portant" TargetMode="External"/><Relationship Id="rId3" Type="http://schemas.openxmlformats.org/officeDocument/2006/relationships/hyperlink" Target="https://centredecrise.be/fr/documentation/legislations/27042021-arrete-ministeriel-modifiant-larrete-ministeriel-du-28-octobre" TargetMode="External"/><Relationship Id="rId7" Type="http://schemas.openxmlformats.org/officeDocument/2006/relationships/hyperlink" Target="https://centredecrise.be/fr/documentation/legislations/27072021-arrete-ministeriel-modifiant-larrete-ministeriel-du-28-octobre" TargetMode="External"/><Relationship Id="rId12" Type="http://schemas.openxmlformats.org/officeDocument/2006/relationships/hyperlink" Target="https://centredecrise.be/fr/documentation/legislations/19112021-arrete-royal-modifiant-larrete-royal-du-28-octobre-2021-portant" TargetMode="External"/><Relationship Id="rId2" Type="http://schemas.openxmlformats.org/officeDocument/2006/relationships/hyperlink" Target="https://centredecrise.be/fr/documentation/legislations/24042021-arrete-ministeriel-modifiant-larrete-ministeriel-du-28-octobre" TargetMode="External"/><Relationship Id="rId16" Type="http://schemas.openxmlformats.org/officeDocument/2006/relationships/hyperlink" Target="https://centredecrise.be/sites/default/files/documents/files/KB_AM_3012.pdf" TargetMode="External"/><Relationship Id="rId1" Type="http://schemas.openxmlformats.org/officeDocument/2006/relationships/slideLayout" Target="../slideLayouts/slideLayout13.xml"/><Relationship Id="rId6" Type="http://schemas.openxmlformats.org/officeDocument/2006/relationships/hyperlink" Target="https://centredecrise.be/fr/documentation/legislations/23062021-arrete-ministeriel-modifiant-larrete-ministeriel-du-28-octobre" TargetMode="External"/><Relationship Id="rId11" Type="http://schemas.openxmlformats.org/officeDocument/2006/relationships/hyperlink" Target="https://centredecrise.be/fr/documentation/legislations/28102021-arrete-royal-portant-les-mesures-de-police-administrative" TargetMode="External"/><Relationship Id="rId5" Type="http://schemas.openxmlformats.org/officeDocument/2006/relationships/hyperlink" Target="https://centredecrise.be/fr/documentation/legislations/4062021-arrete-ministeriel-modifiant-larrete-ministeriel-du-28-octobre" TargetMode="External"/><Relationship Id="rId15" Type="http://schemas.openxmlformats.org/officeDocument/2006/relationships/hyperlink" Target="https://centredecrise.be/fr/documentation/legislations/23122021-arrete-royal-modifiant-larrete-royal-du-28-octobre-2021-portant" TargetMode="External"/><Relationship Id="rId10" Type="http://schemas.openxmlformats.org/officeDocument/2006/relationships/hyperlink" Target="https://centredecrise.be/fr/documentation/legislations/28102012-arrete-royal-portant-la-declaration-de-la-situation-durgence" TargetMode="External"/><Relationship Id="rId4" Type="http://schemas.openxmlformats.org/officeDocument/2006/relationships/hyperlink" Target="https://centredecrise.be/fr/documentation/legislations/7052021-arrete-ministeriel-modifiant-larrete-ministeriel-du-28-octobre" TargetMode="External"/><Relationship Id="rId9" Type="http://schemas.openxmlformats.org/officeDocument/2006/relationships/hyperlink" Target="https://centredecrise.be/fr/documentation/legislations/27092021-arrete-ministeriel-modifiant-larrete-ministeriel-du-28-octobre" TargetMode="External"/><Relationship Id="rId14" Type="http://schemas.openxmlformats.org/officeDocument/2006/relationships/hyperlink" Target="https://centredecrise.be/sites/default/files/documents/files/KB%204122021_0.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720000" y="4218557"/>
            <a:ext cx="7920000" cy="1328638"/>
          </a:xfrm>
          <a:noFill/>
        </p:spPr>
        <p:txBody>
          <a:bodyPr>
            <a:noAutofit/>
          </a:bodyPr>
          <a:lstStyle/>
          <a:p>
            <a:r>
              <a:rPr lang="nl-NL" sz="2000" b="1" i="1" dirty="0">
                <a:latin typeface="Book Antiqua"/>
                <a:cs typeface="Book Antiqua"/>
              </a:rPr>
              <a:t>Professor Paul De Hert</a:t>
            </a:r>
          </a:p>
          <a:p>
            <a:r>
              <a:rPr lang="nl-NL" sz="2000" i="1" dirty="0">
                <a:latin typeface="Book Antiqua"/>
                <a:cs typeface="Book Antiqua"/>
              </a:rPr>
              <a:t>Vrije Universiteit Brussel;  Tilburg University</a:t>
            </a:r>
            <a:endParaRPr lang="nl-NL" sz="2000" dirty="0">
              <a:latin typeface="Book Antiqua"/>
              <a:cs typeface="Book Antiqua"/>
            </a:endParaRPr>
          </a:p>
        </p:txBody>
      </p:sp>
      <p:sp>
        <p:nvSpPr>
          <p:cNvPr id="6" name="Tijdelijke aanduiding voor dianummer 5"/>
          <p:cNvSpPr>
            <a:spLocks noGrp="1"/>
          </p:cNvSpPr>
          <p:nvPr>
            <p:ph type="sldNum" sz="quarter" idx="11"/>
          </p:nvPr>
        </p:nvSpPr>
        <p:spPr/>
        <p:txBody>
          <a:bodyPr/>
          <a:lstStyle/>
          <a:p>
            <a:r>
              <a:rPr lang="nl-NL" dirty="0"/>
              <a:t> </a:t>
            </a:r>
            <a:fld id="{141DC315-004D-734B-91F7-61E542849DC9}" type="datetimeFigureOut">
              <a:rPr lang="nl-NL" smtClean="0"/>
              <a:pPr/>
              <a:t>08-12-2022</a:t>
            </a:fld>
            <a:r>
              <a:rPr lang="nl-NL" dirty="0"/>
              <a:t> | </a:t>
            </a:r>
            <a:fld id="{2DAB09C5-3251-4B47-B002-D03712DC64C3}" type="slidenum">
              <a:rPr lang="nl-NL" smtClean="0"/>
              <a:pPr/>
              <a:t>1</a:t>
            </a:fld>
            <a:endParaRPr lang="nl-NL" dirty="0"/>
          </a:p>
        </p:txBody>
      </p:sp>
      <p:sp>
        <p:nvSpPr>
          <p:cNvPr id="5" name="Titolo 4"/>
          <p:cNvSpPr>
            <a:spLocks noGrp="1"/>
          </p:cNvSpPr>
          <p:nvPr>
            <p:ph type="title"/>
          </p:nvPr>
        </p:nvSpPr>
        <p:spPr>
          <a:xfrm>
            <a:off x="720000" y="1466985"/>
            <a:ext cx="10369306" cy="2387423"/>
          </a:xfrm>
        </p:spPr>
        <p:txBody>
          <a:bodyPr/>
          <a:lstStyle/>
          <a:p>
            <a:pPr algn="ctr"/>
            <a:r>
              <a:rPr lang="nl-BE" sz="4400" b="1" dirty="0">
                <a:solidFill>
                  <a:srgbClr val="0000FF"/>
                </a:solidFill>
                <a:latin typeface="Garamond"/>
                <a:cs typeface="Garamond"/>
              </a:rPr>
              <a:t>La répression liquide à travers les SAC </a:t>
            </a:r>
            <a:br>
              <a:rPr lang="nl-BE" sz="4400" b="1" dirty="0">
                <a:solidFill>
                  <a:srgbClr val="0000FF"/>
                </a:solidFill>
                <a:latin typeface="Garamond"/>
                <a:cs typeface="Garamond"/>
              </a:rPr>
            </a:br>
            <a:r>
              <a:rPr lang="nl-BE" sz="4400" b="1" dirty="0">
                <a:solidFill>
                  <a:srgbClr val="0000FF"/>
                </a:solidFill>
                <a:latin typeface="Garamond"/>
                <a:cs typeface="Garamond"/>
              </a:rPr>
              <a:t>Une conversation avec</a:t>
            </a:r>
            <a:br>
              <a:rPr lang="nl-BE" sz="4400" b="1" dirty="0">
                <a:solidFill>
                  <a:srgbClr val="0000FF"/>
                </a:solidFill>
                <a:latin typeface="Garamond"/>
                <a:cs typeface="Garamond"/>
              </a:rPr>
            </a:br>
            <a:r>
              <a:rPr lang="nl-BE" sz="4400" b="1" dirty="0">
                <a:solidFill>
                  <a:srgbClr val="0000FF"/>
                </a:solidFill>
                <a:latin typeface="Garamond"/>
                <a:cs typeface="Garamond"/>
              </a:rPr>
              <a:t>Zygmunt Bauman, Mary Douglas et Mattias Desmet</a:t>
            </a:r>
            <a:endParaRPr lang="en" sz="4400" b="1" dirty="0">
              <a:solidFill>
                <a:srgbClr val="0000FF"/>
              </a:solidFill>
              <a:latin typeface="Garamond"/>
              <a:cs typeface="Garamond"/>
            </a:endParaRPr>
          </a:p>
        </p:txBody>
      </p:sp>
      <p:pic>
        <p:nvPicPr>
          <p:cNvPr id="9" name="Immagine 8">
            <a:extLst>
              <a:ext uri="{FF2B5EF4-FFF2-40B4-BE49-F238E27FC236}">
                <a16:creationId xmlns:a16="http://schemas.microsoft.com/office/drawing/2014/main" id="{6D6CF7E1-7ACC-174F-9E78-3060F3273688}"/>
              </a:ext>
            </a:extLst>
          </p:cNvPr>
          <p:cNvPicPr>
            <a:picLocks noChangeAspect="1"/>
          </p:cNvPicPr>
          <p:nvPr/>
        </p:nvPicPr>
        <p:blipFill>
          <a:blip r:embed="rId3"/>
          <a:stretch>
            <a:fillRect/>
          </a:stretch>
        </p:blipFill>
        <p:spPr>
          <a:xfrm>
            <a:off x="674898" y="5948586"/>
            <a:ext cx="3098800" cy="787400"/>
          </a:xfrm>
          <a:prstGeom prst="rect">
            <a:avLst/>
          </a:prstGeom>
        </p:spPr>
      </p:pic>
      <p:sp>
        <p:nvSpPr>
          <p:cNvPr id="10" name="CasellaDiTesto 9">
            <a:extLst>
              <a:ext uri="{FF2B5EF4-FFF2-40B4-BE49-F238E27FC236}">
                <a16:creationId xmlns:a16="http://schemas.microsoft.com/office/drawing/2014/main" id="{F0884EED-F88D-FB4F-8EED-CE5E6458F1DB}"/>
              </a:ext>
            </a:extLst>
          </p:cNvPr>
          <p:cNvSpPr txBox="1"/>
          <p:nvPr/>
        </p:nvSpPr>
        <p:spPr>
          <a:xfrm>
            <a:off x="720000" y="657826"/>
            <a:ext cx="10633800" cy="369332"/>
          </a:xfrm>
          <a:prstGeom prst="rect">
            <a:avLst/>
          </a:prstGeom>
          <a:noFill/>
        </p:spPr>
        <p:txBody>
          <a:bodyPr wrap="square" rtlCol="0">
            <a:spAutoFit/>
          </a:bodyPr>
          <a:lstStyle/>
          <a:p>
            <a:pPr algn="ctr"/>
            <a:r>
              <a:rPr lang="it-IT" dirty="0">
                <a:latin typeface="Avenir Book" panose="02000503020000020003" pitchFamily="2" charset="0"/>
              </a:rPr>
              <a:t>Bruxelles 9 </a:t>
            </a:r>
            <a:r>
              <a:rPr lang="it-IT" dirty="0" err="1">
                <a:latin typeface="Avenir Book" panose="02000503020000020003" pitchFamily="2" charset="0"/>
              </a:rPr>
              <a:t>décembre</a:t>
            </a:r>
            <a:r>
              <a:rPr lang="it-IT" dirty="0">
                <a:latin typeface="Avenir Book" panose="02000503020000020003" pitchFamily="2" charset="0"/>
              </a:rPr>
              <a:t> 2022</a:t>
            </a:r>
          </a:p>
        </p:txBody>
      </p:sp>
    </p:spTree>
    <p:extLst>
      <p:ext uri="{BB962C8B-B14F-4D97-AF65-F5344CB8AC3E}">
        <p14:creationId xmlns:p14="http://schemas.microsoft.com/office/powerpoint/2010/main" val="4186179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ndertitel 6">
            <a:extLst>
              <a:ext uri="{FF2B5EF4-FFF2-40B4-BE49-F238E27FC236}">
                <a16:creationId xmlns:a16="http://schemas.microsoft.com/office/drawing/2014/main" id="{820ECB32-BCB3-E060-AFC9-2AB0170155B5}"/>
              </a:ext>
            </a:extLst>
          </p:cNvPr>
          <p:cNvSpPr>
            <a:spLocks noGrp="1"/>
          </p:cNvSpPr>
          <p:nvPr>
            <p:ph type="subTitle" idx="1"/>
          </p:nvPr>
        </p:nvSpPr>
        <p:spPr>
          <a:xfrm>
            <a:off x="690600" y="969591"/>
            <a:ext cx="7920000" cy="360000"/>
          </a:xfrm>
        </p:spPr>
        <p:txBody>
          <a:bodyPr>
            <a:normAutofit/>
          </a:bodyPr>
          <a:lstStyle/>
          <a:p>
            <a:r>
              <a:rPr lang="nl-BE" sz="1800" i="1" dirty="0">
                <a:effectLst/>
                <a:latin typeface="MinionPro"/>
              </a:rPr>
              <a:t>https://centredecrise.be/fr/newsroom/coronavirus-reponses-vos-questions</a:t>
            </a:r>
            <a:endParaRPr lang="nl-BE" dirty="0"/>
          </a:p>
        </p:txBody>
      </p:sp>
      <p:sp>
        <p:nvSpPr>
          <p:cNvPr id="6" name="Titel 5">
            <a:extLst>
              <a:ext uri="{FF2B5EF4-FFF2-40B4-BE49-F238E27FC236}">
                <a16:creationId xmlns:a16="http://schemas.microsoft.com/office/drawing/2014/main" id="{7CBBD4B6-8583-8B57-0DF7-36042136A199}"/>
              </a:ext>
            </a:extLst>
          </p:cNvPr>
          <p:cNvSpPr>
            <a:spLocks noGrp="1"/>
          </p:cNvSpPr>
          <p:nvPr>
            <p:ph type="title"/>
          </p:nvPr>
        </p:nvSpPr>
        <p:spPr>
          <a:xfrm>
            <a:off x="720000" y="321587"/>
            <a:ext cx="6120000" cy="540000"/>
          </a:xfrm>
        </p:spPr>
        <p:txBody>
          <a:bodyPr/>
          <a:lstStyle/>
          <a:p>
            <a:r>
              <a:rPr lang="nl-BE" dirty="0"/>
              <a:t>L’usage du droit pénal en 2022</a:t>
            </a:r>
          </a:p>
        </p:txBody>
      </p:sp>
      <p:sp>
        <p:nvSpPr>
          <p:cNvPr id="4" name="Tijdelijke aanduiding voor voettekst 3">
            <a:extLst>
              <a:ext uri="{FF2B5EF4-FFF2-40B4-BE49-F238E27FC236}">
                <a16:creationId xmlns:a16="http://schemas.microsoft.com/office/drawing/2014/main" id="{6764ED96-79E5-F4A4-92FE-53B908C73E01}"/>
              </a:ext>
            </a:extLst>
          </p:cNvPr>
          <p:cNvSpPr>
            <a:spLocks noGrp="1"/>
          </p:cNvSpPr>
          <p:nvPr>
            <p:ph type="ftr" sz="quarter" idx="10"/>
          </p:nvPr>
        </p:nvSpPr>
        <p:spPr/>
        <p:txBody>
          <a:bodyPr/>
          <a:lstStyle/>
          <a:p>
            <a:r>
              <a:rPr lang="nl-NL"/>
              <a:t>Titel van dia</a:t>
            </a:r>
          </a:p>
        </p:txBody>
      </p:sp>
      <p:sp>
        <p:nvSpPr>
          <p:cNvPr id="5" name="Tijdelijke aanduiding voor dianummer 4">
            <a:extLst>
              <a:ext uri="{FF2B5EF4-FFF2-40B4-BE49-F238E27FC236}">
                <a16:creationId xmlns:a16="http://schemas.microsoft.com/office/drawing/2014/main" id="{22BB0154-59DE-4105-398C-B4C059F96A0A}"/>
              </a:ext>
            </a:extLst>
          </p:cNvPr>
          <p:cNvSpPr>
            <a:spLocks noGrp="1"/>
          </p:cNvSpPr>
          <p:nvPr>
            <p:ph type="sldNum" sz="quarter" idx="11"/>
          </p:nvPr>
        </p:nvSpPr>
        <p:spPr/>
        <p:txBody>
          <a:bodyPr/>
          <a:lstStyle/>
          <a:p>
            <a:r>
              <a:rPr lang="nl-NL"/>
              <a:t> </a:t>
            </a:r>
            <a:fld id="{AB8A7055-102D-D045-96D7-30CB76C75BC2}" type="datetime1">
              <a:rPr lang="nl-NL" smtClean="0"/>
              <a:pPr/>
              <a:t>08-12-2022</a:t>
            </a:fld>
            <a:r>
              <a:rPr lang="nl-NL"/>
              <a:t> | </a:t>
            </a:r>
            <a:fld id="{2DAB09C5-3251-4B47-B002-D03712DC64C3}" type="slidenum">
              <a:rPr lang="nl-NL" smtClean="0"/>
              <a:pPr/>
              <a:t>10</a:t>
            </a:fld>
            <a:endParaRPr lang="nl-NL" dirty="0"/>
          </a:p>
        </p:txBody>
      </p:sp>
      <p:sp>
        <p:nvSpPr>
          <p:cNvPr id="8" name="Tijdelijke aanduiding voor inhoud 7">
            <a:extLst>
              <a:ext uri="{FF2B5EF4-FFF2-40B4-BE49-F238E27FC236}">
                <a16:creationId xmlns:a16="http://schemas.microsoft.com/office/drawing/2014/main" id="{0F77AABD-1486-4FA9-F531-049AB127DE7D}"/>
              </a:ext>
            </a:extLst>
          </p:cNvPr>
          <p:cNvSpPr>
            <a:spLocks noGrp="1"/>
          </p:cNvSpPr>
          <p:nvPr>
            <p:ph idx="12"/>
          </p:nvPr>
        </p:nvSpPr>
        <p:spPr>
          <a:xfrm>
            <a:off x="720002" y="1638300"/>
            <a:ext cx="10508748" cy="4250109"/>
          </a:xfrm>
        </p:spPr>
        <p:txBody>
          <a:bodyPr>
            <a:noAutofit/>
          </a:bodyPr>
          <a:lstStyle/>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2"/>
              </a:rPr>
              <a:t>L'Arrêté royal du 30 décembre 2021</a:t>
            </a:r>
            <a:r>
              <a:rPr lang="nl-BE" sz="800" b="0" i="0" u="none" strike="noStrike" dirty="0">
                <a:solidFill>
                  <a:srgbClr val="000000"/>
                </a:solidFill>
                <a:effectLst/>
                <a:latin typeface="Merriweather Sans" panose="020F0502020204030204" pitchFamily="34" charset="0"/>
              </a:rPr>
              <a:t> modifiant l'arrêté royal du 28 octobre 2021 portant les mesures de police administrative nécessaires en vue de prévenir ou de limiter les conséquences pour la santé publique de la situation d'urgence épidémique déclarée concernant la pandémie de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3"/>
              </a:rPr>
              <a:t>L'Arrêté royal du 27 janvier 2022</a:t>
            </a:r>
            <a:r>
              <a:rPr lang="nl-BE" sz="800" b="0" i="0" u="none" strike="noStrike" dirty="0">
                <a:solidFill>
                  <a:srgbClr val="000000"/>
                </a:solidFill>
                <a:effectLst/>
                <a:latin typeface="Merriweather Sans" panose="020F0502020204030204" pitchFamily="34" charset="0"/>
              </a:rPr>
              <a:t> portant la déclaration du maintien de la situation d’urgence épidémique concernant la pandémie de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4"/>
              </a:rPr>
              <a:t>L'Arrêté royal du 27 janvier 2022</a:t>
            </a:r>
            <a:r>
              <a:rPr lang="nl-BE" sz="800" b="0" i="0" u="none" strike="noStrike" dirty="0">
                <a:solidFill>
                  <a:srgbClr val="000000"/>
                </a:solidFill>
                <a:effectLst/>
                <a:latin typeface="Merriweather Sans" panose="020F0502020204030204" pitchFamily="34" charset="0"/>
              </a:rPr>
              <a:t> modifiant l’arrêté royal du 28 octobre 2021 portant les mesures de police administrative nécessaires en vue de prévenir ou de limiter les conséquences pour la santé publique de la situation d’urgence épidémique déclarée concernant la pandémie de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5"/>
              </a:rPr>
              <a:t>L'Arrêté royal du 17 février 2022</a:t>
            </a:r>
            <a:r>
              <a:rPr lang="nl-BE" sz="800" b="0" i="0" u="none" strike="noStrike" dirty="0">
                <a:solidFill>
                  <a:srgbClr val="000000"/>
                </a:solidFill>
                <a:effectLst/>
                <a:latin typeface="Merriweather Sans" panose="020F0502020204030204" pitchFamily="34" charset="0"/>
              </a:rPr>
              <a:t> modifiant l’arrêté royal du 28 octobre 2021 portant les mesures de police administrative nécessaires en vue de prévenir ou de limiter les conséquences pour la santé publique de la situation d’urgence épidémique déclarée concernant la pandémie de coronavirus COVID-19.</a:t>
            </a:r>
          </a:p>
          <a:p>
            <a:pPr algn="l">
              <a:buFont typeface="Arial" panose="020B0604020202020204" pitchFamily="34" charset="0"/>
              <a:buChar char="•"/>
            </a:pPr>
            <a:r>
              <a:rPr lang="nl-BE" sz="800" b="1" i="0" u="sng" strike="noStrike" dirty="0">
                <a:solidFill>
                  <a:srgbClr val="000000"/>
                </a:solidFill>
                <a:effectLst/>
                <a:latin typeface="Merriweather Sans" panose="020F0502020204030204" pitchFamily="34" charset="0"/>
                <a:hlinkClick r:id="rId6"/>
              </a:rPr>
              <a:t>L'Arrêté royal du 5 mars 2022</a:t>
            </a:r>
            <a:r>
              <a:rPr lang="nl-BE" sz="800" b="1" i="0" u="none" strike="noStrike" dirty="0">
                <a:solidFill>
                  <a:srgbClr val="000000"/>
                </a:solidFill>
                <a:effectLst/>
                <a:latin typeface="Merriweather Sans" panose="020F0502020204030204" pitchFamily="34" charset="0"/>
              </a:rPr>
              <a:t> modifiant l’arrêté royal du 28 octobre 2021 portant les mesures de police administrative nécessaires en vue de prévenir ou de limiter les conséquences pour la santé publique de la situation d’urgence épidémique déclarée concernant la pandémie de coronavirus COVID-19.</a:t>
            </a:r>
            <a:endParaRPr lang="nl-BE" sz="800" b="0" i="0" u="none" strike="noStrike" dirty="0">
              <a:solidFill>
                <a:srgbClr val="000000"/>
              </a:solidFill>
              <a:effectLst/>
              <a:latin typeface="Merriweather Sans" panose="020F0502020204030204" pitchFamily="34" charset="0"/>
            </a:endParaRPr>
          </a:p>
          <a:p>
            <a:pPr marL="354013" indent="-342900"/>
            <a:r>
              <a:rPr lang="nl-BE" sz="800" dirty="0">
                <a:solidFill>
                  <a:schemeClr val="tx1"/>
                </a:solidFill>
                <a:latin typeface="Arial" panose="020B0604020202020204" pitchFamily="34" charset="0"/>
                <a:cs typeface="Arial" panose="020B0604020202020204" pitchFamily="34" charset="0"/>
              </a:rPr>
              <a:t>seulement. </a:t>
            </a:r>
          </a:p>
          <a:p>
            <a:pPr marL="622300" indent="0">
              <a:buNone/>
            </a:pPr>
            <a:endParaRPr lang="nl-BE" sz="800" dirty="0">
              <a:solidFill>
                <a:schemeClr val="tx1"/>
              </a:solidFill>
              <a:latin typeface="Arial" panose="020B0604020202020204" pitchFamily="34" charset="0"/>
              <a:cs typeface="Arial" panose="020B0604020202020204" pitchFamily="34" charset="0"/>
            </a:endParaRPr>
          </a:p>
          <a:p>
            <a:endParaRPr lang="nl-BE" sz="800" dirty="0">
              <a:solidFill>
                <a:schemeClr val="tx1"/>
              </a:solidFill>
              <a:latin typeface="Arial" panose="020B0604020202020204" pitchFamily="34" charset="0"/>
              <a:cs typeface="Arial" panose="020B0604020202020204" pitchFamily="34" charset="0"/>
            </a:endParaRPr>
          </a:p>
          <a:p>
            <a:endParaRPr lang="nl-BE" sz="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3129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7CBBD4B6-8583-8B57-0DF7-36042136A199}"/>
              </a:ext>
            </a:extLst>
          </p:cNvPr>
          <p:cNvSpPr>
            <a:spLocks noGrp="1"/>
          </p:cNvSpPr>
          <p:nvPr>
            <p:ph type="title"/>
          </p:nvPr>
        </p:nvSpPr>
        <p:spPr>
          <a:xfrm>
            <a:off x="376528" y="327897"/>
            <a:ext cx="10193423" cy="540000"/>
          </a:xfrm>
        </p:spPr>
        <p:txBody>
          <a:bodyPr>
            <a:normAutofit fontScale="90000"/>
          </a:bodyPr>
          <a:lstStyle/>
          <a:p>
            <a:r>
              <a:rPr lang="nl-BE" dirty="0"/>
              <a:t>Ce que circulaire 06/2022 disait sur la poursuite de ces infractions</a:t>
            </a:r>
          </a:p>
        </p:txBody>
      </p:sp>
      <p:sp>
        <p:nvSpPr>
          <p:cNvPr id="4" name="Tijdelijke aanduiding voor voettekst 3">
            <a:extLst>
              <a:ext uri="{FF2B5EF4-FFF2-40B4-BE49-F238E27FC236}">
                <a16:creationId xmlns:a16="http://schemas.microsoft.com/office/drawing/2014/main" id="{6764ED96-79E5-F4A4-92FE-53B908C73E01}"/>
              </a:ext>
            </a:extLst>
          </p:cNvPr>
          <p:cNvSpPr>
            <a:spLocks noGrp="1"/>
          </p:cNvSpPr>
          <p:nvPr>
            <p:ph type="ftr" sz="quarter" idx="10"/>
          </p:nvPr>
        </p:nvSpPr>
        <p:spPr/>
        <p:txBody>
          <a:bodyPr/>
          <a:lstStyle/>
          <a:p>
            <a:r>
              <a:rPr lang="nl-NL"/>
              <a:t>Titel van dia</a:t>
            </a:r>
          </a:p>
        </p:txBody>
      </p:sp>
      <p:sp>
        <p:nvSpPr>
          <p:cNvPr id="5" name="Tijdelijke aanduiding voor dianummer 4">
            <a:extLst>
              <a:ext uri="{FF2B5EF4-FFF2-40B4-BE49-F238E27FC236}">
                <a16:creationId xmlns:a16="http://schemas.microsoft.com/office/drawing/2014/main" id="{22BB0154-59DE-4105-398C-B4C059F96A0A}"/>
              </a:ext>
            </a:extLst>
          </p:cNvPr>
          <p:cNvSpPr>
            <a:spLocks noGrp="1"/>
          </p:cNvSpPr>
          <p:nvPr>
            <p:ph type="sldNum" sz="quarter" idx="11"/>
          </p:nvPr>
        </p:nvSpPr>
        <p:spPr/>
        <p:txBody>
          <a:bodyPr/>
          <a:lstStyle/>
          <a:p>
            <a:r>
              <a:rPr lang="nl-NL"/>
              <a:t> </a:t>
            </a:r>
            <a:fld id="{AB8A7055-102D-D045-96D7-30CB76C75BC2}" type="datetime1">
              <a:rPr lang="nl-NL" smtClean="0"/>
              <a:pPr/>
              <a:t>08-12-2022</a:t>
            </a:fld>
            <a:r>
              <a:rPr lang="nl-NL"/>
              <a:t> | </a:t>
            </a:r>
            <a:fld id="{2DAB09C5-3251-4B47-B002-D03712DC64C3}" type="slidenum">
              <a:rPr lang="nl-NL" smtClean="0"/>
              <a:pPr/>
              <a:t>11</a:t>
            </a:fld>
            <a:endParaRPr lang="nl-NL" dirty="0"/>
          </a:p>
        </p:txBody>
      </p:sp>
      <p:sp>
        <p:nvSpPr>
          <p:cNvPr id="8" name="Tijdelijke aanduiding voor inhoud 7">
            <a:extLst>
              <a:ext uri="{FF2B5EF4-FFF2-40B4-BE49-F238E27FC236}">
                <a16:creationId xmlns:a16="http://schemas.microsoft.com/office/drawing/2014/main" id="{0F77AABD-1486-4FA9-F531-049AB127DE7D}"/>
              </a:ext>
            </a:extLst>
          </p:cNvPr>
          <p:cNvSpPr>
            <a:spLocks noGrp="1"/>
          </p:cNvSpPr>
          <p:nvPr>
            <p:ph idx="12"/>
          </p:nvPr>
        </p:nvSpPr>
        <p:spPr>
          <a:xfrm>
            <a:off x="376528" y="1127661"/>
            <a:ext cx="11233144" cy="4263736"/>
          </a:xfrm>
        </p:spPr>
        <p:txBody>
          <a:bodyPr>
            <a:noAutofit/>
          </a:bodyPr>
          <a:lstStyle/>
          <a:p>
            <a:r>
              <a:rPr lang="nl-BE" dirty="0">
                <a:solidFill>
                  <a:schemeClr val="tx1"/>
                </a:solidFill>
                <a:effectLst/>
                <a:latin typeface="+mj-lt"/>
                <a:ea typeface="Calibri" panose="020F0502020204030204" pitchFamily="34" charset="0"/>
                <a:cs typeface="Times New Roman (Hoofdtekst CS)"/>
              </a:rPr>
              <a:t>De la circulaire COL n° 06/2020, il s'ensuit que </a:t>
            </a:r>
            <a:r>
              <a:rPr lang="nl-BE" u="sng" dirty="0">
                <a:solidFill>
                  <a:schemeClr val="tx1"/>
                </a:solidFill>
                <a:effectLst/>
                <a:latin typeface="+mj-lt"/>
                <a:ea typeface="Calibri" panose="020F0502020204030204" pitchFamily="34" charset="0"/>
                <a:cs typeface="Times New Roman (Hoofdtekst CS)"/>
              </a:rPr>
              <a:t>seul un sépot technique mais aucun sépot d'opportunité </a:t>
            </a:r>
            <a:r>
              <a:rPr lang="nl-BE" dirty="0">
                <a:solidFill>
                  <a:schemeClr val="tx1"/>
                </a:solidFill>
                <a:effectLst/>
                <a:latin typeface="+mj-lt"/>
                <a:ea typeface="Calibri" panose="020F0502020204030204" pitchFamily="34" charset="0"/>
                <a:cs typeface="Times New Roman (Hoofdtekst CS)"/>
              </a:rPr>
              <a:t>ne peut suivre pour le non-respect des mesures imposées par les Arrêtés</a:t>
            </a:r>
          </a:p>
          <a:p>
            <a:r>
              <a:rPr lang="nl-BE" dirty="0">
                <a:solidFill>
                  <a:schemeClr val="tx1"/>
                </a:solidFill>
                <a:effectLst/>
                <a:latin typeface="+mj-lt"/>
                <a:ea typeface="Calibri" panose="020F0502020204030204" pitchFamily="34" charset="0"/>
                <a:cs typeface="Times New Roman (Hoofdtekst CS)"/>
              </a:rPr>
              <a:t>Lorsqu'une première infraction est constatée, on opte toujours pour l'option de règlement extrajudiciaire de 750 € pour les commerçants, les dirigeants et les organisateurs d'une activité et </a:t>
            </a:r>
            <a:r>
              <a:rPr lang="nl-BE" u="sng" dirty="0">
                <a:solidFill>
                  <a:schemeClr val="tx1"/>
                </a:solidFill>
                <a:effectLst/>
                <a:latin typeface="+mj-lt"/>
                <a:ea typeface="Calibri" panose="020F0502020204030204" pitchFamily="34" charset="0"/>
                <a:cs typeface="Times New Roman (Hoofdtekst CS)"/>
              </a:rPr>
              <a:t>de 250 € pour tous les autres contrevenants.</a:t>
            </a:r>
          </a:p>
          <a:p>
            <a:r>
              <a:rPr lang="nl-BE" dirty="0">
                <a:solidFill>
                  <a:schemeClr val="tx1"/>
                </a:solidFill>
                <a:latin typeface="+mj-lt"/>
              </a:rPr>
              <a:t>Les forces de police peuvent faire </a:t>
            </a:r>
            <a:r>
              <a:rPr lang="nl-BE" sz="1800" u="sng" dirty="0">
                <a:solidFill>
                  <a:schemeClr val="tx1"/>
                </a:solidFill>
                <a:effectLst/>
                <a:latin typeface="ArialMT"/>
              </a:rPr>
              <a:t>une proposition de transaction pénale (immédiate)</a:t>
            </a:r>
            <a:r>
              <a:rPr lang="nl-BE" sz="1800" dirty="0">
                <a:solidFill>
                  <a:schemeClr val="tx1"/>
                </a:solidFill>
                <a:effectLst/>
                <a:latin typeface="ArialMT"/>
              </a:rPr>
              <a:t> </a:t>
            </a:r>
            <a:r>
              <a:rPr lang="nl-BE" dirty="0">
                <a:solidFill>
                  <a:schemeClr val="tx1"/>
                </a:solidFill>
                <a:latin typeface="+mj-lt"/>
              </a:rPr>
              <a:t>pour les cas où peu ou pas d'interprétation est possible. En cas de récidive c'est-à-dire après un premier constat d'infraction, une citation directe est délivrée.</a:t>
            </a:r>
          </a:p>
          <a:p>
            <a:r>
              <a:rPr lang="nl-BE" dirty="0">
                <a:solidFill>
                  <a:schemeClr val="tx1"/>
                </a:solidFill>
                <a:latin typeface="+mj-lt"/>
              </a:rPr>
              <a:t>En vertu de l'article 13 de la loi du 20 mai 2020 portant des dispositions diverses en matière de justice dans le cadre de la lutte contre la propagation du coronavirus COVID-19, </a:t>
            </a:r>
            <a:r>
              <a:rPr lang="nl-BE" u="sng" dirty="0">
                <a:solidFill>
                  <a:schemeClr val="tx1"/>
                </a:solidFill>
                <a:latin typeface="+mj-lt"/>
              </a:rPr>
              <a:t>le tribunal de police </a:t>
            </a:r>
            <a:r>
              <a:rPr lang="nl-BE" dirty="0">
                <a:solidFill>
                  <a:schemeClr val="tx1"/>
                </a:solidFill>
                <a:latin typeface="+mj-lt"/>
              </a:rPr>
              <a:t>se voit conférer la compétence temporaire de prendre connaissance des infractions aux mesures COVID-19 dans la mesure où ces infractions impliquent un manquement ou une absence de comportement conforme aux mesures prévues dans un arrêté de procuration.</a:t>
            </a:r>
            <a:br>
              <a:rPr lang="nl-BE" sz="1800" dirty="0">
                <a:solidFill>
                  <a:schemeClr val="tx1"/>
                </a:solidFill>
                <a:latin typeface="+mj-lt"/>
              </a:rPr>
            </a:br>
            <a:br>
              <a:rPr lang="nl-BE" sz="1800" dirty="0">
                <a:solidFill>
                  <a:schemeClr val="tx1"/>
                </a:solidFill>
                <a:latin typeface="+mj-lt"/>
              </a:rPr>
            </a:br>
            <a:endParaRPr lang="nl-BE" sz="1800" dirty="0">
              <a:solidFill>
                <a:schemeClr val="tx1"/>
              </a:solidFill>
              <a:latin typeface="+mj-lt"/>
            </a:endParaRPr>
          </a:p>
        </p:txBody>
      </p:sp>
    </p:spTree>
    <p:extLst>
      <p:ext uri="{BB962C8B-B14F-4D97-AF65-F5344CB8AC3E}">
        <p14:creationId xmlns:p14="http://schemas.microsoft.com/office/powerpoint/2010/main" val="2719303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ndertitel 6">
            <a:extLst>
              <a:ext uri="{FF2B5EF4-FFF2-40B4-BE49-F238E27FC236}">
                <a16:creationId xmlns:a16="http://schemas.microsoft.com/office/drawing/2014/main" id="{820ECB32-BCB3-E060-AFC9-2AB0170155B5}"/>
              </a:ext>
            </a:extLst>
          </p:cNvPr>
          <p:cNvSpPr>
            <a:spLocks noGrp="1"/>
          </p:cNvSpPr>
          <p:nvPr>
            <p:ph type="subTitle" idx="1"/>
          </p:nvPr>
        </p:nvSpPr>
        <p:spPr>
          <a:xfrm>
            <a:off x="690600" y="969591"/>
            <a:ext cx="7920000" cy="360000"/>
          </a:xfrm>
        </p:spPr>
        <p:txBody>
          <a:bodyPr>
            <a:normAutofit fontScale="62500" lnSpcReduction="20000"/>
          </a:bodyPr>
          <a:lstStyle/>
          <a:p>
            <a:r>
              <a:rPr lang="nl-BE" sz="1800" i="1" dirty="0">
                <a:effectLst/>
                <a:latin typeface="MinionPro"/>
              </a:rPr>
              <a:t>De Morgen </a:t>
            </a:r>
            <a:r>
              <a:rPr lang="nl-BE" sz="1800" dirty="0">
                <a:effectLst/>
                <a:latin typeface="MinionPro"/>
              </a:rPr>
              <a:t>19 mei 2020, </a:t>
            </a:r>
            <a:r>
              <a:rPr lang="nl-BE" sz="1800" i="1" dirty="0">
                <a:effectLst/>
                <a:latin typeface="MinionPro"/>
              </a:rPr>
              <a:t>https://www.demorgen.be/ nieuws/al-bijna-100-000-pv-s-voor-inbreuken-tegen- coronamaatregelen~b5172e1d/</a:t>
            </a:r>
            <a:r>
              <a:rPr lang="nl-BE" sz="1800" dirty="0">
                <a:effectLst/>
                <a:latin typeface="MinionPro"/>
              </a:rPr>
              <a:t>. </a:t>
            </a:r>
            <a:endParaRPr lang="nl-BE" dirty="0"/>
          </a:p>
        </p:txBody>
      </p:sp>
      <p:sp>
        <p:nvSpPr>
          <p:cNvPr id="6" name="Titel 5">
            <a:extLst>
              <a:ext uri="{FF2B5EF4-FFF2-40B4-BE49-F238E27FC236}">
                <a16:creationId xmlns:a16="http://schemas.microsoft.com/office/drawing/2014/main" id="{7CBBD4B6-8583-8B57-0DF7-36042136A199}"/>
              </a:ext>
            </a:extLst>
          </p:cNvPr>
          <p:cNvSpPr>
            <a:spLocks noGrp="1"/>
          </p:cNvSpPr>
          <p:nvPr>
            <p:ph type="title"/>
          </p:nvPr>
        </p:nvSpPr>
        <p:spPr>
          <a:xfrm>
            <a:off x="720000" y="321587"/>
            <a:ext cx="6120000" cy="540000"/>
          </a:xfrm>
        </p:spPr>
        <p:txBody>
          <a:bodyPr/>
          <a:lstStyle/>
          <a:p>
            <a:r>
              <a:rPr lang="nl-BE" dirty="0"/>
              <a:t>L’usage du droit pénal en 2020</a:t>
            </a:r>
          </a:p>
        </p:txBody>
      </p:sp>
      <p:sp>
        <p:nvSpPr>
          <p:cNvPr id="4" name="Tijdelijke aanduiding voor voettekst 3">
            <a:extLst>
              <a:ext uri="{FF2B5EF4-FFF2-40B4-BE49-F238E27FC236}">
                <a16:creationId xmlns:a16="http://schemas.microsoft.com/office/drawing/2014/main" id="{6764ED96-79E5-F4A4-92FE-53B908C73E01}"/>
              </a:ext>
            </a:extLst>
          </p:cNvPr>
          <p:cNvSpPr>
            <a:spLocks noGrp="1"/>
          </p:cNvSpPr>
          <p:nvPr>
            <p:ph type="ftr" sz="quarter" idx="10"/>
          </p:nvPr>
        </p:nvSpPr>
        <p:spPr/>
        <p:txBody>
          <a:bodyPr/>
          <a:lstStyle/>
          <a:p>
            <a:r>
              <a:rPr lang="nl-NL"/>
              <a:t>Titel van dia</a:t>
            </a:r>
          </a:p>
        </p:txBody>
      </p:sp>
      <p:sp>
        <p:nvSpPr>
          <p:cNvPr id="5" name="Tijdelijke aanduiding voor dianummer 4">
            <a:extLst>
              <a:ext uri="{FF2B5EF4-FFF2-40B4-BE49-F238E27FC236}">
                <a16:creationId xmlns:a16="http://schemas.microsoft.com/office/drawing/2014/main" id="{22BB0154-59DE-4105-398C-B4C059F96A0A}"/>
              </a:ext>
            </a:extLst>
          </p:cNvPr>
          <p:cNvSpPr>
            <a:spLocks noGrp="1"/>
          </p:cNvSpPr>
          <p:nvPr>
            <p:ph type="sldNum" sz="quarter" idx="11"/>
          </p:nvPr>
        </p:nvSpPr>
        <p:spPr/>
        <p:txBody>
          <a:bodyPr/>
          <a:lstStyle/>
          <a:p>
            <a:r>
              <a:rPr lang="nl-NL"/>
              <a:t> </a:t>
            </a:r>
            <a:fld id="{AB8A7055-102D-D045-96D7-30CB76C75BC2}" type="datetime1">
              <a:rPr lang="nl-NL" smtClean="0"/>
              <a:pPr/>
              <a:t>08-12-2022</a:t>
            </a:fld>
            <a:r>
              <a:rPr lang="nl-NL"/>
              <a:t> | </a:t>
            </a:r>
            <a:fld id="{2DAB09C5-3251-4B47-B002-D03712DC64C3}" type="slidenum">
              <a:rPr lang="nl-NL" smtClean="0"/>
              <a:pPr/>
              <a:t>12</a:t>
            </a:fld>
            <a:endParaRPr lang="nl-NL" dirty="0"/>
          </a:p>
        </p:txBody>
      </p:sp>
      <p:sp>
        <p:nvSpPr>
          <p:cNvPr id="8" name="Tijdelijke aanduiding voor inhoud 7">
            <a:extLst>
              <a:ext uri="{FF2B5EF4-FFF2-40B4-BE49-F238E27FC236}">
                <a16:creationId xmlns:a16="http://schemas.microsoft.com/office/drawing/2014/main" id="{0F77AABD-1486-4FA9-F531-049AB127DE7D}"/>
              </a:ext>
            </a:extLst>
          </p:cNvPr>
          <p:cNvSpPr>
            <a:spLocks noGrp="1"/>
          </p:cNvSpPr>
          <p:nvPr>
            <p:ph idx="12"/>
          </p:nvPr>
        </p:nvSpPr>
        <p:spPr>
          <a:xfrm>
            <a:off x="720002" y="1638300"/>
            <a:ext cx="10508748" cy="3707641"/>
          </a:xfrm>
        </p:spPr>
        <p:txBody>
          <a:bodyPr/>
          <a:lstStyle/>
          <a:p>
            <a:pPr marL="0" indent="0">
              <a:buNone/>
            </a:pPr>
            <a:r>
              <a:rPr lang="nl-BE" sz="1800" dirty="0">
                <a:solidFill>
                  <a:schemeClr val="tx1"/>
                </a:solidFill>
                <a:effectLst/>
                <a:latin typeface="Times New Roman" panose="02020603050405020304" pitchFamily="18" charset="0"/>
                <a:ea typeface="Times New Roman" panose="02020603050405020304" pitchFamily="18" charset="0"/>
              </a:rPr>
              <a:t>Près de 100 000 verbaux de processus de corona ont été émis entre le 14 mars et le 14 mai 2020. </a:t>
            </a:r>
            <a:r>
              <a:rPr lang="en-US" sz="1800" dirty="0">
                <a:solidFill>
                  <a:schemeClr val="tx1"/>
                </a:solidFill>
                <a:effectLst/>
                <a:latin typeface="Times New Roman" panose="02020603050405020304" pitchFamily="18" charset="0"/>
                <a:ea typeface="Times New Roman" panose="02020603050405020304" pitchFamily="18" charset="0"/>
              </a:rPr>
              <a:t>Parmi les crimes les plus courants, on </a:t>
            </a:r>
            <a:r>
              <a:rPr lang="en-US" sz="1800" dirty="0" err="1">
                <a:solidFill>
                  <a:schemeClr val="tx1"/>
                </a:solidFill>
                <a:effectLst/>
                <a:latin typeface="Times New Roman" panose="02020603050405020304" pitchFamily="18" charset="0"/>
                <a:ea typeface="Times New Roman" panose="02020603050405020304" pitchFamily="18" charset="0"/>
              </a:rPr>
              <a:t>trouve</a:t>
            </a:r>
            <a:r>
              <a:rPr lang="en-US" sz="1800" dirty="0">
                <a:solidFill>
                  <a:schemeClr val="tx1"/>
                </a:solidFill>
                <a:effectLst/>
                <a:latin typeface="Times New Roman" panose="02020603050405020304" pitchFamily="18" charset="0"/>
                <a:ea typeface="Times New Roman" panose="02020603050405020304" pitchFamily="18" charset="0"/>
              </a:rPr>
              <a:t> </a:t>
            </a:r>
          </a:p>
          <a:p>
            <a:r>
              <a:rPr lang="en-US" sz="1800" dirty="0">
                <a:solidFill>
                  <a:schemeClr val="tx1"/>
                </a:solidFill>
                <a:effectLst/>
                <a:latin typeface="Times New Roman" panose="02020603050405020304" pitchFamily="18" charset="0"/>
                <a:ea typeface="Times New Roman" panose="02020603050405020304" pitchFamily="18" charset="0"/>
              </a:rPr>
              <a:t>les infractions </a:t>
            </a:r>
            <a:r>
              <a:rPr lang="en-US" sz="1800" dirty="0" err="1">
                <a:solidFill>
                  <a:schemeClr val="tx1"/>
                </a:solidFill>
                <a:effectLst/>
                <a:latin typeface="Times New Roman" panose="02020603050405020304" pitchFamily="18" charset="0"/>
                <a:ea typeface="Times New Roman" panose="02020603050405020304" pitchFamily="18" charset="0"/>
              </a:rPr>
              <a:t>à</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l'interdiction</a:t>
            </a:r>
            <a:r>
              <a:rPr lang="en-US" sz="1800" dirty="0">
                <a:solidFill>
                  <a:schemeClr val="tx1"/>
                </a:solidFill>
                <a:effectLst/>
                <a:latin typeface="Times New Roman" panose="02020603050405020304" pitchFamily="18" charset="0"/>
                <a:ea typeface="Times New Roman" panose="02020603050405020304" pitchFamily="18" charset="0"/>
              </a:rPr>
              <a:t> de </a:t>
            </a:r>
            <a:r>
              <a:rPr lang="en-US" sz="1800" dirty="0" err="1">
                <a:solidFill>
                  <a:schemeClr val="tx1"/>
                </a:solidFill>
                <a:effectLst/>
                <a:latin typeface="Times New Roman" panose="02020603050405020304" pitchFamily="18" charset="0"/>
                <a:ea typeface="Times New Roman" panose="02020603050405020304" pitchFamily="18" charset="0"/>
              </a:rPr>
              <a:t>circuler</a:t>
            </a:r>
            <a:r>
              <a:rPr lang="en-US" sz="1800" dirty="0">
                <a:solidFill>
                  <a:schemeClr val="tx1"/>
                </a:solidFill>
                <a:effectLst/>
                <a:latin typeface="Times New Roman" panose="02020603050405020304" pitchFamily="18" charset="0"/>
                <a:ea typeface="Times New Roman" panose="02020603050405020304" pitchFamily="18" charset="0"/>
              </a:rPr>
              <a:t>, </a:t>
            </a:r>
          </a:p>
          <a:p>
            <a:r>
              <a:rPr lang="en-US" sz="1800" dirty="0">
                <a:solidFill>
                  <a:schemeClr val="tx1"/>
                </a:solidFill>
                <a:effectLst/>
                <a:latin typeface="Times New Roman" panose="02020603050405020304" pitchFamily="18" charset="0"/>
                <a:ea typeface="Times New Roman" panose="02020603050405020304" pitchFamily="18" charset="0"/>
              </a:rPr>
              <a:t>les infractions </a:t>
            </a:r>
            <a:r>
              <a:rPr lang="en-US" sz="1800" dirty="0" err="1">
                <a:solidFill>
                  <a:schemeClr val="tx1"/>
                </a:solidFill>
                <a:effectLst/>
                <a:latin typeface="Times New Roman" panose="02020603050405020304" pitchFamily="18" charset="0"/>
                <a:ea typeface="Times New Roman" panose="02020603050405020304" pitchFamily="18" charset="0"/>
              </a:rPr>
              <a:t>à</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l'interdiction</a:t>
            </a:r>
            <a:r>
              <a:rPr lang="en-US" sz="1800" dirty="0">
                <a:solidFill>
                  <a:schemeClr val="tx1"/>
                </a:solidFill>
                <a:effectLst/>
                <a:latin typeface="Times New Roman" panose="02020603050405020304" pitchFamily="18" charset="0"/>
                <a:ea typeface="Times New Roman" panose="02020603050405020304" pitchFamily="18" charset="0"/>
              </a:rPr>
              <a:t> de se </a:t>
            </a:r>
            <a:r>
              <a:rPr lang="en-US" sz="1800" dirty="0" err="1">
                <a:solidFill>
                  <a:schemeClr val="tx1"/>
                </a:solidFill>
                <a:effectLst/>
                <a:latin typeface="Times New Roman" panose="02020603050405020304" pitchFamily="18" charset="0"/>
                <a:ea typeface="Times New Roman" panose="02020603050405020304" pitchFamily="18" charset="0"/>
              </a:rPr>
              <a:t>rassembler</a:t>
            </a:r>
            <a:r>
              <a:rPr lang="en-US" sz="1800" dirty="0">
                <a:solidFill>
                  <a:schemeClr val="tx1"/>
                </a:solidFill>
                <a:effectLst/>
                <a:latin typeface="Times New Roman" panose="02020603050405020304" pitchFamily="18" charset="0"/>
                <a:ea typeface="Times New Roman" panose="02020603050405020304" pitchFamily="18" charset="0"/>
              </a:rPr>
              <a:t>, </a:t>
            </a:r>
          </a:p>
          <a:p>
            <a:r>
              <a:rPr lang="en-US" sz="1800" dirty="0">
                <a:solidFill>
                  <a:schemeClr val="tx1"/>
                </a:solidFill>
                <a:effectLst/>
                <a:latin typeface="Times New Roman" panose="02020603050405020304" pitchFamily="18" charset="0"/>
                <a:ea typeface="Times New Roman" panose="02020603050405020304" pitchFamily="18" charset="0"/>
              </a:rPr>
              <a:t>les infractions </a:t>
            </a:r>
            <a:r>
              <a:rPr lang="en-US" sz="1800" dirty="0" err="1">
                <a:solidFill>
                  <a:schemeClr val="tx1"/>
                </a:solidFill>
                <a:effectLst/>
                <a:latin typeface="Times New Roman" panose="02020603050405020304" pitchFamily="18" charset="0"/>
                <a:ea typeface="Times New Roman" panose="02020603050405020304" pitchFamily="18" charset="0"/>
              </a:rPr>
              <a:t>à</a:t>
            </a:r>
            <a:r>
              <a:rPr lang="en-US" sz="1800" dirty="0">
                <a:solidFill>
                  <a:schemeClr val="tx1"/>
                </a:solidFill>
                <a:effectLst/>
                <a:latin typeface="Times New Roman" panose="02020603050405020304" pitchFamily="18" charset="0"/>
                <a:ea typeface="Times New Roman" panose="02020603050405020304" pitchFamily="18" charset="0"/>
              </a:rPr>
              <a:t> la </a:t>
            </a:r>
            <a:r>
              <a:rPr lang="en-US" sz="1800" dirty="0" err="1">
                <a:solidFill>
                  <a:schemeClr val="tx1"/>
                </a:solidFill>
                <a:effectLst/>
                <a:latin typeface="Times New Roman" panose="02020603050405020304" pitchFamily="18" charset="0"/>
                <a:ea typeface="Times New Roman" panose="02020603050405020304" pitchFamily="18" charset="0"/>
              </a:rPr>
              <a:t>loi</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spéciale</a:t>
            </a:r>
            <a:r>
              <a:rPr lang="en-US" sz="1800" dirty="0">
                <a:solidFill>
                  <a:schemeClr val="tx1"/>
                </a:solidFill>
                <a:effectLst/>
                <a:latin typeface="Times New Roman" panose="02020603050405020304" pitchFamily="18" charset="0"/>
                <a:ea typeface="Times New Roman" panose="02020603050405020304" pitchFamily="18" charset="0"/>
              </a:rPr>
              <a:t> sur la </a:t>
            </a:r>
            <a:r>
              <a:rPr lang="en-US" sz="1800" dirty="0" err="1">
                <a:solidFill>
                  <a:schemeClr val="tx1"/>
                </a:solidFill>
                <a:effectLst/>
                <a:latin typeface="Times New Roman" panose="02020603050405020304" pitchFamily="18" charset="0"/>
                <a:ea typeface="Times New Roman" panose="02020603050405020304" pitchFamily="18" charset="0"/>
              </a:rPr>
              <a:t>santé</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publique</a:t>
            </a:r>
            <a:r>
              <a:rPr lang="en-US" sz="1800" dirty="0">
                <a:solidFill>
                  <a:schemeClr val="tx1"/>
                </a:solidFill>
                <a:effectLst/>
                <a:latin typeface="Times New Roman" panose="02020603050405020304" pitchFamily="18" charset="0"/>
                <a:ea typeface="Times New Roman" panose="02020603050405020304" pitchFamily="18" charset="0"/>
              </a:rPr>
              <a:t>, </a:t>
            </a:r>
          </a:p>
          <a:p>
            <a:r>
              <a:rPr lang="en-US" sz="1800" dirty="0">
                <a:solidFill>
                  <a:schemeClr val="tx1"/>
                </a:solidFill>
                <a:effectLst/>
                <a:latin typeface="Times New Roman" panose="02020603050405020304" pitchFamily="18" charset="0"/>
                <a:ea typeface="Times New Roman" panose="02020603050405020304" pitchFamily="18" charset="0"/>
              </a:rPr>
              <a:t>le non-respect de la distance </a:t>
            </a:r>
            <a:r>
              <a:rPr lang="en-US" sz="1800" dirty="0" err="1">
                <a:solidFill>
                  <a:schemeClr val="tx1"/>
                </a:solidFill>
                <a:effectLst/>
                <a:latin typeface="Times New Roman" panose="02020603050405020304" pitchFamily="18" charset="0"/>
                <a:ea typeface="Times New Roman" panose="02020603050405020304" pitchFamily="18" charset="0"/>
              </a:rPr>
              <a:t>sociale</a:t>
            </a:r>
            <a:r>
              <a:rPr lang="en-US" sz="1800" dirty="0">
                <a:solidFill>
                  <a:schemeClr val="tx1"/>
                </a:solidFill>
                <a:effectLst/>
                <a:latin typeface="Times New Roman" panose="02020603050405020304" pitchFamily="18" charset="0"/>
                <a:ea typeface="Times New Roman" panose="02020603050405020304" pitchFamily="18" charset="0"/>
              </a:rPr>
              <a:t>, </a:t>
            </a:r>
          </a:p>
          <a:p>
            <a:r>
              <a:rPr lang="en-US" sz="1800" dirty="0">
                <a:solidFill>
                  <a:schemeClr val="tx1"/>
                </a:solidFill>
                <a:effectLst/>
                <a:latin typeface="Times New Roman" panose="02020603050405020304" pitchFamily="18" charset="0"/>
                <a:ea typeface="Times New Roman" panose="02020603050405020304" pitchFamily="18" charset="0"/>
              </a:rPr>
              <a:t>le non-respect de la fermeture </a:t>
            </a:r>
            <a:r>
              <a:rPr lang="en-US" sz="1800" dirty="0" err="1">
                <a:solidFill>
                  <a:schemeClr val="tx1"/>
                </a:solidFill>
                <a:effectLst/>
                <a:latin typeface="Times New Roman" panose="02020603050405020304" pitchFamily="18" charset="0"/>
                <a:ea typeface="Times New Roman" panose="02020603050405020304" pitchFamily="18" charset="0"/>
              </a:rPr>
              <a:t>imposée</a:t>
            </a:r>
            <a:r>
              <a:rPr lang="en-US" sz="1800" dirty="0">
                <a:solidFill>
                  <a:schemeClr val="tx1"/>
                </a:solidFill>
                <a:effectLst/>
                <a:latin typeface="Times New Roman" panose="02020603050405020304" pitchFamily="18" charset="0"/>
                <a:ea typeface="Times New Roman" panose="02020603050405020304" pitchFamily="18" charset="0"/>
              </a:rPr>
              <a:t> de </a:t>
            </a:r>
            <a:r>
              <a:rPr lang="en-US" sz="1800" dirty="0" err="1">
                <a:solidFill>
                  <a:schemeClr val="tx1"/>
                </a:solidFill>
                <a:effectLst/>
                <a:latin typeface="Times New Roman" panose="02020603050405020304" pitchFamily="18" charset="0"/>
                <a:ea typeface="Times New Roman" panose="02020603050405020304" pitchFamily="18" charset="0"/>
              </a:rPr>
              <a:t>l'entreprise</a:t>
            </a:r>
            <a:r>
              <a:rPr lang="en-US" sz="1800" dirty="0">
                <a:solidFill>
                  <a:schemeClr val="tx1"/>
                </a:solidFill>
                <a:effectLst/>
                <a:latin typeface="Times New Roman" panose="02020603050405020304" pitchFamily="18" charset="0"/>
                <a:ea typeface="Times New Roman" panose="02020603050405020304" pitchFamily="18" charset="0"/>
              </a:rPr>
              <a:t>, </a:t>
            </a:r>
          </a:p>
          <a:p>
            <a:r>
              <a:rPr lang="en-US" sz="1800" dirty="0">
                <a:solidFill>
                  <a:schemeClr val="tx1"/>
                </a:solidFill>
                <a:effectLst/>
                <a:latin typeface="Times New Roman" panose="02020603050405020304" pitchFamily="18" charset="0"/>
                <a:ea typeface="Times New Roman" panose="02020603050405020304" pitchFamily="18" charset="0"/>
              </a:rPr>
              <a:t>le non-respect de la protection du port et </a:t>
            </a:r>
          </a:p>
          <a:p>
            <a:r>
              <a:rPr lang="en-US" sz="1800" dirty="0">
                <a:solidFill>
                  <a:schemeClr val="tx1"/>
                </a:solidFill>
                <a:effectLst/>
                <a:latin typeface="Times New Roman" panose="02020603050405020304" pitchFamily="18" charset="0"/>
                <a:ea typeface="Times New Roman" panose="02020603050405020304" pitchFamily="18" charset="0"/>
              </a:rPr>
              <a:t>le non-respect des </a:t>
            </a:r>
            <a:r>
              <a:rPr lang="en-US" sz="1800" dirty="0" err="1">
                <a:solidFill>
                  <a:schemeClr val="tx1"/>
                </a:solidFill>
                <a:effectLst/>
                <a:latin typeface="Times New Roman" panose="02020603050405020304" pitchFamily="18" charset="0"/>
                <a:ea typeface="Times New Roman" panose="02020603050405020304" pitchFamily="18" charset="0"/>
              </a:rPr>
              <a:t>heures</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d'ouverture</a:t>
            </a:r>
            <a:r>
              <a:rPr lang="en-US" sz="1800" dirty="0">
                <a:solidFill>
                  <a:schemeClr val="tx1"/>
                </a:solidFill>
                <a:effectLst/>
                <a:latin typeface="Times New Roman" panose="02020603050405020304" pitchFamily="18" charset="0"/>
                <a:ea typeface="Times New Roman" panose="02020603050405020304" pitchFamily="18" charset="0"/>
              </a:rPr>
              <a:t> </a:t>
            </a:r>
            <a:r>
              <a:rPr lang="en-US" sz="1800" dirty="0" err="1">
                <a:solidFill>
                  <a:schemeClr val="tx1"/>
                </a:solidFill>
                <a:effectLst/>
                <a:latin typeface="Times New Roman" panose="02020603050405020304" pitchFamily="18" charset="0"/>
                <a:ea typeface="Times New Roman" panose="02020603050405020304" pitchFamily="18" charset="0"/>
              </a:rPr>
              <a:t>prescrites</a:t>
            </a:r>
            <a:r>
              <a:rPr lang="en-US" sz="1800" dirty="0">
                <a:solidFill>
                  <a:schemeClr val="tx1"/>
                </a:solidFill>
                <a:effectLst/>
                <a:latin typeface="Times New Roman" panose="02020603050405020304" pitchFamily="18" charset="0"/>
                <a:ea typeface="Times New Roman" panose="02020603050405020304" pitchFamily="18" charset="0"/>
              </a:rPr>
              <a:t>.</a:t>
            </a:r>
            <a:endParaRPr lang="nl-BE" sz="1800" dirty="0">
              <a:solidFill>
                <a:schemeClr val="tx1"/>
              </a:solidFill>
              <a:effectLst/>
              <a:latin typeface="Times New Roman" panose="02020603050405020304" pitchFamily="18" charset="0"/>
              <a:ea typeface="Times New Roman" panose="02020603050405020304" pitchFamily="18" charset="0"/>
            </a:endParaRPr>
          </a:p>
          <a:p>
            <a:endParaRPr lang="nl-BE" dirty="0">
              <a:solidFill>
                <a:schemeClr val="tx1"/>
              </a:solidFill>
            </a:endParaRPr>
          </a:p>
        </p:txBody>
      </p:sp>
    </p:spTree>
    <p:extLst>
      <p:ext uri="{BB962C8B-B14F-4D97-AF65-F5344CB8AC3E}">
        <p14:creationId xmlns:p14="http://schemas.microsoft.com/office/powerpoint/2010/main" val="3828519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7CBBD4B6-8583-8B57-0DF7-36042136A199}"/>
              </a:ext>
            </a:extLst>
          </p:cNvPr>
          <p:cNvSpPr>
            <a:spLocks noGrp="1"/>
          </p:cNvSpPr>
          <p:nvPr>
            <p:ph type="title"/>
          </p:nvPr>
        </p:nvSpPr>
        <p:spPr>
          <a:xfrm>
            <a:off x="463138" y="321587"/>
            <a:ext cx="9096498" cy="540000"/>
          </a:xfrm>
        </p:spPr>
        <p:txBody>
          <a:bodyPr>
            <a:normAutofit/>
          </a:bodyPr>
          <a:lstStyle/>
          <a:p>
            <a:r>
              <a:rPr lang="nl-BE" dirty="0"/>
              <a:t>L’usage du droit pénal en 2020 (</a:t>
            </a:r>
            <a:r>
              <a:rPr lang="nl-BE" i="1" dirty="0"/>
              <a:t>Rozie 235 Kuty 298</a:t>
            </a:r>
            <a:r>
              <a:rPr lang="nl-BE" dirty="0"/>
              <a:t>)</a:t>
            </a:r>
          </a:p>
        </p:txBody>
      </p:sp>
      <p:sp>
        <p:nvSpPr>
          <p:cNvPr id="4" name="Tijdelijke aanduiding voor voettekst 3">
            <a:extLst>
              <a:ext uri="{FF2B5EF4-FFF2-40B4-BE49-F238E27FC236}">
                <a16:creationId xmlns:a16="http://schemas.microsoft.com/office/drawing/2014/main" id="{6764ED96-79E5-F4A4-92FE-53B908C73E01}"/>
              </a:ext>
            </a:extLst>
          </p:cNvPr>
          <p:cNvSpPr>
            <a:spLocks noGrp="1"/>
          </p:cNvSpPr>
          <p:nvPr>
            <p:ph type="ftr" sz="quarter" idx="10"/>
          </p:nvPr>
        </p:nvSpPr>
        <p:spPr/>
        <p:txBody>
          <a:bodyPr/>
          <a:lstStyle/>
          <a:p>
            <a:r>
              <a:rPr lang="nl-NL"/>
              <a:t>Titel van dia</a:t>
            </a:r>
          </a:p>
        </p:txBody>
      </p:sp>
      <p:sp>
        <p:nvSpPr>
          <p:cNvPr id="5" name="Tijdelijke aanduiding voor dianummer 4">
            <a:extLst>
              <a:ext uri="{FF2B5EF4-FFF2-40B4-BE49-F238E27FC236}">
                <a16:creationId xmlns:a16="http://schemas.microsoft.com/office/drawing/2014/main" id="{22BB0154-59DE-4105-398C-B4C059F96A0A}"/>
              </a:ext>
            </a:extLst>
          </p:cNvPr>
          <p:cNvSpPr>
            <a:spLocks noGrp="1"/>
          </p:cNvSpPr>
          <p:nvPr>
            <p:ph type="sldNum" sz="quarter" idx="11"/>
          </p:nvPr>
        </p:nvSpPr>
        <p:spPr/>
        <p:txBody>
          <a:bodyPr/>
          <a:lstStyle/>
          <a:p>
            <a:r>
              <a:rPr lang="nl-NL"/>
              <a:t> </a:t>
            </a:r>
            <a:fld id="{AB8A7055-102D-D045-96D7-30CB76C75BC2}" type="datetime1">
              <a:rPr lang="nl-NL" smtClean="0"/>
              <a:pPr/>
              <a:t>08-12-2022</a:t>
            </a:fld>
            <a:r>
              <a:rPr lang="nl-NL"/>
              <a:t> | </a:t>
            </a:r>
            <a:fld id="{2DAB09C5-3251-4B47-B002-D03712DC64C3}" type="slidenum">
              <a:rPr lang="nl-NL" smtClean="0"/>
              <a:pPr/>
              <a:t>13</a:t>
            </a:fld>
            <a:endParaRPr lang="nl-NL" dirty="0"/>
          </a:p>
        </p:txBody>
      </p:sp>
      <p:sp>
        <p:nvSpPr>
          <p:cNvPr id="8" name="Tijdelijke aanduiding voor inhoud 7">
            <a:extLst>
              <a:ext uri="{FF2B5EF4-FFF2-40B4-BE49-F238E27FC236}">
                <a16:creationId xmlns:a16="http://schemas.microsoft.com/office/drawing/2014/main" id="{0F77AABD-1486-4FA9-F531-049AB127DE7D}"/>
              </a:ext>
            </a:extLst>
          </p:cNvPr>
          <p:cNvSpPr>
            <a:spLocks noGrp="1"/>
          </p:cNvSpPr>
          <p:nvPr>
            <p:ph idx="12"/>
          </p:nvPr>
        </p:nvSpPr>
        <p:spPr>
          <a:xfrm>
            <a:off x="259277" y="1186793"/>
            <a:ext cx="11673445" cy="4484413"/>
          </a:xfrm>
        </p:spPr>
        <p:txBody>
          <a:bodyPr>
            <a:noAutofit/>
          </a:bodyPr>
          <a:lstStyle/>
          <a:p>
            <a:pPr marL="0" indent="0">
              <a:buNone/>
            </a:pPr>
            <a:r>
              <a:rPr lang="nl-BE" sz="2100" b="0" i="0" u="none" strike="noStrike" dirty="0">
                <a:solidFill>
                  <a:srgbClr val="000000"/>
                </a:solidFill>
                <a:effectLst/>
                <a:latin typeface="-webkit-standard"/>
              </a:rPr>
              <a:t>Pour ce qui est le pénal pandémique et les infractions incluses dans </a:t>
            </a:r>
            <a:r>
              <a:rPr lang="nl-BE" sz="2100" b="0" i="0" u="none" strike="noStrike" dirty="0">
                <a:solidFill>
                  <a:srgbClr val="000000"/>
                </a:solidFill>
                <a:effectLst/>
                <a:latin typeface="-apple-system"/>
              </a:rPr>
              <a:t>les arrêtés royaux et ministériels </a:t>
            </a:r>
            <a:r>
              <a:rPr lang="nl-BE" sz="2100" b="0" i="0" u="none" strike="noStrike" dirty="0">
                <a:solidFill>
                  <a:srgbClr val="000000"/>
                </a:solidFill>
                <a:effectLst/>
                <a:latin typeface="-webkit-standard"/>
              </a:rPr>
              <a:t> de pouvoirs spéciaux, il est clair que le travail législatif n'est pas un échantillon de bonnes pratiques:</a:t>
            </a:r>
          </a:p>
          <a:p>
            <a:r>
              <a:rPr lang="nl-BE" sz="2100" b="0" i="0" u="none" strike="noStrike" dirty="0">
                <a:solidFill>
                  <a:srgbClr val="000000"/>
                </a:solidFill>
                <a:effectLst/>
                <a:latin typeface="-webkit-standard"/>
              </a:rPr>
              <a:t>le contenu des infractions évolue - bien que pour des raisons compréhensibles - à un </a:t>
            </a:r>
            <a:r>
              <a:rPr lang="nl-BE" sz="2100" b="0" i="0" u="none" strike="noStrike" dirty="0">
                <a:solidFill>
                  <a:srgbClr val="000000"/>
                </a:solidFill>
                <a:effectLst/>
                <a:highlight>
                  <a:srgbClr val="FFFF00"/>
                </a:highlight>
                <a:latin typeface="-webkit-standard"/>
              </a:rPr>
              <a:t>rythme incontrôlable</a:t>
            </a:r>
            <a:r>
              <a:rPr lang="nl-BE" sz="2100" b="0" i="0" u="none" strike="noStrike" dirty="0">
                <a:solidFill>
                  <a:srgbClr val="000000"/>
                </a:solidFill>
                <a:effectLst/>
                <a:latin typeface="-webkit-standard"/>
              </a:rPr>
              <a:t>. </a:t>
            </a:r>
          </a:p>
          <a:p>
            <a:r>
              <a:rPr lang="nl-BE" sz="2100" b="0" i="0" u="none" strike="noStrike" dirty="0">
                <a:solidFill>
                  <a:srgbClr val="000000"/>
                </a:solidFill>
                <a:effectLst/>
                <a:latin typeface="-webkit-standard"/>
              </a:rPr>
              <a:t>Lorsque la Cour européenne des droits de l'homme déclare qu'une disposition pénale est prévisible même si l'on doit demander un avis juridique sur son </a:t>
            </a:r>
            <a:r>
              <a:rPr lang="nl-BE" sz="2100" b="0" i="0" u="none" strike="noStrike" dirty="0">
                <a:solidFill>
                  <a:srgbClr val="000000"/>
                </a:solidFill>
                <a:effectLst/>
                <a:highlight>
                  <a:srgbClr val="FFFF00"/>
                </a:highlight>
                <a:latin typeface="-webkit-standard"/>
              </a:rPr>
              <a:t>interprétation, la question se pose de savoir si le justiciable a le temps de demander conseil à notre époque</a:t>
            </a:r>
            <a:r>
              <a:rPr lang="nl-BE" sz="2100" b="0" i="0" u="none" strike="noStrike" dirty="0">
                <a:solidFill>
                  <a:srgbClr val="000000"/>
                </a:solidFill>
                <a:effectLst/>
                <a:latin typeface="-webkit-standard"/>
              </a:rPr>
              <a:t>. Avant même de s'en rendre compte, une autre nouvelle mesure a été adoptée. </a:t>
            </a:r>
          </a:p>
          <a:p>
            <a:r>
              <a:rPr lang="nl-BE" sz="2100" b="0" i="0" u="none" strike="noStrike" dirty="0">
                <a:solidFill>
                  <a:srgbClr val="000000"/>
                </a:solidFill>
                <a:effectLst/>
                <a:latin typeface="-webkit-standard"/>
              </a:rPr>
              <a:t>En outre, le fait de demander conseil ne garantit pas une interprétation correcte. Lorsque même les députés et les experts juridiques indiquent que le contenu n'est pas toujours clair et ouvert à l'interprétation et que le </a:t>
            </a:r>
            <a:r>
              <a:rPr lang="nl-BE" sz="2100" b="0" i="0" u="none" strike="noStrike" dirty="0">
                <a:solidFill>
                  <a:srgbClr val="000000"/>
                </a:solidFill>
                <a:effectLst/>
                <a:highlight>
                  <a:srgbClr val="FFFF00"/>
                </a:highlight>
                <a:latin typeface="-webkit-standard"/>
              </a:rPr>
              <a:t>Conseil des procureurs généraux renvoie à la "section FAQ" du gouvernement en cas d'ambiguïté</a:t>
            </a:r>
            <a:r>
              <a:rPr lang="nl-BE" sz="2100" b="0" i="0" u="none" strike="noStrike" dirty="0">
                <a:solidFill>
                  <a:srgbClr val="000000"/>
                </a:solidFill>
                <a:effectLst/>
                <a:latin typeface="-webkit-standard"/>
              </a:rPr>
              <a:t>, est-il juste d'attendre du subordonné juridique qu'il connaisse le droit pénal dès le premier jour ?</a:t>
            </a:r>
            <a:br>
              <a:rPr lang="nl-BE" sz="2100" dirty="0"/>
            </a:br>
            <a:endParaRPr lang="nl-BE" sz="2100" dirty="0"/>
          </a:p>
        </p:txBody>
      </p:sp>
    </p:spTree>
    <p:extLst>
      <p:ext uri="{BB962C8B-B14F-4D97-AF65-F5344CB8AC3E}">
        <p14:creationId xmlns:p14="http://schemas.microsoft.com/office/powerpoint/2010/main" val="1177955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6E08E922-0C2A-2E56-AF79-958F2F387A5B}"/>
              </a:ext>
            </a:extLst>
          </p:cNvPr>
          <p:cNvSpPr>
            <a:spLocks noGrp="1"/>
          </p:cNvSpPr>
          <p:nvPr>
            <p:ph type="title"/>
          </p:nvPr>
        </p:nvSpPr>
        <p:spPr>
          <a:xfrm>
            <a:off x="176150" y="227707"/>
            <a:ext cx="11839697" cy="540000"/>
          </a:xfrm>
        </p:spPr>
        <p:txBody>
          <a:bodyPr>
            <a:normAutofit fontScale="90000"/>
          </a:bodyPr>
          <a:lstStyle/>
          <a:p>
            <a:r>
              <a:rPr lang="nl-BE" dirty="0"/>
              <a:t>L’usage des SAC en 2020: un loi (AR pris sur base des pouvoirs spéciaux) sui generis</a:t>
            </a:r>
          </a:p>
        </p:txBody>
      </p:sp>
      <p:sp>
        <p:nvSpPr>
          <p:cNvPr id="4" name="Tijdelijke aanduiding voor voettekst 3">
            <a:extLst>
              <a:ext uri="{FF2B5EF4-FFF2-40B4-BE49-F238E27FC236}">
                <a16:creationId xmlns:a16="http://schemas.microsoft.com/office/drawing/2014/main" id="{15AEF5BC-7991-7382-0CFA-3A2C28E08E64}"/>
              </a:ext>
            </a:extLst>
          </p:cNvPr>
          <p:cNvSpPr>
            <a:spLocks noGrp="1"/>
          </p:cNvSpPr>
          <p:nvPr>
            <p:ph type="ftr" sz="quarter" idx="10"/>
          </p:nvPr>
        </p:nvSpPr>
        <p:spPr/>
        <p:txBody>
          <a:bodyPr/>
          <a:lstStyle/>
          <a:p>
            <a:r>
              <a:rPr lang="nl-NL"/>
              <a:t>Titel van dia</a:t>
            </a:r>
            <a:endParaRPr lang="nl-NL" dirty="0"/>
          </a:p>
        </p:txBody>
      </p:sp>
      <p:sp>
        <p:nvSpPr>
          <p:cNvPr id="5" name="Tijdelijke aanduiding voor dianummer 4">
            <a:extLst>
              <a:ext uri="{FF2B5EF4-FFF2-40B4-BE49-F238E27FC236}">
                <a16:creationId xmlns:a16="http://schemas.microsoft.com/office/drawing/2014/main" id="{E2F386C1-F3A4-08D3-83FC-F195897154B9}"/>
              </a:ext>
            </a:extLst>
          </p:cNvPr>
          <p:cNvSpPr>
            <a:spLocks noGrp="1"/>
          </p:cNvSpPr>
          <p:nvPr>
            <p:ph type="sldNum" sz="quarter" idx="11"/>
          </p:nvPr>
        </p:nvSpPr>
        <p:spPr/>
        <p:txBody>
          <a:bodyPr/>
          <a:lstStyle/>
          <a:p>
            <a:r>
              <a:rPr lang="nl-NL"/>
              <a:t> </a:t>
            </a:r>
            <a:fld id="{CD13EBF0-5E70-3F47-93F5-5CD975FE1533}" type="datetime1">
              <a:rPr lang="nl-NL" smtClean="0"/>
              <a:pPr/>
              <a:t>08-12-2022</a:t>
            </a:fld>
            <a:r>
              <a:rPr lang="nl-NL"/>
              <a:t> | </a:t>
            </a:r>
            <a:fld id="{2DAB09C5-3251-4B47-B002-D03712DC64C3}" type="slidenum">
              <a:rPr lang="nl-NL" smtClean="0"/>
              <a:pPr/>
              <a:t>14</a:t>
            </a:fld>
            <a:endParaRPr lang="nl-NL" dirty="0"/>
          </a:p>
        </p:txBody>
      </p:sp>
      <p:sp>
        <p:nvSpPr>
          <p:cNvPr id="6" name="Tijdelijke aanduiding voor inhoud 5">
            <a:extLst>
              <a:ext uri="{FF2B5EF4-FFF2-40B4-BE49-F238E27FC236}">
                <a16:creationId xmlns:a16="http://schemas.microsoft.com/office/drawing/2014/main" id="{DE5E366B-FF01-FE37-68A2-B9B4BCEF436C}"/>
              </a:ext>
            </a:extLst>
          </p:cNvPr>
          <p:cNvSpPr>
            <a:spLocks noGrp="1"/>
          </p:cNvSpPr>
          <p:nvPr>
            <p:ph idx="12"/>
          </p:nvPr>
        </p:nvSpPr>
        <p:spPr>
          <a:xfrm>
            <a:off x="176151" y="1014547"/>
            <a:ext cx="11839697" cy="5019376"/>
          </a:xfrm>
        </p:spPr>
        <p:txBody>
          <a:bodyPr>
            <a:normAutofit fontScale="92500" lnSpcReduction="20000"/>
          </a:bodyPr>
          <a:lstStyle/>
          <a:p>
            <a:pPr marL="0" indent="0">
              <a:buNone/>
            </a:pPr>
            <a:r>
              <a:rPr lang="fr-FR" sz="2100" dirty="0">
                <a:solidFill>
                  <a:schemeClr val="tx1"/>
                </a:solidFill>
                <a:effectLst/>
                <a:latin typeface="Arial" panose="020B0604020202020204" pitchFamily="34" charset="0"/>
                <a:ea typeface="Calibri" panose="020F0502020204030204" pitchFamily="34" charset="0"/>
                <a:cs typeface="Arial" panose="020B0604020202020204" pitchFamily="34" charset="0"/>
                <a:sym typeface="Wingdings" pitchFamily="2" charset="2"/>
              </a:rPr>
              <a:t></a:t>
            </a:r>
            <a:r>
              <a:rPr lang="fr-FR" sz="2100" dirty="0">
                <a:solidFill>
                  <a:schemeClr val="tx1"/>
                </a:solidFill>
                <a:effectLst/>
                <a:latin typeface="Arial" panose="020B0604020202020204" pitchFamily="34" charset="0"/>
                <a:ea typeface="Calibri" panose="020F0502020204030204" pitchFamily="34" charset="0"/>
                <a:cs typeface="Arial" panose="020B0604020202020204" pitchFamily="34" charset="0"/>
              </a:rPr>
              <a:t>AR </a:t>
            </a:r>
            <a:r>
              <a:rPr lang="nl-BE" sz="1800" b="1" dirty="0">
                <a:effectLst/>
                <a:latin typeface="Palatino" pitchFamily="2" charset="77"/>
              </a:rPr>
              <a:t>n° 1  </a:t>
            </a:r>
            <a:r>
              <a:rPr lang="nl-BE" sz="1800" b="1" dirty="0">
                <a:solidFill>
                  <a:schemeClr val="tx1"/>
                </a:solidFill>
                <a:effectLst/>
                <a:latin typeface="Palatino" pitchFamily="2" charset="77"/>
              </a:rPr>
              <a:t>du </a:t>
            </a:r>
            <a:r>
              <a:rPr lang="fr-FR" sz="2100" dirty="0">
                <a:solidFill>
                  <a:schemeClr val="tx1"/>
                </a:solidFill>
                <a:effectLst/>
                <a:latin typeface="Arial" panose="020B0604020202020204" pitchFamily="34" charset="0"/>
                <a:ea typeface="Calibri" panose="020F0502020204030204" pitchFamily="34" charset="0"/>
                <a:cs typeface="Arial" panose="020B0604020202020204" pitchFamily="34" charset="0"/>
              </a:rPr>
              <a:t>6 avril 2020 relatif à la lutte contre le non-respect des mesures urgentes visant à limiter la propagation du coronavirus COVID-19 par l'introduction de sanctions administratives communales, Moniteur belge</a:t>
            </a:r>
            <a:r>
              <a:rPr lang="fr-FR" sz="2100" dirty="0">
                <a:solidFill>
                  <a:schemeClr val="tx1"/>
                </a:solidFill>
                <a:latin typeface="Arial" panose="020B0604020202020204" pitchFamily="34" charset="0"/>
                <a:ea typeface="Calibri" panose="020F0502020204030204" pitchFamily="34" charset="0"/>
                <a:cs typeface="Arial" panose="020B0604020202020204" pitchFamily="34" charset="0"/>
              </a:rPr>
              <a:t> du </a:t>
            </a:r>
            <a:r>
              <a:rPr lang="fr-FR" sz="2100" dirty="0">
                <a:solidFill>
                  <a:schemeClr val="tx1"/>
                </a:solidFill>
                <a:effectLst/>
                <a:latin typeface="Arial" panose="020B0604020202020204" pitchFamily="34" charset="0"/>
                <a:ea typeface="Calibri" panose="020F0502020204030204" pitchFamily="34" charset="0"/>
                <a:cs typeface="Arial" panose="020B0604020202020204" pitchFamily="34" charset="0"/>
              </a:rPr>
              <a:t>7 avril 2020, </a:t>
            </a:r>
          </a:p>
          <a:p>
            <a:pPr marL="0" indent="0">
              <a:buNone/>
            </a:pPr>
            <a:r>
              <a:rPr lang="fr-FR" sz="2100" dirty="0">
                <a:solidFill>
                  <a:schemeClr val="tx1"/>
                </a:solidFill>
                <a:effectLst/>
                <a:latin typeface="Arial" panose="020B0604020202020204" pitchFamily="34" charset="0"/>
                <a:ea typeface="Calibri" panose="020F0502020204030204" pitchFamily="34" charset="0"/>
                <a:cs typeface="Arial" panose="020B0604020202020204" pitchFamily="34" charset="0"/>
                <a:sym typeface="Wingdings" pitchFamily="2" charset="2"/>
              </a:rPr>
              <a:t>Cet arrêté́ royal est nommé « AR-SAC » et a été pris en application de la loi pouvoirs spéciaux du 27 mars 2020. Il a été́ confirmé par la loi du 24 décembre 2020 (publié au MB 15 janvier 2021). </a:t>
            </a:r>
          </a:p>
          <a:p>
            <a:pPr marL="0" indent="0">
              <a:buNone/>
            </a:pPr>
            <a:r>
              <a:rPr lang="fr-FR" sz="2100" dirty="0">
                <a:solidFill>
                  <a:schemeClr val="tx1"/>
                </a:solidFill>
                <a:latin typeface="Arial" panose="020B0604020202020204" pitchFamily="34" charset="0"/>
                <a:ea typeface="Calibri" panose="020F0502020204030204" pitchFamily="34" charset="0"/>
                <a:cs typeface="Arial" panose="020B0604020202020204" pitchFamily="34" charset="0"/>
                <a:sym typeface="Wingdings" pitchFamily="2" charset="2"/>
              </a:rPr>
              <a:t>Voir également </a:t>
            </a:r>
            <a:r>
              <a:rPr lang="fr-FR" sz="2100" dirty="0">
                <a:solidFill>
                  <a:schemeClr val="tx1"/>
                </a:solidFill>
                <a:latin typeface="Arial" panose="020B0604020202020204" pitchFamily="34" charset="0"/>
                <a:ea typeface="Calibri" panose="020F0502020204030204" pitchFamily="34" charset="0"/>
                <a:cs typeface="Arial" panose="020B0604020202020204" pitchFamily="34" charset="0"/>
                <a:sym typeface="Wingdings" pitchFamily="2" charset="2"/>
                <a:hlinkClick r:id="rId2"/>
              </a:rPr>
              <a:t>https://www.om-mp.be/sites/default/files/u147/col_06_2020_coronavirus_fr_nl_version_16.06.2021_clean.pdf</a:t>
            </a:r>
            <a:endParaRPr lang="fr-FR" sz="2100" dirty="0">
              <a:solidFill>
                <a:schemeClr val="tx1"/>
              </a:solidFill>
              <a:latin typeface="Arial" panose="020B0604020202020204" pitchFamily="34" charset="0"/>
              <a:ea typeface="Calibri" panose="020F0502020204030204" pitchFamily="34" charset="0"/>
              <a:cs typeface="Arial" panose="020B0604020202020204" pitchFamily="34" charset="0"/>
              <a:sym typeface="Wingdings" pitchFamily="2" charset="2"/>
            </a:endParaRPr>
          </a:p>
          <a:p>
            <a:pPr marL="0" indent="0">
              <a:buNone/>
            </a:pPr>
            <a:r>
              <a:rPr lang="fr-FR" sz="2100" dirty="0">
                <a:solidFill>
                  <a:schemeClr val="tx1"/>
                </a:solidFill>
                <a:effectLst/>
                <a:latin typeface="Arial" panose="020B0604020202020204" pitchFamily="34" charset="0"/>
                <a:ea typeface="Calibri" panose="020F0502020204030204" pitchFamily="34" charset="0"/>
                <a:cs typeface="Arial" panose="020B0604020202020204" pitchFamily="34" charset="0"/>
                <a:sym typeface="Wingdings" pitchFamily="2" charset="2"/>
              </a:rPr>
              <a:t> Est une ‘loi’ SAC sui generis a ne pas confondre avec la loi SAC du 24 juin 2013; donc on parle de </a:t>
            </a:r>
            <a:r>
              <a:rPr lang="fr-FR" sz="2100" dirty="0">
                <a:solidFill>
                  <a:schemeClr val="tx1"/>
                </a:solidFill>
                <a:effectLst/>
                <a:highlight>
                  <a:srgbClr val="FFFF00"/>
                </a:highlight>
                <a:latin typeface="Arial" panose="020B0604020202020204" pitchFamily="34" charset="0"/>
                <a:ea typeface="Calibri" panose="020F0502020204030204" pitchFamily="34" charset="0"/>
                <a:cs typeface="Arial" panose="020B0604020202020204" pitchFamily="34" charset="0"/>
                <a:sym typeface="Wingdings" pitchFamily="2" charset="2"/>
              </a:rPr>
              <a:t>amendes SAC Corona</a:t>
            </a:r>
          </a:p>
          <a:p>
            <a:pPr marL="0" indent="0">
              <a:buNone/>
            </a:pP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r>
              <a:rPr lang="fr-FR"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Grâce aux recours administratifs et pénaux alternatifs, le AR-SAC introduit une nouvelle catégorie d'infractions mixtes </a:t>
            </a:r>
            <a:r>
              <a:rPr lang="fr-FR" sz="2400" dirty="0">
                <a:solidFill>
                  <a:schemeClr val="tx1"/>
                </a:solidFill>
                <a:effectLst/>
                <a:latin typeface="Arial" panose="020B0604020202020204" pitchFamily="34" charset="0"/>
                <a:ea typeface="Calibri" panose="020F0502020204030204" pitchFamily="34" charset="0"/>
                <a:cs typeface="Arial" panose="020B0604020202020204" pitchFamily="34" charset="0"/>
                <a:sym typeface="Wingdings" pitchFamily="2" charset="2"/>
              </a:rPr>
              <a:t></a:t>
            </a:r>
            <a:r>
              <a:rPr lang="fr-FR"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AR-</a:t>
            </a:r>
            <a:r>
              <a:rPr lang="fr-FR" sz="2400" dirty="0">
                <a:solidFill>
                  <a:schemeClr val="tx1"/>
                </a:solidFill>
                <a:latin typeface="Arial" panose="020B0604020202020204" pitchFamily="34" charset="0"/>
                <a:ea typeface="Calibri" panose="020F0502020204030204" pitchFamily="34" charset="0"/>
                <a:cs typeface="Arial" panose="020B0604020202020204" pitchFamily="34" charset="0"/>
              </a:rPr>
              <a:t>SAC demande que </a:t>
            </a:r>
            <a:r>
              <a:rPr lang="fr-FR"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municipalité opte pour une application non-pénale. Si non </a:t>
            </a:r>
            <a:r>
              <a:rPr lang="fr-FR" sz="2400" dirty="0">
                <a:solidFill>
                  <a:schemeClr val="tx1"/>
                </a:solidFill>
                <a:latin typeface="Arial" panose="020B0604020202020204" pitchFamily="34" charset="0"/>
                <a:ea typeface="Calibri" panose="020F0502020204030204" pitchFamily="34" charset="0"/>
                <a:cs typeface="Arial" panose="020B0604020202020204" pitchFamily="34" charset="0"/>
              </a:rPr>
              <a:t>la voie pénale continue a s’appliquer</a:t>
            </a:r>
          </a:p>
          <a:p>
            <a:r>
              <a:rPr lang="fr-FR"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Lorsqu'une municipalité choisit d'appliquer l’AR-SAC, le Conseil des procureurs généraux à pris la directive impérative que le ministère public n'engagera pas de poursuites pour les violations des articles 1, 4, 5, 8 et 8bis du MB du 23 mars 2020 à l'exception de l'hypothèse de concours (lorsqu'il y a une autre violation qui ne peut être sanctionnée par une sanction administrative) et de répétition. Dans ces cas, l'infraction ne peut être sanctionnée que par le droit pénal.</a:t>
            </a:r>
            <a:r>
              <a:rPr lang="fr-FR" sz="2400" dirty="0">
                <a:solidFill>
                  <a:schemeClr val="tx1"/>
                </a:solidFill>
                <a:effectLst/>
                <a:latin typeface="Arial" panose="020B0604020202020204" pitchFamily="34" charset="0"/>
                <a:cs typeface="Arial" panose="020B0604020202020204" pitchFamily="34" charset="0"/>
              </a:rPr>
              <a:t> </a:t>
            </a:r>
            <a:endParaRPr lang="fr-FR"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6759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6E08E922-0C2A-2E56-AF79-958F2F387A5B}"/>
              </a:ext>
            </a:extLst>
          </p:cNvPr>
          <p:cNvSpPr>
            <a:spLocks noGrp="1"/>
          </p:cNvSpPr>
          <p:nvPr>
            <p:ph type="title"/>
          </p:nvPr>
        </p:nvSpPr>
        <p:spPr>
          <a:xfrm>
            <a:off x="403760" y="321587"/>
            <a:ext cx="9761517" cy="540000"/>
          </a:xfrm>
        </p:spPr>
        <p:txBody>
          <a:bodyPr>
            <a:normAutofit/>
          </a:bodyPr>
          <a:lstStyle/>
          <a:p>
            <a:r>
              <a:rPr lang="nl-BE" dirty="0"/>
              <a:t>L’usage des SAC en 2020: le role de la Circulaire</a:t>
            </a:r>
          </a:p>
        </p:txBody>
      </p:sp>
      <p:sp>
        <p:nvSpPr>
          <p:cNvPr id="4" name="Tijdelijke aanduiding voor voettekst 3">
            <a:extLst>
              <a:ext uri="{FF2B5EF4-FFF2-40B4-BE49-F238E27FC236}">
                <a16:creationId xmlns:a16="http://schemas.microsoft.com/office/drawing/2014/main" id="{15AEF5BC-7991-7382-0CFA-3A2C28E08E64}"/>
              </a:ext>
            </a:extLst>
          </p:cNvPr>
          <p:cNvSpPr>
            <a:spLocks noGrp="1"/>
          </p:cNvSpPr>
          <p:nvPr>
            <p:ph type="ftr" sz="quarter" idx="10"/>
          </p:nvPr>
        </p:nvSpPr>
        <p:spPr/>
        <p:txBody>
          <a:bodyPr/>
          <a:lstStyle/>
          <a:p>
            <a:r>
              <a:rPr lang="nl-NL"/>
              <a:t>Titel van dia</a:t>
            </a:r>
            <a:endParaRPr lang="nl-NL" dirty="0"/>
          </a:p>
        </p:txBody>
      </p:sp>
      <p:sp>
        <p:nvSpPr>
          <p:cNvPr id="5" name="Tijdelijke aanduiding voor dianummer 4">
            <a:extLst>
              <a:ext uri="{FF2B5EF4-FFF2-40B4-BE49-F238E27FC236}">
                <a16:creationId xmlns:a16="http://schemas.microsoft.com/office/drawing/2014/main" id="{E2F386C1-F3A4-08D3-83FC-F195897154B9}"/>
              </a:ext>
            </a:extLst>
          </p:cNvPr>
          <p:cNvSpPr>
            <a:spLocks noGrp="1"/>
          </p:cNvSpPr>
          <p:nvPr>
            <p:ph type="sldNum" sz="quarter" idx="11"/>
          </p:nvPr>
        </p:nvSpPr>
        <p:spPr/>
        <p:txBody>
          <a:bodyPr/>
          <a:lstStyle/>
          <a:p>
            <a:r>
              <a:rPr lang="nl-NL"/>
              <a:t> </a:t>
            </a:r>
            <a:fld id="{CD13EBF0-5E70-3F47-93F5-5CD975FE1533}" type="datetime1">
              <a:rPr lang="nl-NL" smtClean="0"/>
              <a:pPr/>
              <a:t>08-12-2022</a:t>
            </a:fld>
            <a:r>
              <a:rPr lang="nl-NL"/>
              <a:t> | </a:t>
            </a:r>
            <a:fld id="{2DAB09C5-3251-4B47-B002-D03712DC64C3}" type="slidenum">
              <a:rPr lang="nl-NL" smtClean="0"/>
              <a:pPr/>
              <a:t>15</a:t>
            </a:fld>
            <a:endParaRPr lang="nl-NL" dirty="0"/>
          </a:p>
        </p:txBody>
      </p:sp>
      <p:sp>
        <p:nvSpPr>
          <p:cNvPr id="6" name="Tijdelijke aanduiding voor inhoud 5">
            <a:extLst>
              <a:ext uri="{FF2B5EF4-FFF2-40B4-BE49-F238E27FC236}">
                <a16:creationId xmlns:a16="http://schemas.microsoft.com/office/drawing/2014/main" id="{DE5E366B-FF01-FE37-68A2-B9B4BCEF436C}"/>
              </a:ext>
            </a:extLst>
          </p:cNvPr>
          <p:cNvSpPr>
            <a:spLocks noGrp="1"/>
          </p:cNvSpPr>
          <p:nvPr>
            <p:ph idx="12"/>
          </p:nvPr>
        </p:nvSpPr>
        <p:spPr>
          <a:xfrm>
            <a:off x="178130" y="1184357"/>
            <a:ext cx="11614067" cy="4123913"/>
          </a:xfrm>
        </p:spPr>
        <p:txBody>
          <a:bodyPr>
            <a:normAutofit/>
          </a:bodyPr>
          <a:lstStyle/>
          <a:p>
            <a:pPr marL="0" indent="0">
              <a:buNone/>
            </a:pPr>
            <a:r>
              <a:rPr lang="nl-BE" sz="2400" dirty="0">
                <a:solidFill>
                  <a:schemeClr val="tx1"/>
                </a:solidFill>
                <a:latin typeface="Arial" panose="020B0604020202020204" pitchFamily="34" charset="0"/>
                <a:cs typeface="Arial" panose="020B0604020202020204" pitchFamily="34" charset="0"/>
              </a:rPr>
              <a:t>-AR-SAC est accompagné d’une circulaire du Conseil des procureurs généraux important publié le jour aprés la publication de l’AR-SAC</a:t>
            </a:r>
          </a:p>
          <a:p>
            <a:pPr marL="0" indent="0">
              <a:buNone/>
            </a:pPr>
            <a:r>
              <a:rPr lang="nl-BE" sz="2400" dirty="0">
                <a:solidFill>
                  <a:schemeClr val="tx1"/>
                </a:solidFill>
                <a:latin typeface="Arial" panose="020B0604020202020204" pitchFamily="34" charset="0"/>
                <a:cs typeface="Arial" panose="020B0604020202020204" pitchFamily="34" charset="0"/>
              </a:rPr>
              <a:t>-Cette circulaire stipulait que des protocoles de coordination entre le parquet et les communes comme prevue dans la loi SAC ne devaient plus être conclus, mais sont remplacés par la circulaire</a:t>
            </a:r>
          </a:p>
          <a:p>
            <a:pPr marL="0" indent="0">
              <a:buNone/>
            </a:pPr>
            <a:r>
              <a:rPr lang="nl-BE" sz="2400" dirty="0">
                <a:solidFill>
                  <a:schemeClr val="tx1"/>
                </a:solidFill>
                <a:latin typeface="Arial" panose="020B0604020202020204" pitchFamily="34" charset="0"/>
                <a:cs typeface="Arial" panose="020B0604020202020204" pitchFamily="34" charset="0"/>
              </a:rPr>
              <a:t>-Il est donc difficile de sous-estimer l'importance de la circulaire. En fait, avec le CBA-GAS, il peut être considéré comme un document en deux parties, dont les différentes parties ne peuvent être pleinement comprises qu'en lisant l'autre partie. C'est précisément en raison de cette importance que AR-SAC prescrit que la circulaire soit publiée en même temps que le règlement de police municipale.</a:t>
            </a:r>
            <a:br>
              <a:rPr lang="nl-BE" sz="2400" dirty="0">
                <a:solidFill>
                  <a:schemeClr val="tx1"/>
                </a:solidFill>
                <a:latin typeface="Arial" panose="020B0604020202020204" pitchFamily="34" charset="0"/>
                <a:cs typeface="Arial" panose="020B0604020202020204" pitchFamily="34" charset="0"/>
              </a:rPr>
            </a:br>
            <a:endParaRPr lang="nl-BE"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8177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6E08E922-0C2A-2E56-AF79-958F2F387A5B}"/>
              </a:ext>
            </a:extLst>
          </p:cNvPr>
          <p:cNvSpPr>
            <a:spLocks noGrp="1"/>
          </p:cNvSpPr>
          <p:nvPr>
            <p:ph type="title"/>
          </p:nvPr>
        </p:nvSpPr>
        <p:spPr>
          <a:xfrm>
            <a:off x="403760" y="321587"/>
            <a:ext cx="11388437" cy="540000"/>
          </a:xfrm>
        </p:spPr>
        <p:txBody>
          <a:bodyPr>
            <a:normAutofit fontScale="90000"/>
          </a:bodyPr>
          <a:lstStyle/>
          <a:p>
            <a:r>
              <a:rPr lang="nl-BE" dirty="0"/>
              <a:t>L’usage des SAC en 2020: “un choix prononcé pour l'uniformité” (Geudens).</a:t>
            </a:r>
          </a:p>
        </p:txBody>
      </p:sp>
      <p:sp>
        <p:nvSpPr>
          <p:cNvPr id="4" name="Tijdelijke aanduiding voor voettekst 3">
            <a:extLst>
              <a:ext uri="{FF2B5EF4-FFF2-40B4-BE49-F238E27FC236}">
                <a16:creationId xmlns:a16="http://schemas.microsoft.com/office/drawing/2014/main" id="{15AEF5BC-7991-7382-0CFA-3A2C28E08E64}"/>
              </a:ext>
            </a:extLst>
          </p:cNvPr>
          <p:cNvSpPr>
            <a:spLocks noGrp="1"/>
          </p:cNvSpPr>
          <p:nvPr>
            <p:ph type="ftr" sz="quarter" idx="10"/>
          </p:nvPr>
        </p:nvSpPr>
        <p:spPr/>
        <p:txBody>
          <a:bodyPr/>
          <a:lstStyle/>
          <a:p>
            <a:r>
              <a:rPr lang="nl-NL"/>
              <a:t>Titel van dia</a:t>
            </a:r>
            <a:endParaRPr lang="nl-NL" dirty="0"/>
          </a:p>
        </p:txBody>
      </p:sp>
      <p:sp>
        <p:nvSpPr>
          <p:cNvPr id="5" name="Tijdelijke aanduiding voor dianummer 4">
            <a:extLst>
              <a:ext uri="{FF2B5EF4-FFF2-40B4-BE49-F238E27FC236}">
                <a16:creationId xmlns:a16="http://schemas.microsoft.com/office/drawing/2014/main" id="{E2F386C1-F3A4-08D3-83FC-F195897154B9}"/>
              </a:ext>
            </a:extLst>
          </p:cNvPr>
          <p:cNvSpPr>
            <a:spLocks noGrp="1"/>
          </p:cNvSpPr>
          <p:nvPr>
            <p:ph type="sldNum" sz="quarter" idx="11"/>
          </p:nvPr>
        </p:nvSpPr>
        <p:spPr/>
        <p:txBody>
          <a:bodyPr/>
          <a:lstStyle/>
          <a:p>
            <a:r>
              <a:rPr lang="nl-NL"/>
              <a:t> </a:t>
            </a:r>
            <a:fld id="{CD13EBF0-5E70-3F47-93F5-5CD975FE1533}" type="datetime1">
              <a:rPr lang="nl-NL" smtClean="0"/>
              <a:pPr/>
              <a:t>08-12-2022</a:t>
            </a:fld>
            <a:r>
              <a:rPr lang="nl-NL"/>
              <a:t> | </a:t>
            </a:r>
            <a:fld id="{2DAB09C5-3251-4B47-B002-D03712DC64C3}" type="slidenum">
              <a:rPr lang="nl-NL" smtClean="0"/>
              <a:pPr/>
              <a:t>16</a:t>
            </a:fld>
            <a:endParaRPr lang="nl-NL" dirty="0"/>
          </a:p>
        </p:txBody>
      </p:sp>
      <p:sp>
        <p:nvSpPr>
          <p:cNvPr id="6" name="Tijdelijke aanduiding voor inhoud 5">
            <a:extLst>
              <a:ext uri="{FF2B5EF4-FFF2-40B4-BE49-F238E27FC236}">
                <a16:creationId xmlns:a16="http://schemas.microsoft.com/office/drawing/2014/main" id="{DE5E366B-FF01-FE37-68A2-B9B4BCEF436C}"/>
              </a:ext>
            </a:extLst>
          </p:cNvPr>
          <p:cNvSpPr>
            <a:spLocks noGrp="1"/>
          </p:cNvSpPr>
          <p:nvPr>
            <p:ph idx="12"/>
          </p:nvPr>
        </p:nvSpPr>
        <p:spPr>
          <a:xfrm>
            <a:off x="403760" y="1243734"/>
            <a:ext cx="11614067" cy="4515798"/>
          </a:xfrm>
        </p:spPr>
        <p:txBody>
          <a:bodyPr>
            <a:noAutofit/>
          </a:bodyPr>
          <a:lstStyle/>
          <a:p>
            <a:r>
              <a:rPr lang="nl-BE" sz="2200" dirty="0">
                <a:solidFill>
                  <a:schemeClr val="tx1"/>
                </a:solidFill>
                <a:latin typeface="Arial" panose="020B0604020202020204" pitchFamily="34" charset="0"/>
                <a:cs typeface="Arial" panose="020B0604020202020204" pitchFamily="34" charset="0"/>
              </a:rPr>
              <a:t>AR-SAC révoit une amende </a:t>
            </a:r>
            <a:r>
              <a:rPr lang="nl-BE" sz="2200" dirty="0">
                <a:solidFill>
                  <a:schemeClr val="tx1"/>
                </a:solidFill>
                <a:highlight>
                  <a:srgbClr val="FFFF00"/>
                </a:highlight>
                <a:latin typeface="Arial" panose="020B0604020202020204" pitchFamily="34" charset="0"/>
                <a:cs typeface="Arial" panose="020B0604020202020204" pitchFamily="34" charset="0"/>
              </a:rPr>
              <a:t>administrative fixe de 250 </a:t>
            </a:r>
            <a:r>
              <a:rPr lang="nl-BE" sz="2200" dirty="0">
                <a:solidFill>
                  <a:schemeClr val="tx1"/>
                </a:solidFill>
                <a:latin typeface="Arial" panose="020B0604020202020204" pitchFamily="34" charset="0"/>
                <a:cs typeface="Arial" panose="020B0604020202020204" pitchFamily="34" charset="0"/>
              </a:rPr>
              <a:t>euros par infraction. Loi-SAC prévoit un cadre de sanctions plus souple avec des amendes variables pouvant aller jusqu'à 350 euros. </a:t>
            </a:r>
          </a:p>
          <a:p>
            <a:r>
              <a:rPr lang="nl-BE" sz="2200" dirty="0">
                <a:solidFill>
                  <a:schemeClr val="tx1"/>
                </a:solidFill>
                <a:latin typeface="Arial" panose="020B0604020202020204" pitchFamily="34" charset="0"/>
                <a:cs typeface="Arial" panose="020B0604020202020204" pitchFamily="34" charset="0"/>
              </a:rPr>
              <a:t>Contrairement à la Loi SAC, AR-SAC ne prévoit pas </a:t>
            </a:r>
            <a:r>
              <a:rPr lang="nl-BE" sz="2200" dirty="0">
                <a:solidFill>
                  <a:schemeClr val="tx1"/>
                </a:solidFill>
                <a:highlight>
                  <a:srgbClr val="FFFF00"/>
                </a:highlight>
                <a:latin typeface="Arial" panose="020B0604020202020204" pitchFamily="34" charset="0"/>
                <a:cs typeface="Arial" panose="020B0604020202020204" pitchFamily="34" charset="0"/>
              </a:rPr>
              <a:t>la possibilité pour l'exécutif municipal d'imposer des sanctions </a:t>
            </a:r>
            <a:r>
              <a:rPr lang="nl-BE" sz="2200" dirty="0">
                <a:solidFill>
                  <a:schemeClr val="tx1"/>
                </a:solidFill>
                <a:latin typeface="Arial" panose="020B0604020202020204" pitchFamily="34" charset="0"/>
                <a:cs typeface="Arial" panose="020B0604020202020204" pitchFamily="34" charset="0"/>
              </a:rPr>
              <a:t>(suspension ou retrait d'une licence ; fermeture temporaire ou permanente). </a:t>
            </a:r>
          </a:p>
          <a:p>
            <a:r>
              <a:rPr lang="nl-BE" sz="2200" dirty="0">
                <a:solidFill>
                  <a:schemeClr val="tx1"/>
                </a:solidFill>
                <a:latin typeface="Arial" panose="020B0604020202020204" pitchFamily="34" charset="0"/>
                <a:cs typeface="Arial" panose="020B0604020202020204" pitchFamily="34" charset="0"/>
              </a:rPr>
              <a:t>Contrairement à la Loi SAC, </a:t>
            </a:r>
            <a:r>
              <a:rPr lang="nl-BE" sz="2200" dirty="0">
                <a:solidFill>
                  <a:schemeClr val="tx1"/>
                </a:solidFill>
                <a:highlight>
                  <a:srgbClr val="FFFF00"/>
                </a:highlight>
                <a:latin typeface="Arial" panose="020B0604020202020204" pitchFamily="34" charset="0"/>
                <a:cs typeface="Arial" panose="020B0604020202020204" pitchFamily="34" charset="0"/>
              </a:rPr>
              <a:t>des voies alternatives </a:t>
            </a:r>
            <a:r>
              <a:rPr lang="nl-BE" sz="2200" dirty="0">
                <a:solidFill>
                  <a:schemeClr val="tx1"/>
                </a:solidFill>
                <a:latin typeface="Arial" panose="020B0604020202020204" pitchFamily="34" charset="0"/>
                <a:cs typeface="Arial" panose="020B0604020202020204" pitchFamily="34" charset="0"/>
              </a:rPr>
              <a:t>d'action telles que la médiation et le travail d'intérêt général sont également exclues.</a:t>
            </a:r>
          </a:p>
          <a:p>
            <a:r>
              <a:rPr lang="nl-BE" sz="2200" b="0" i="0" u="none" strike="noStrike" dirty="0">
                <a:solidFill>
                  <a:srgbClr val="000000"/>
                </a:solidFill>
                <a:effectLst/>
                <a:highlight>
                  <a:srgbClr val="FFFF00"/>
                </a:highlight>
                <a:latin typeface="Arial" panose="020B0604020202020204" pitchFamily="34" charset="0"/>
                <a:cs typeface="Arial" panose="020B0604020202020204" pitchFamily="34" charset="0"/>
              </a:rPr>
              <a:t>l'exclusion des mineurs </a:t>
            </a:r>
            <a:r>
              <a:rPr lang="nl-BE" sz="2200" b="0" i="0" u="none" strike="noStrike" dirty="0">
                <a:solidFill>
                  <a:srgbClr val="000000"/>
                </a:solidFill>
                <a:effectLst/>
                <a:latin typeface="Arial" panose="020B0604020202020204" pitchFamily="34" charset="0"/>
                <a:cs typeface="Arial" panose="020B0604020202020204" pitchFamily="34" charset="0"/>
              </a:rPr>
              <a:t>dans l’AR-SAC. Dans la loi SAC, l'âge seuil est de 14 ans, mais le choix d'appliquer le SAC aux mineurs est laissé aux municipalités. </a:t>
            </a:r>
            <a:endParaRPr lang="nl-BE" sz="2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3662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6E08E922-0C2A-2E56-AF79-958F2F387A5B}"/>
              </a:ext>
            </a:extLst>
          </p:cNvPr>
          <p:cNvSpPr>
            <a:spLocks noGrp="1"/>
          </p:cNvSpPr>
          <p:nvPr>
            <p:ph type="title"/>
          </p:nvPr>
        </p:nvSpPr>
        <p:spPr>
          <a:xfrm>
            <a:off x="403760" y="321587"/>
            <a:ext cx="11388437" cy="540000"/>
          </a:xfrm>
        </p:spPr>
        <p:txBody>
          <a:bodyPr>
            <a:normAutofit fontScale="90000"/>
          </a:bodyPr>
          <a:lstStyle/>
          <a:p>
            <a:r>
              <a:rPr lang="nl-BE" dirty="0"/>
              <a:t>L’usage des SAC en 2020: “un choix prononcé pour l'uniformité” (Geudens).</a:t>
            </a:r>
          </a:p>
        </p:txBody>
      </p:sp>
      <p:sp>
        <p:nvSpPr>
          <p:cNvPr id="4" name="Tijdelijke aanduiding voor voettekst 3">
            <a:extLst>
              <a:ext uri="{FF2B5EF4-FFF2-40B4-BE49-F238E27FC236}">
                <a16:creationId xmlns:a16="http://schemas.microsoft.com/office/drawing/2014/main" id="{15AEF5BC-7991-7382-0CFA-3A2C28E08E64}"/>
              </a:ext>
            </a:extLst>
          </p:cNvPr>
          <p:cNvSpPr>
            <a:spLocks noGrp="1"/>
          </p:cNvSpPr>
          <p:nvPr>
            <p:ph type="ftr" sz="quarter" idx="10"/>
          </p:nvPr>
        </p:nvSpPr>
        <p:spPr/>
        <p:txBody>
          <a:bodyPr/>
          <a:lstStyle/>
          <a:p>
            <a:r>
              <a:rPr lang="nl-NL"/>
              <a:t>Titel van dia</a:t>
            </a:r>
            <a:endParaRPr lang="nl-NL" dirty="0"/>
          </a:p>
        </p:txBody>
      </p:sp>
      <p:sp>
        <p:nvSpPr>
          <p:cNvPr id="5" name="Tijdelijke aanduiding voor dianummer 4">
            <a:extLst>
              <a:ext uri="{FF2B5EF4-FFF2-40B4-BE49-F238E27FC236}">
                <a16:creationId xmlns:a16="http://schemas.microsoft.com/office/drawing/2014/main" id="{E2F386C1-F3A4-08D3-83FC-F195897154B9}"/>
              </a:ext>
            </a:extLst>
          </p:cNvPr>
          <p:cNvSpPr>
            <a:spLocks noGrp="1"/>
          </p:cNvSpPr>
          <p:nvPr>
            <p:ph type="sldNum" sz="quarter" idx="11"/>
          </p:nvPr>
        </p:nvSpPr>
        <p:spPr/>
        <p:txBody>
          <a:bodyPr/>
          <a:lstStyle/>
          <a:p>
            <a:r>
              <a:rPr lang="nl-NL"/>
              <a:t> </a:t>
            </a:r>
            <a:fld id="{CD13EBF0-5E70-3F47-93F5-5CD975FE1533}" type="datetime1">
              <a:rPr lang="nl-NL" smtClean="0"/>
              <a:pPr/>
              <a:t>09-12-2022</a:t>
            </a:fld>
            <a:r>
              <a:rPr lang="nl-NL"/>
              <a:t> | </a:t>
            </a:r>
            <a:fld id="{2DAB09C5-3251-4B47-B002-D03712DC64C3}" type="slidenum">
              <a:rPr lang="nl-NL" smtClean="0"/>
              <a:pPr/>
              <a:t>17</a:t>
            </a:fld>
            <a:endParaRPr lang="nl-NL" dirty="0"/>
          </a:p>
        </p:txBody>
      </p:sp>
      <p:sp>
        <p:nvSpPr>
          <p:cNvPr id="6" name="Tijdelijke aanduiding voor inhoud 5">
            <a:extLst>
              <a:ext uri="{FF2B5EF4-FFF2-40B4-BE49-F238E27FC236}">
                <a16:creationId xmlns:a16="http://schemas.microsoft.com/office/drawing/2014/main" id="{DE5E366B-FF01-FE37-68A2-B9B4BCEF436C}"/>
              </a:ext>
            </a:extLst>
          </p:cNvPr>
          <p:cNvSpPr>
            <a:spLocks noGrp="1"/>
          </p:cNvSpPr>
          <p:nvPr>
            <p:ph idx="12"/>
          </p:nvPr>
        </p:nvSpPr>
        <p:spPr>
          <a:xfrm>
            <a:off x="178130" y="1184357"/>
            <a:ext cx="11614067" cy="4123913"/>
          </a:xfrm>
        </p:spPr>
        <p:txBody>
          <a:bodyPr>
            <a:normAutofit lnSpcReduction="10000"/>
          </a:bodyPr>
          <a:lstStyle/>
          <a:p>
            <a:pPr>
              <a:buFont typeface="Wingdings" pitchFamily="2" charset="2"/>
              <a:buChar char="è"/>
            </a:pPr>
            <a:r>
              <a:rPr lang="nl-BE" sz="2400" dirty="0">
                <a:solidFill>
                  <a:schemeClr val="tx1"/>
                </a:solidFill>
                <a:latin typeface="Arial" panose="020B0604020202020204" pitchFamily="34" charset="0"/>
                <a:cs typeface="Arial" panose="020B0604020202020204" pitchFamily="34" charset="0"/>
                <a:sym typeface="Wingdings" pitchFamily="2" charset="2"/>
              </a:rPr>
              <a:t>le montant fixe de l'amende et le manque d’alternatives ne permet pas de tenir compte </a:t>
            </a:r>
            <a:r>
              <a:rPr lang="nl-BE" sz="2400" dirty="0">
                <a:solidFill>
                  <a:schemeClr val="tx1"/>
                </a:solidFill>
                <a:highlight>
                  <a:srgbClr val="FFFF00"/>
                </a:highlight>
                <a:latin typeface="Arial" panose="020B0604020202020204" pitchFamily="34" charset="0"/>
                <a:cs typeface="Arial" panose="020B0604020202020204" pitchFamily="34" charset="0"/>
                <a:sym typeface="Wingdings" pitchFamily="2" charset="2"/>
              </a:rPr>
              <a:t>des différences entre les infractions ou de leur contexte factuel </a:t>
            </a:r>
            <a:r>
              <a:rPr lang="nl-BE" sz="2400" dirty="0">
                <a:solidFill>
                  <a:schemeClr val="tx1"/>
                </a:solidFill>
                <a:latin typeface="Arial" panose="020B0604020202020204" pitchFamily="34" charset="0"/>
                <a:cs typeface="Arial" panose="020B0604020202020204" pitchFamily="34" charset="0"/>
                <a:sym typeface="Wingdings" pitchFamily="2" charset="2"/>
              </a:rPr>
              <a:t>(G3)&lt;&gt;phase en appel devant le tribunal de police</a:t>
            </a:r>
          </a:p>
          <a:p>
            <a:pPr>
              <a:buFont typeface="Wingdings" pitchFamily="2" charset="2"/>
              <a:buChar char="è"/>
            </a:pPr>
            <a:r>
              <a:rPr lang="nl-BE" sz="2400" dirty="0">
                <a:solidFill>
                  <a:schemeClr val="tx1"/>
                </a:solidFill>
                <a:latin typeface="Arial" panose="020B0604020202020204" pitchFamily="34" charset="0"/>
                <a:cs typeface="Arial" panose="020B0604020202020204" pitchFamily="34" charset="0"/>
                <a:sym typeface="Wingdings" pitchFamily="2" charset="2"/>
              </a:rPr>
              <a:t>le choix d'un seul type de sanction avec un montant fixe place</a:t>
            </a:r>
            <a:r>
              <a:rPr lang="nl-BE" sz="2400" dirty="0">
                <a:solidFill>
                  <a:schemeClr val="tx1"/>
                </a:solidFill>
                <a:highlight>
                  <a:srgbClr val="FFFF00"/>
                </a:highlight>
                <a:latin typeface="Arial" panose="020B0604020202020204" pitchFamily="34" charset="0"/>
                <a:cs typeface="Arial" panose="020B0604020202020204" pitchFamily="34" charset="0"/>
                <a:sym typeface="Wingdings" pitchFamily="2" charset="2"/>
              </a:rPr>
              <a:t> les administrations locales et leurs agents sanctionneurs dans un rôle très exécutif</a:t>
            </a:r>
            <a:r>
              <a:rPr lang="nl-BE" sz="2400" dirty="0">
                <a:solidFill>
                  <a:schemeClr val="tx1"/>
                </a:solidFill>
                <a:latin typeface="Arial" panose="020B0604020202020204" pitchFamily="34" charset="0"/>
                <a:cs typeface="Arial" panose="020B0604020202020204" pitchFamily="34" charset="0"/>
                <a:sym typeface="Wingdings" pitchFamily="2" charset="2"/>
              </a:rPr>
              <a:t> qui ne laisse pratiquement aucune marge pour prendre en compte des facteurs pertinents de quelque nature que ce soit.</a:t>
            </a:r>
          </a:p>
          <a:p>
            <a:pPr>
              <a:buFont typeface="Wingdings" pitchFamily="2" charset="2"/>
              <a:buChar char="è"/>
            </a:pPr>
            <a:r>
              <a:rPr lang="nl-BE" sz="2400" b="0" i="0" u="none" strike="noStrike" dirty="0">
                <a:solidFill>
                  <a:srgbClr val="000000"/>
                </a:solidFill>
                <a:effectLst/>
                <a:highlight>
                  <a:srgbClr val="FFFF00"/>
                </a:highlight>
                <a:latin typeface="Arial" panose="020B0604020202020204" pitchFamily="34" charset="0"/>
                <a:cs typeface="Arial" panose="020B0604020202020204" pitchFamily="34" charset="0"/>
              </a:rPr>
              <a:t>l'exclusion des mineurs dans l’AR-SAC</a:t>
            </a:r>
            <a:r>
              <a:rPr lang="nl-BE" sz="2400" b="0" i="0" u="none" strike="noStrike" dirty="0">
                <a:solidFill>
                  <a:srgbClr val="000000"/>
                </a:solidFill>
                <a:effectLst/>
                <a:latin typeface="Arial" panose="020B0604020202020204" pitchFamily="34" charset="0"/>
                <a:cs typeface="Arial" panose="020B0604020202020204" pitchFamily="34" charset="0"/>
              </a:rPr>
              <a:t>, elle aussi, est le résultat de l’objectif d'uniformité; Cela signifie que les infractions Corona commises par des délinquants mineurs ne peuvent être suivies que par la police des mineurs et le tribunal des mineurs. Cet engagement de principe est également clair dans la circulaire et nécessitera probablement la capa- cité nécessaire.</a:t>
            </a:r>
            <a:endParaRPr lang="nl-BE" sz="2400" dirty="0">
              <a:solidFill>
                <a:schemeClr val="tx1"/>
              </a:solidFill>
              <a:latin typeface="Arial" panose="020B0604020202020204" pitchFamily="34" charset="0"/>
              <a:cs typeface="Arial" panose="020B0604020202020204" pitchFamily="34" charset="0"/>
              <a:sym typeface="Wingdings" pitchFamily="2" charset="2"/>
            </a:endParaRPr>
          </a:p>
          <a:p>
            <a:pPr>
              <a:buFont typeface="Wingdings" pitchFamily="2" charset="2"/>
              <a:buChar char="è"/>
            </a:pPr>
            <a:endParaRPr lang="nl-BE"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1357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6E08E922-0C2A-2E56-AF79-958F2F387A5B}"/>
              </a:ext>
            </a:extLst>
          </p:cNvPr>
          <p:cNvSpPr>
            <a:spLocks noGrp="1"/>
          </p:cNvSpPr>
          <p:nvPr>
            <p:ph type="title"/>
          </p:nvPr>
        </p:nvSpPr>
        <p:spPr>
          <a:xfrm>
            <a:off x="380008" y="227707"/>
            <a:ext cx="11388437" cy="540000"/>
          </a:xfrm>
        </p:spPr>
        <p:txBody>
          <a:bodyPr>
            <a:normAutofit/>
          </a:bodyPr>
          <a:lstStyle/>
          <a:p>
            <a:r>
              <a:rPr lang="nl-BE" dirty="0"/>
              <a:t>L’usage des SAC en 2020: procedure </a:t>
            </a:r>
            <a:r>
              <a:rPr lang="nl-BE" sz="2400" dirty="0">
                <a:effectLst/>
                <a:latin typeface="Palatino" pitchFamily="2" charset="77"/>
              </a:rPr>
              <a:t>(articles 9 à 15 )</a:t>
            </a:r>
            <a:endParaRPr lang="nl-BE" dirty="0"/>
          </a:p>
        </p:txBody>
      </p:sp>
      <p:sp>
        <p:nvSpPr>
          <p:cNvPr id="4" name="Tijdelijke aanduiding voor voettekst 3">
            <a:extLst>
              <a:ext uri="{FF2B5EF4-FFF2-40B4-BE49-F238E27FC236}">
                <a16:creationId xmlns:a16="http://schemas.microsoft.com/office/drawing/2014/main" id="{15AEF5BC-7991-7382-0CFA-3A2C28E08E64}"/>
              </a:ext>
            </a:extLst>
          </p:cNvPr>
          <p:cNvSpPr>
            <a:spLocks noGrp="1"/>
          </p:cNvSpPr>
          <p:nvPr>
            <p:ph type="ftr" sz="quarter" idx="10"/>
          </p:nvPr>
        </p:nvSpPr>
        <p:spPr/>
        <p:txBody>
          <a:bodyPr/>
          <a:lstStyle/>
          <a:p>
            <a:r>
              <a:rPr lang="nl-NL"/>
              <a:t>Titel van dia</a:t>
            </a:r>
            <a:endParaRPr lang="nl-NL" dirty="0"/>
          </a:p>
        </p:txBody>
      </p:sp>
      <p:sp>
        <p:nvSpPr>
          <p:cNvPr id="5" name="Tijdelijke aanduiding voor dianummer 4">
            <a:extLst>
              <a:ext uri="{FF2B5EF4-FFF2-40B4-BE49-F238E27FC236}">
                <a16:creationId xmlns:a16="http://schemas.microsoft.com/office/drawing/2014/main" id="{E2F386C1-F3A4-08D3-83FC-F195897154B9}"/>
              </a:ext>
            </a:extLst>
          </p:cNvPr>
          <p:cNvSpPr>
            <a:spLocks noGrp="1"/>
          </p:cNvSpPr>
          <p:nvPr>
            <p:ph type="sldNum" sz="quarter" idx="11"/>
          </p:nvPr>
        </p:nvSpPr>
        <p:spPr/>
        <p:txBody>
          <a:bodyPr/>
          <a:lstStyle/>
          <a:p>
            <a:r>
              <a:rPr lang="nl-NL"/>
              <a:t> </a:t>
            </a:r>
            <a:fld id="{CD13EBF0-5E70-3F47-93F5-5CD975FE1533}" type="datetime1">
              <a:rPr lang="nl-NL" smtClean="0"/>
              <a:pPr/>
              <a:t>09-12-2022</a:t>
            </a:fld>
            <a:r>
              <a:rPr lang="nl-NL"/>
              <a:t> | </a:t>
            </a:r>
            <a:fld id="{2DAB09C5-3251-4B47-B002-D03712DC64C3}" type="slidenum">
              <a:rPr lang="nl-NL" smtClean="0"/>
              <a:pPr/>
              <a:t>18</a:t>
            </a:fld>
            <a:endParaRPr lang="nl-NL" dirty="0"/>
          </a:p>
        </p:txBody>
      </p:sp>
      <p:sp>
        <p:nvSpPr>
          <p:cNvPr id="6" name="Tijdelijke aanduiding voor inhoud 5">
            <a:extLst>
              <a:ext uri="{FF2B5EF4-FFF2-40B4-BE49-F238E27FC236}">
                <a16:creationId xmlns:a16="http://schemas.microsoft.com/office/drawing/2014/main" id="{DE5E366B-FF01-FE37-68A2-B9B4BCEF436C}"/>
              </a:ext>
            </a:extLst>
          </p:cNvPr>
          <p:cNvSpPr>
            <a:spLocks noGrp="1"/>
          </p:cNvSpPr>
          <p:nvPr>
            <p:ph idx="12"/>
          </p:nvPr>
        </p:nvSpPr>
        <p:spPr>
          <a:xfrm>
            <a:off x="178130" y="1184357"/>
            <a:ext cx="11614067" cy="4587051"/>
          </a:xfrm>
        </p:spPr>
        <p:txBody>
          <a:bodyPr>
            <a:normAutofit lnSpcReduction="10000"/>
          </a:bodyPr>
          <a:lstStyle/>
          <a:p>
            <a:r>
              <a:rPr lang="nl-BE" sz="1800" dirty="0">
                <a:solidFill>
                  <a:schemeClr val="tx1"/>
                </a:solidFill>
                <a:effectLst/>
                <a:latin typeface="Palatino" pitchFamily="2" charset="77"/>
              </a:rPr>
              <a:t>Une </a:t>
            </a:r>
            <a:r>
              <a:rPr lang="nl-BE" sz="1800" dirty="0">
                <a:solidFill>
                  <a:schemeClr val="tx1"/>
                </a:solidFill>
                <a:effectLst/>
                <a:highlight>
                  <a:srgbClr val="FFFF00"/>
                </a:highlight>
                <a:latin typeface="Palatino" pitchFamily="2" charset="77"/>
              </a:rPr>
              <a:t>possibilité de paiement immédiat est </a:t>
            </a:r>
            <a:r>
              <a:rPr lang="nl-BE" sz="1800" dirty="0">
                <a:solidFill>
                  <a:schemeClr val="tx1"/>
                </a:solidFill>
                <a:effectLst/>
                <a:latin typeface="Palatino" pitchFamily="2" charset="77"/>
              </a:rPr>
              <a:t>prévu, analogue à celle relative au ‘arrêt stationnement’ dans la Loi SAC . </a:t>
            </a:r>
            <a:endParaRPr lang="nl-BE" sz="2000" dirty="0">
              <a:solidFill>
                <a:schemeClr val="tx1"/>
              </a:solidFill>
            </a:endParaRPr>
          </a:p>
          <a:p>
            <a:r>
              <a:rPr lang="nl-BE" sz="1800" dirty="0">
                <a:solidFill>
                  <a:schemeClr val="tx1"/>
                </a:solidFill>
                <a:effectLst/>
                <a:latin typeface="Palatino" pitchFamily="2" charset="77"/>
              </a:rPr>
              <a:t>Seuls les membres du personnel du cadre opérationnel de la police fédérale et locale peuvent faire usage du paiement immédiat. </a:t>
            </a:r>
            <a:endParaRPr lang="nl-BE" sz="2000" dirty="0">
              <a:solidFill>
                <a:schemeClr val="tx1"/>
              </a:solidFill>
            </a:endParaRPr>
          </a:p>
          <a:p>
            <a:r>
              <a:rPr lang="nl-BE" sz="1800" dirty="0">
                <a:solidFill>
                  <a:schemeClr val="tx1"/>
                </a:solidFill>
                <a:effectLst/>
                <a:latin typeface="Palatino" pitchFamily="2" charset="77"/>
              </a:rPr>
              <a:t>L’amende administrative ne peut être immédiatement perçue </a:t>
            </a:r>
            <a:r>
              <a:rPr lang="nl-BE" sz="1800" dirty="0">
                <a:solidFill>
                  <a:schemeClr val="tx1"/>
                </a:solidFill>
                <a:effectLst/>
                <a:highlight>
                  <a:srgbClr val="FFFF00"/>
                </a:highlight>
                <a:latin typeface="Palatino" pitchFamily="2" charset="77"/>
              </a:rPr>
              <a:t>qu’avec l’accord du contrevenant</a:t>
            </a:r>
            <a:r>
              <a:rPr lang="nl-BE" sz="1800" dirty="0">
                <a:solidFill>
                  <a:schemeClr val="tx1"/>
                </a:solidFill>
                <a:effectLst/>
                <a:latin typeface="Palatino" pitchFamily="2" charset="77"/>
              </a:rPr>
              <a:t>, lequel doit être informé de l’ensemble de ses droits par les agents constatateurs. </a:t>
            </a:r>
            <a:endParaRPr lang="nl-BE" sz="2000" dirty="0">
              <a:solidFill>
                <a:schemeClr val="tx1"/>
              </a:solidFill>
            </a:endParaRPr>
          </a:p>
          <a:p>
            <a:r>
              <a:rPr lang="nl-BE" sz="1800" dirty="0">
                <a:solidFill>
                  <a:schemeClr val="tx1"/>
                </a:solidFill>
                <a:effectLst/>
                <a:latin typeface="Palatino" pitchFamily="2" charset="77"/>
              </a:rPr>
              <a:t>Le paiement de l’amende administrative s’effectue par carte bancaire ou de crédit ou sur un terminal mobile de paiement ou via un smartphone. Ce paiement immédiat éteint la possibilité d’infliger au contrevenant une amende administrative pour le fait visé. </a:t>
            </a:r>
            <a:endParaRPr lang="nl-BE" sz="2000" dirty="0">
              <a:solidFill>
                <a:schemeClr val="tx1"/>
              </a:solidFill>
            </a:endParaRPr>
          </a:p>
          <a:p>
            <a:r>
              <a:rPr lang="nl-BE" sz="1800" dirty="0">
                <a:solidFill>
                  <a:schemeClr val="tx1"/>
                </a:solidFill>
                <a:effectLst/>
                <a:latin typeface="Palatino" pitchFamily="2" charset="77"/>
              </a:rPr>
              <a:t>Enfin, en cas d’absence de paiement immédiat de l’amende administrative, la procédure devant le </a:t>
            </a:r>
            <a:r>
              <a:rPr lang="nl-BE" sz="1800" dirty="0">
                <a:solidFill>
                  <a:schemeClr val="tx1"/>
                </a:solidFill>
                <a:effectLst/>
                <a:highlight>
                  <a:srgbClr val="FFFF00"/>
                </a:highlight>
                <a:latin typeface="Palatino" pitchFamily="2" charset="77"/>
              </a:rPr>
              <a:t>fonctionnaire sanctionnateur est ap</a:t>
            </a:r>
            <a:r>
              <a:rPr lang="nl-BE" sz="1800" dirty="0">
                <a:solidFill>
                  <a:schemeClr val="tx1"/>
                </a:solidFill>
                <a:effectLst/>
                <a:latin typeface="Palatino" pitchFamily="2" charset="77"/>
              </a:rPr>
              <a:t>plicable, et les amendes administratives sont perçues au profit de la commune.</a:t>
            </a:r>
          </a:p>
          <a:p>
            <a:pPr marL="0" indent="0">
              <a:buNone/>
            </a:pPr>
            <a:r>
              <a:rPr lang="nl-BE" sz="1800" dirty="0">
                <a:solidFill>
                  <a:schemeClr val="tx1"/>
                </a:solidFill>
                <a:latin typeface="Palatino" pitchFamily="2" charset="77"/>
                <a:sym typeface="Wingdings" pitchFamily="2" charset="2"/>
              </a:rPr>
              <a:t>L’AR-SAC privilégie la rapidité et l'efficacité. “</a:t>
            </a:r>
            <a:r>
              <a:rPr lang="nl-BE" sz="2000" dirty="0">
                <a:solidFill>
                  <a:schemeClr val="tx1"/>
                </a:solidFill>
                <a:effectLst/>
                <a:latin typeface="Palatino" pitchFamily="2" charset="77"/>
              </a:rPr>
              <a:t>En effet, il est apparu nécessaire de prévoir un tel mécanisme en vue de faire respecter au mieux les mesures de lutte contre la propagation du COVID-19”</a:t>
            </a:r>
          </a:p>
          <a:p>
            <a:pPr marL="0" indent="0">
              <a:buNone/>
            </a:pPr>
            <a:r>
              <a:rPr lang="nl-BE" sz="2000" dirty="0">
                <a:solidFill>
                  <a:schemeClr val="tx1"/>
                </a:solidFill>
                <a:effectLst/>
                <a:latin typeface="Palatino" pitchFamily="2" charset="77"/>
                <a:sym typeface="Wingdings" pitchFamily="2" charset="2"/>
              </a:rPr>
              <a:t>les crimes Corona sont donc de l’ordre </a:t>
            </a:r>
            <a:r>
              <a:rPr lang="nl-BE" sz="2000" dirty="0">
                <a:solidFill>
                  <a:schemeClr val="tx1"/>
                </a:solidFill>
                <a:effectLst/>
                <a:latin typeface="Palatino" pitchFamily="2" charset="77"/>
              </a:rPr>
              <a:t>au ralenti et au stationnement dans la Loi SAC . </a:t>
            </a:r>
            <a:endParaRPr lang="nl-BE" sz="2000" dirty="0">
              <a:solidFill>
                <a:schemeClr val="tx1"/>
              </a:solidFill>
            </a:endParaRPr>
          </a:p>
        </p:txBody>
      </p:sp>
    </p:spTree>
    <p:extLst>
      <p:ext uri="{BB962C8B-B14F-4D97-AF65-F5344CB8AC3E}">
        <p14:creationId xmlns:p14="http://schemas.microsoft.com/office/powerpoint/2010/main" val="1547807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6E08E922-0C2A-2E56-AF79-958F2F387A5B}"/>
              </a:ext>
            </a:extLst>
          </p:cNvPr>
          <p:cNvSpPr>
            <a:spLocks noGrp="1"/>
          </p:cNvSpPr>
          <p:nvPr>
            <p:ph type="title"/>
          </p:nvPr>
        </p:nvSpPr>
        <p:spPr>
          <a:xfrm>
            <a:off x="380008" y="227707"/>
            <a:ext cx="11388437" cy="540000"/>
          </a:xfrm>
        </p:spPr>
        <p:txBody>
          <a:bodyPr>
            <a:normAutofit/>
          </a:bodyPr>
          <a:lstStyle/>
          <a:p>
            <a:r>
              <a:rPr lang="nl-BE" dirty="0"/>
              <a:t>Pourquoi cette procédure SAC? (Kuty; Geudens &amp; Todts)</a:t>
            </a:r>
          </a:p>
        </p:txBody>
      </p:sp>
      <p:sp>
        <p:nvSpPr>
          <p:cNvPr id="4" name="Tijdelijke aanduiding voor voettekst 3">
            <a:extLst>
              <a:ext uri="{FF2B5EF4-FFF2-40B4-BE49-F238E27FC236}">
                <a16:creationId xmlns:a16="http://schemas.microsoft.com/office/drawing/2014/main" id="{15AEF5BC-7991-7382-0CFA-3A2C28E08E64}"/>
              </a:ext>
            </a:extLst>
          </p:cNvPr>
          <p:cNvSpPr>
            <a:spLocks noGrp="1"/>
          </p:cNvSpPr>
          <p:nvPr>
            <p:ph type="ftr" sz="quarter" idx="10"/>
          </p:nvPr>
        </p:nvSpPr>
        <p:spPr/>
        <p:txBody>
          <a:bodyPr/>
          <a:lstStyle/>
          <a:p>
            <a:r>
              <a:rPr lang="nl-NL"/>
              <a:t>Titel van dia</a:t>
            </a:r>
            <a:endParaRPr lang="nl-NL" dirty="0"/>
          </a:p>
        </p:txBody>
      </p:sp>
      <p:sp>
        <p:nvSpPr>
          <p:cNvPr id="5" name="Tijdelijke aanduiding voor dianummer 4">
            <a:extLst>
              <a:ext uri="{FF2B5EF4-FFF2-40B4-BE49-F238E27FC236}">
                <a16:creationId xmlns:a16="http://schemas.microsoft.com/office/drawing/2014/main" id="{E2F386C1-F3A4-08D3-83FC-F195897154B9}"/>
              </a:ext>
            </a:extLst>
          </p:cNvPr>
          <p:cNvSpPr>
            <a:spLocks noGrp="1"/>
          </p:cNvSpPr>
          <p:nvPr>
            <p:ph type="sldNum" sz="quarter" idx="11"/>
          </p:nvPr>
        </p:nvSpPr>
        <p:spPr/>
        <p:txBody>
          <a:bodyPr/>
          <a:lstStyle/>
          <a:p>
            <a:r>
              <a:rPr lang="nl-NL"/>
              <a:t> </a:t>
            </a:r>
            <a:fld id="{CD13EBF0-5E70-3F47-93F5-5CD975FE1533}" type="datetime1">
              <a:rPr lang="nl-NL" smtClean="0"/>
              <a:pPr/>
              <a:t>09-12-2022</a:t>
            </a:fld>
            <a:r>
              <a:rPr lang="nl-NL"/>
              <a:t> | </a:t>
            </a:r>
            <a:fld id="{2DAB09C5-3251-4B47-B002-D03712DC64C3}" type="slidenum">
              <a:rPr lang="nl-NL" smtClean="0"/>
              <a:pPr/>
              <a:t>19</a:t>
            </a:fld>
            <a:endParaRPr lang="nl-NL" dirty="0"/>
          </a:p>
        </p:txBody>
      </p:sp>
      <p:sp>
        <p:nvSpPr>
          <p:cNvPr id="6" name="Tijdelijke aanduiding voor inhoud 5">
            <a:extLst>
              <a:ext uri="{FF2B5EF4-FFF2-40B4-BE49-F238E27FC236}">
                <a16:creationId xmlns:a16="http://schemas.microsoft.com/office/drawing/2014/main" id="{DE5E366B-FF01-FE37-68A2-B9B4BCEF436C}"/>
              </a:ext>
            </a:extLst>
          </p:cNvPr>
          <p:cNvSpPr>
            <a:spLocks noGrp="1"/>
          </p:cNvSpPr>
          <p:nvPr>
            <p:ph idx="12"/>
          </p:nvPr>
        </p:nvSpPr>
        <p:spPr>
          <a:xfrm>
            <a:off x="178130" y="920329"/>
            <a:ext cx="11614067" cy="4851080"/>
          </a:xfrm>
        </p:spPr>
        <p:txBody>
          <a:bodyPr>
            <a:normAutofit fontScale="92500"/>
          </a:bodyPr>
          <a:lstStyle/>
          <a:p>
            <a:r>
              <a:rPr lang="nl-BE" sz="1800" dirty="0">
                <a:solidFill>
                  <a:schemeClr val="tx1"/>
                </a:solidFill>
                <a:effectLst/>
                <a:latin typeface="Palatino" pitchFamily="2" charset="77"/>
              </a:rPr>
              <a:t>Est apparu </a:t>
            </a:r>
            <a:r>
              <a:rPr lang="nl-BE" sz="1800" dirty="0">
                <a:solidFill>
                  <a:schemeClr val="tx1"/>
                </a:solidFill>
                <a:effectLst/>
                <a:highlight>
                  <a:srgbClr val="FFFF00"/>
                </a:highlight>
                <a:latin typeface="Palatino" pitchFamily="2" charset="77"/>
              </a:rPr>
              <a:t>assez </a:t>
            </a:r>
            <a:r>
              <a:rPr lang="nl-BE" sz="1800" dirty="0">
                <a:solidFill>
                  <a:schemeClr val="tx1"/>
                </a:solidFill>
                <a:effectLst/>
                <a:highlight>
                  <a:srgbClr val="FFFF00"/>
                </a:highlight>
                <a:latin typeface="Arial" panose="020B0604020202020204" pitchFamily="34" charset="0"/>
                <a:cs typeface="Arial" panose="020B0604020202020204" pitchFamily="34" charset="0"/>
              </a:rPr>
              <a:t>tardivement</a:t>
            </a:r>
            <a:r>
              <a:rPr lang="nl-BE" sz="1800" dirty="0">
                <a:solidFill>
                  <a:schemeClr val="tx1"/>
                </a:solidFill>
                <a:effectLst/>
                <a:latin typeface="Arial" panose="020B0604020202020204" pitchFamily="34" charset="0"/>
                <a:cs typeface="Arial" panose="020B0604020202020204" pitchFamily="34" charset="0"/>
              </a:rPr>
              <a:t>. Après tout, la question de l'application de la loi se posait depuis un certain temps. </a:t>
            </a:r>
          </a:p>
          <a:p>
            <a:r>
              <a:rPr lang="nl-BE" sz="1800" dirty="0">
                <a:solidFill>
                  <a:schemeClr val="tx1"/>
                </a:solidFill>
                <a:latin typeface="Arial" panose="020B0604020202020204" pitchFamily="34" charset="0"/>
                <a:cs typeface="Arial" panose="020B0604020202020204" pitchFamily="34" charset="0"/>
              </a:rPr>
              <a:t>E</a:t>
            </a:r>
            <a:r>
              <a:rPr lang="nl-BE" sz="1800" dirty="0">
                <a:solidFill>
                  <a:schemeClr val="tx1"/>
                </a:solidFill>
                <a:effectLst/>
                <a:latin typeface="Arial" panose="020B0604020202020204" pitchFamily="34" charset="0"/>
                <a:cs typeface="Arial" panose="020B0604020202020204" pitchFamily="34" charset="0"/>
              </a:rPr>
              <a:t>n droit pénal également, une réponse rapide est parfaitement possible: l'instrument du règlement à l'amiable est </a:t>
            </a:r>
            <a:r>
              <a:rPr lang="nl-BE" sz="1800" dirty="0">
                <a:solidFill>
                  <a:schemeClr val="tx1"/>
                </a:solidFill>
                <a:effectLst/>
                <a:highlight>
                  <a:srgbClr val="FFFF00"/>
                </a:highlight>
                <a:latin typeface="Arial" panose="020B0604020202020204" pitchFamily="34" charset="0"/>
                <a:cs typeface="Arial" panose="020B0604020202020204" pitchFamily="34" charset="0"/>
              </a:rPr>
              <a:t>une alternatives équivalente en termes </a:t>
            </a:r>
            <a:r>
              <a:rPr lang="nl-BE" sz="1800" dirty="0">
                <a:solidFill>
                  <a:schemeClr val="tx1"/>
                </a:solidFill>
                <a:effectLst/>
                <a:latin typeface="Arial" panose="020B0604020202020204" pitchFamily="34" charset="0"/>
                <a:cs typeface="Arial" panose="020B0604020202020204" pitchFamily="34" charset="0"/>
              </a:rPr>
              <a:t>de rapidité (voir F. Kuty, “Les implications pénales de la sécurité civile. Les infractions à la réglementation tendant à limiter la propagation du virus Covid-19 (2e partie)”, JT 2020, (320) 322) </a:t>
            </a:r>
          </a:p>
          <a:p>
            <a:r>
              <a:rPr lang="nl-BE" sz="1800" dirty="0">
                <a:solidFill>
                  <a:schemeClr val="tx1"/>
                </a:solidFill>
                <a:effectLst/>
                <a:latin typeface="Arial" panose="020B0604020202020204" pitchFamily="34" charset="0"/>
                <a:cs typeface="Arial" panose="020B0604020202020204" pitchFamily="34" charset="0"/>
              </a:rPr>
              <a:t>En raison de la possibilité de défense dans la phase administrative, l’AR SAC offre </a:t>
            </a:r>
            <a:r>
              <a:rPr lang="nl-BE" sz="1800" dirty="0">
                <a:solidFill>
                  <a:schemeClr val="tx1"/>
                </a:solidFill>
                <a:effectLst/>
                <a:highlight>
                  <a:srgbClr val="FFFF00"/>
                </a:highlight>
                <a:latin typeface="Arial" panose="020B0604020202020204" pitchFamily="34" charset="0"/>
                <a:cs typeface="Arial" panose="020B0604020202020204" pitchFamily="34" charset="0"/>
              </a:rPr>
              <a:t>un avantage économique </a:t>
            </a:r>
            <a:r>
              <a:rPr lang="nl-BE" sz="1800" dirty="0">
                <a:solidFill>
                  <a:schemeClr val="tx1"/>
                </a:solidFill>
                <a:effectLst/>
                <a:latin typeface="Arial" panose="020B0604020202020204" pitchFamily="34" charset="0"/>
                <a:cs typeface="Arial" panose="020B0604020202020204" pitchFamily="34" charset="0"/>
              </a:rPr>
              <a:t>procédural : les tribunaux sont moins sollicités car les défenses sérieuses peuvent déjà conduire administrativement à l'annulation de la proposition d'amende</a:t>
            </a:r>
          </a:p>
          <a:p>
            <a:r>
              <a:rPr lang="nl-BE" sz="1800" dirty="0">
                <a:solidFill>
                  <a:schemeClr val="tx1"/>
                </a:solidFill>
                <a:latin typeface="Arial" panose="020B0604020202020204" pitchFamily="34" charset="0"/>
                <a:cs typeface="Arial" panose="020B0604020202020204" pitchFamily="34" charset="0"/>
              </a:rPr>
              <a:t>L</a:t>
            </a:r>
            <a:r>
              <a:rPr lang="nl-BE" sz="1800" dirty="0">
                <a:solidFill>
                  <a:schemeClr val="tx1"/>
                </a:solidFill>
                <a:effectLst/>
                <a:latin typeface="Arial" panose="020B0604020202020204" pitchFamily="34" charset="0"/>
                <a:cs typeface="Arial" panose="020B0604020202020204" pitchFamily="34" charset="0"/>
              </a:rPr>
              <a:t>a réduction </a:t>
            </a:r>
            <a:r>
              <a:rPr lang="nl-BE" sz="1800" dirty="0">
                <a:solidFill>
                  <a:schemeClr val="tx1"/>
                </a:solidFill>
                <a:effectLst/>
                <a:highlight>
                  <a:srgbClr val="FFFF00"/>
                </a:highlight>
                <a:latin typeface="Arial" panose="020B0604020202020204" pitchFamily="34" charset="0"/>
                <a:cs typeface="Arial" panose="020B0604020202020204" pitchFamily="34" charset="0"/>
              </a:rPr>
              <a:t>de la charge de travail </a:t>
            </a:r>
            <a:r>
              <a:rPr lang="nl-BE" sz="1600" b="0" i="0" u="none" strike="noStrike" dirty="0">
                <a:solidFill>
                  <a:srgbClr val="4D5156"/>
                </a:solidFill>
                <a:effectLst/>
                <a:highlight>
                  <a:srgbClr val="FFFF00"/>
                </a:highlight>
                <a:latin typeface="Arial" panose="020B0604020202020204" pitchFamily="34" charset="0"/>
                <a:cs typeface="Arial" panose="020B0604020202020204" pitchFamily="34" charset="0"/>
              </a:rPr>
              <a:t>du </a:t>
            </a:r>
            <a:r>
              <a:rPr lang="nl-BE" sz="1600" b="1" i="0" u="none" strike="noStrike" dirty="0">
                <a:solidFill>
                  <a:srgbClr val="5F6368"/>
                </a:solidFill>
                <a:effectLst/>
                <a:highlight>
                  <a:srgbClr val="FFFF00"/>
                </a:highlight>
                <a:latin typeface="Arial" panose="020B0604020202020204" pitchFamily="34" charset="0"/>
                <a:cs typeface="Arial" panose="020B0604020202020204" pitchFamily="34" charset="0"/>
              </a:rPr>
              <a:t>ministère </a:t>
            </a:r>
            <a:r>
              <a:rPr lang="nl-BE" sz="1600" b="1" i="0" u="none" strike="noStrike" dirty="0">
                <a:solidFill>
                  <a:srgbClr val="5F6368"/>
                </a:solidFill>
                <a:effectLst/>
                <a:latin typeface="Arial" panose="020B0604020202020204" pitchFamily="34" charset="0"/>
                <a:cs typeface="Arial" panose="020B0604020202020204" pitchFamily="34" charset="0"/>
              </a:rPr>
              <a:t>public</a:t>
            </a:r>
            <a:r>
              <a:rPr lang="nl-BE" sz="1600" b="0" i="0" u="none" strike="noStrike" dirty="0">
                <a:solidFill>
                  <a:srgbClr val="4D5156"/>
                </a:solidFill>
                <a:effectLst/>
                <a:latin typeface="Arial" panose="020B0604020202020204" pitchFamily="34" charset="0"/>
                <a:cs typeface="Arial" panose="020B0604020202020204" pitchFamily="34" charset="0"/>
              </a:rPr>
              <a:t> </a:t>
            </a:r>
            <a:r>
              <a:rPr lang="nl-BE" sz="1800" dirty="0">
                <a:solidFill>
                  <a:schemeClr val="tx1"/>
                </a:solidFill>
                <a:effectLst/>
                <a:latin typeface="Arial" panose="020B0604020202020204" pitchFamily="34" charset="0"/>
                <a:cs typeface="Arial" panose="020B0604020202020204" pitchFamily="34" charset="0"/>
              </a:rPr>
              <a:t>. En permettant que les premières infractions soient traitées administrativement par principe, la capacité du droit pénal peut être utilisée principalement pour les cas fondamentalement plus graves</a:t>
            </a:r>
          </a:p>
          <a:p>
            <a:r>
              <a:rPr lang="nl-BE" sz="1800" dirty="0">
                <a:solidFill>
                  <a:schemeClr val="tx1"/>
                </a:solidFill>
                <a:latin typeface="Arial" panose="020B0604020202020204" pitchFamily="34" charset="0"/>
                <a:cs typeface="Arial" panose="020B0604020202020204" pitchFamily="34" charset="0"/>
              </a:rPr>
              <a:t>Voir égal. Liesbeth Todts, ‘Corona op lokaal niveau: de juridische mogelijkheden en grenzen van een lokaal coronabeleid Tijdschrift voor wetgeving, (2020), p. 292-301.</a:t>
            </a:r>
            <a:r>
              <a:rPr lang="nl-BE" sz="1800" dirty="0">
                <a:solidFill>
                  <a:schemeClr val="tx1"/>
                </a:solidFill>
                <a:latin typeface="Arial" panose="020B0604020202020204" pitchFamily="34" charset="0"/>
                <a:cs typeface="Arial" panose="020B0604020202020204" pitchFamily="34" charset="0"/>
                <a:sym typeface="Wingdings" pitchFamily="2" charset="2"/>
              </a:rPr>
              <a:t> Une sorte de bataille entre les niveaux fédéral et local qui s'appuie sur les pouvoirs de la nouvelle loi sur les communes, de la loi sur la fonction de police et de la Loi SAC</a:t>
            </a:r>
          </a:p>
          <a:p>
            <a:pPr marL="928687" indent="0">
              <a:buNone/>
            </a:pPr>
            <a:r>
              <a:rPr lang="nl-BE" sz="1800" dirty="0">
                <a:solidFill>
                  <a:schemeClr val="tx1"/>
                </a:solidFill>
                <a:effectLst/>
                <a:latin typeface="Palatino" pitchFamily="2" charset="77"/>
              </a:rPr>
              <a:t>Pour rappel: </a:t>
            </a:r>
            <a:r>
              <a:rPr lang="nl-BE" sz="1600" b="0" i="0" u="none" strike="noStrike" dirty="0">
                <a:solidFill>
                  <a:srgbClr val="202124"/>
                </a:solidFill>
                <a:effectLst/>
                <a:latin typeface="arial" panose="020B0604020202020204" pitchFamily="34" charset="0"/>
              </a:rPr>
              <a:t>L'</a:t>
            </a:r>
            <a:r>
              <a:rPr lang="nl-BE" sz="1600" b="1" i="0" u="none" strike="noStrike" dirty="0">
                <a:solidFill>
                  <a:srgbClr val="202124"/>
                </a:solidFill>
                <a:effectLst/>
                <a:latin typeface="arial" panose="020B0604020202020204" pitchFamily="34" charset="0"/>
              </a:rPr>
              <a:t>article 135</a:t>
            </a:r>
            <a:r>
              <a:rPr lang="nl-BE" sz="1600" b="0" i="0" u="none" strike="noStrike" dirty="0">
                <a:solidFill>
                  <a:srgbClr val="202124"/>
                </a:solidFill>
                <a:effectLst/>
                <a:latin typeface="arial" panose="020B0604020202020204" pitchFamily="34" charset="0"/>
              </a:rPr>
              <a:t>, § 2 de la </a:t>
            </a:r>
            <a:r>
              <a:rPr lang="nl-BE" sz="1600" b="1" i="0" u="none" strike="noStrike" dirty="0">
                <a:solidFill>
                  <a:srgbClr val="202124"/>
                </a:solidFill>
                <a:effectLst/>
                <a:latin typeface="arial" panose="020B0604020202020204" pitchFamily="34" charset="0"/>
              </a:rPr>
              <a:t>Nouvelle loi communale</a:t>
            </a:r>
            <a:r>
              <a:rPr lang="nl-BE" sz="1600" b="0" i="0" u="none" strike="noStrike" dirty="0">
                <a:solidFill>
                  <a:srgbClr val="202124"/>
                </a:solidFill>
                <a:effectLst/>
                <a:latin typeface="arial" panose="020B0604020202020204" pitchFamily="34" charset="0"/>
              </a:rPr>
              <a:t> (NLC) confie aux communes en tant qu'institutions de droit public la responsabilité d'assurer de manière générale l'ordre public dans la commune et de prendre des mesures dans des matières particulières énumérées comme éléments des différentes composantes du maintien de l’ordre</a:t>
            </a:r>
            <a:endParaRPr lang="nl-BE" sz="1800" dirty="0">
              <a:solidFill>
                <a:schemeClr val="tx1"/>
              </a:solidFill>
              <a:effectLst/>
              <a:latin typeface="Palatino" pitchFamily="2" charset="77"/>
            </a:endParaRPr>
          </a:p>
        </p:txBody>
      </p:sp>
    </p:spTree>
    <p:extLst>
      <p:ext uri="{BB962C8B-B14F-4D97-AF65-F5344CB8AC3E}">
        <p14:creationId xmlns:p14="http://schemas.microsoft.com/office/powerpoint/2010/main" val="1901375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CE2D12-157F-A342-8506-1B8031E19A91}"/>
              </a:ext>
            </a:extLst>
          </p:cNvPr>
          <p:cNvSpPr>
            <a:spLocks noGrp="1"/>
          </p:cNvSpPr>
          <p:nvPr>
            <p:ph type="title"/>
          </p:nvPr>
        </p:nvSpPr>
        <p:spPr>
          <a:xfrm>
            <a:off x="720002" y="571121"/>
            <a:ext cx="9710359" cy="540000"/>
          </a:xfrm>
        </p:spPr>
        <p:txBody>
          <a:bodyPr>
            <a:normAutofit/>
          </a:bodyPr>
          <a:lstStyle/>
          <a:p>
            <a:r>
              <a:rPr lang="nl-BE" dirty="0"/>
              <a:t>Résumé </a:t>
            </a:r>
          </a:p>
        </p:txBody>
      </p:sp>
      <p:sp>
        <p:nvSpPr>
          <p:cNvPr id="3" name="Tijdelijke aanduiding voor inhoud 2">
            <a:extLst>
              <a:ext uri="{FF2B5EF4-FFF2-40B4-BE49-F238E27FC236}">
                <a16:creationId xmlns:a16="http://schemas.microsoft.com/office/drawing/2014/main" id="{DB93D086-514C-8E46-BF93-0B0E334E39AB}"/>
              </a:ext>
            </a:extLst>
          </p:cNvPr>
          <p:cNvSpPr>
            <a:spLocks noGrp="1"/>
          </p:cNvSpPr>
          <p:nvPr>
            <p:ph idx="1"/>
          </p:nvPr>
        </p:nvSpPr>
        <p:spPr>
          <a:xfrm>
            <a:off x="720002" y="1263742"/>
            <a:ext cx="10508748" cy="4413923"/>
          </a:xfrm>
        </p:spPr>
        <p:txBody>
          <a:bodyPr>
            <a:normAutofit/>
          </a:bodyPr>
          <a:lstStyle/>
          <a:p>
            <a:r>
              <a:rPr lang="fr-FR" dirty="0"/>
              <a:t>Souple et aux contours flous, le droit pénal liquide et le droit administratif punitif sont loin de constituer un cadre clairement défini de règles et d'interdictions faisant autorité. </a:t>
            </a:r>
          </a:p>
          <a:p>
            <a:r>
              <a:rPr lang="fr-FR" dirty="0"/>
              <a:t>Dans cette session, je discute des leçons de la sociologie et de la psychologie pour le droit pénal pandémique au sens large, en m'appuyant sur les travaux de Zygmunt </a:t>
            </a:r>
            <a:r>
              <a:rPr lang="fr-FR" dirty="0" err="1"/>
              <a:t>Bauman</a:t>
            </a:r>
            <a:r>
              <a:rPr lang="fr-FR" dirty="0"/>
              <a:t>, Mary Douglas et de Mattias Desmet.</a:t>
            </a:r>
          </a:p>
        </p:txBody>
      </p:sp>
      <p:sp>
        <p:nvSpPr>
          <p:cNvPr id="4" name="Tijdelijke aanduiding voor voettekst 3">
            <a:extLst>
              <a:ext uri="{FF2B5EF4-FFF2-40B4-BE49-F238E27FC236}">
                <a16:creationId xmlns:a16="http://schemas.microsoft.com/office/drawing/2014/main" id="{97655D52-023A-A646-B653-B71FD18B6C9F}"/>
              </a:ext>
            </a:extLst>
          </p:cNvPr>
          <p:cNvSpPr>
            <a:spLocks noGrp="1"/>
          </p:cNvSpPr>
          <p:nvPr>
            <p:ph type="ftr" sz="quarter" idx="11"/>
          </p:nvPr>
        </p:nvSpPr>
        <p:spPr/>
        <p:txBody>
          <a:bodyPr/>
          <a:lstStyle/>
          <a:p>
            <a:r>
              <a:rPr lang="nl-NL"/>
              <a:t>Titel van dia</a:t>
            </a:r>
          </a:p>
        </p:txBody>
      </p:sp>
      <p:sp>
        <p:nvSpPr>
          <p:cNvPr id="5" name="Tijdelijke aanduiding voor dianummer 4">
            <a:extLst>
              <a:ext uri="{FF2B5EF4-FFF2-40B4-BE49-F238E27FC236}">
                <a16:creationId xmlns:a16="http://schemas.microsoft.com/office/drawing/2014/main" id="{F6AA0D01-FD7F-974C-9863-A0A4E024A960}"/>
              </a:ext>
            </a:extLst>
          </p:cNvPr>
          <p:cNvSpPr>
            <a:spLocks noGrp="1"/>
          </p:cNvSpPr>
          <p:nvPr>
            <p:ph type="sldNum" sz="quarter" idx="12"/>
          </p:nvPr>
        </p:nvSpPr>
        <p:spPr/>
        <p:txBody>
          <a:bodyPr/>
          <a:lstStyle/>
          <a:p>
            <a:r>
              <a:rPr lang="nl-NL"/>
              <a:t> </a:t>
            </a:r>
            <a:fld id="{64E3D0D6-C790-F34B-A0BA-B9B6067DCB40}" type="datetime1">
              <a:rPr lang="nl-NL" smtClean="0"/>
              <a:pPr/>
              <a:t>08-12-2022</a:t>
            </a:fld>
            <a:r>
              <a:rPr lang="nl-NL"/>
              <a:t> | </a:t>
            </a:r>
            <a:fld id="{2DAB09C5-3251-4B47-B002-D03712DC64C3}" type="slidenum">
              <a:rPr lang="nl-NL" smtClean="0"/>
              <a:pPr/>
              <a:t>2</a:t>
            </a:fld>
            <a:endParaRPr lang="nl-NL" dirty="0"/>
          </a:p>
        </p:txBody>
      </p:sp>
    </p:spTree>
    <p:extLst>
      <p:ext uri="{BB962C8B-B14F-4D97-AF65-F5344CB8AC3E}">
        <p14:creationId xmlns:p14="http://schemas.microsoft.com/office/powerpoint/2010/main" val="551119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6E08E922-0C2A-2E56-AF79-958F2F387A5B}"/>
              </a:ext>
            </a:extLst>
          </p:cNvPr>
          <p:cNvSpPr>
            <a:spLocks noGrp="1"/>
          </p:cNvSpPr>
          <p:nvPr>
            <p:ph type="title"/>
          </p:nvPr>
        </p:nvSpPr>
        <p:spPr>
          <a:xfrm>
            <a:off x="190003" y="108330"/>
            <a:ext cx="11388437" cy="540000"/>
          </a:xfrm>
        </p:spPr>
        <p:txBody>
          <a:bodyPr>
            <a:normAutofit/>
          </a:bodyPr>
          <a:lstStyle/>
          <a:p>
            <a:r>
              <a:rPr lang="nl-BE" dirty="0"/>
              <a:t>Je retien de ma lecture de Tods en particulier</a:t>
            </a:r>
          </a:p>
        </p:txBody>
      </p:sp>
      <p:sp>
        <p:nvSpPr>
          <p:cNvPr id="4" name="Tijdelijke aanduiding voor voettekst 3">
            <a:extLst>
              <a:ext uri="{FF2B5EF4-FFF2-40B4-BE49-F238E27FC236}">
                <a16:creationId xmlns:a16="http://schemas.microsoft.com/office/drawing/2014/main" id="{15AEF5BC-7991-7382-0CFA-3A2C28E08E64}"/>
              </a:ext>
            </a:extLst>
          </p:cNvPr>
          <p:cNvSpPr>
            <a:spLocks noGrp="1"/>
          </p:cNvSpPr>
          <p:nvPr>
            <p:ph type="ftr" sz="quarter" idx="10"/>
          </p:nvPr>
        </p:nvSpPr>
        <p:spPr/>
        <p:txBody>
          <a:bodyPr/>
          <a:lstStyle/>
          <a:p>
            <a:r>
              <a:rPr lang="nl-NL"/>
              <a:t>Titel van dia</a:t>
            </a:r>
            <a:endParaRPr lang="nl-NL" dirty="0"/>
          </a:p>
        </p:txBody>
      </p:sp>
      <p:sp>
        <p:nvSpPr>
          <p:cNvPr id="5" name="Tijdelijke aanduiding voor dianummer 4">
            <a:extLst>
              <a:ext uri="{FF2B5EF4-FFF2-40B4-BE49-F238E27FC236}">
                <a16:creationId xmlns:a16="http://schemas.microsoft.com/office/drawing/2014/main" id="{E2F386C1-F3A4-08D3-83FC-F195897154B9}"/>
              </a:ext>
            </a:extLst>
          </p:cNvPr>
          <p:cNvSpPr>
            <a:spLocks noGrp="1"/>
          </p:cNvSpPr>
          <p:nvPr>
            <p:ph type="sldNum" sz="quarter" idx="11"/>
          </p:nvPr>
        </p:nvSpPr>
        <p:spPr/>
        <p:txBody>
          <a:bodyPr/>
          <a:lstStyle/>
          <a:p>
            <a:r>
              <a:rPr lang="nl-NL"/>
              <a:t> </a:t>
            </a:r>
            <a:fld id="{CD13EBF0-5E70-3F47-93F5-5CD975FE1533}" type="datetime1">
              <a:rPr lang="nl-NL" smtClean="0"/>
              <a:pPr/>
              <a:t>09-12-2022</a:t>
            </a:fld>
            <a:r>
              <a:rPr lang="nl-NL"/>
              <a:t> | </a:t>
            </a:r>
            <a:fld id="{2DAB09C5-3251-4B47-B002-D03712DC64C3}" type="slidenum">
              <a:rPr lang="nl-NL" smtClean="0"/>
              <a:pPr/>
              <a:t>20</a:t>
            </a:fld>
            <a:endParaRPr lang="nl-NL" dirty="0"/>
          </a:p>
        </p:txBody>
      </p:sp>
      <p:sp>
        <p:nvSpPr>
          <p:cNvPr id="6" name="Tijdelijke aanduiding voor inhoud 5">
            <a:extLst>
              <a:ext uri="{FF2B5EF4-FFF2-40B4-BE49-F238E27FC236}">
                <a16:creationId xmlns:a16="http://schemas.microsoft.com/office/drawing/2014/main" id="{DE5E366B-FF01-FE37-68A2-B9B4BCEF436C}"/>
              </a:ext>
            </a:extLst>
          </p:cNvPr>
          <p:cNvSpPr>
            <a:spLocks noGrp="1"/>
          </p:cNvSpPr>
          <p:nvPr>
            <p:ph idx="12"/>
          </p:nvPr>
        </p:nvSpPr>
        <p:spPr>
          <a:xfrm>
            <a:off x="178130" y="800951"/>
            <a:ext cx="11614067" cy="4970457"/>
          </a:xfrm>
        </p:spPr>
        <p:txBody>
          <a:bodyPr>
            <a:noAutofit/>
          </a:bodyPr>
          <a:lstStyle/>
          <a:p>
            <a:pPr marL="0" indent="0">
              <a:buNone/>
            </a:pPr>
            <a:r>
              <a:rPr lang="nl-BE" sz="1800" b="0" i="0" u="none" strike="noStrike" dirty="0">
                <a:solidFill>
                  <a:srgbClr val="000000"/>
                </a:solidFill>
                <a:effectLst/>
                <a:latin typeface="-webkit-standard"/>
              </a:rPr>
              <a:t>“Concernant l'efficacité de ce système de sanctions (administratives), au sens </a:t>
            </a:r>
            <a:r>
              <a:rPr lang="nl-BE" sz="1800" b="0" i="0" u="none" strike="noStrike" dirty="0">
                <a:solidFill>
                  <a:srgbClr val="000000"/>
                </a:solidFill>
                <a:effectLst/>
                <a:highlight>
                  <a:srgbClr val="FFFF00"/>
                </a:highlight>
                <a:latin typeface="-webkit-standard"/>
              </a:rPr>
              <a:t>de l'effet préventif et dissuasif qu'il est censé avoir</a:t>
            </a:r>
            <a:r>
              <a:rPr lang="nl-BE" sz="1800" b="0" i="0" u="none" strike="noStrike" dirty="0">
                <a:solidFill>
                  <a:srgbClr val="000000"/>
                </a:solidFill>
                <a:effectLst/>
                <a:latin typeface="-webkit-standard"/>
              </a:rPr>
              <a:t>. Alors que les sanctions administratives ont essentiellement un objectif répressif ou puniti, elles sont considérées par nature comme ayant également une fonction préventive. Toutefois, l'effet préventif des sanctions administratives peut devoir être nuancé dans la pratique, par analogie avec la fonction préventive des punitions”</a:t>
            </a:r>
            <a:br>
              <a:rPr lang="nl-BE" sz="1800" dirty="0"/>
            </a:br>
            <a:endParaRPr lang="nl-BE" sz="1800" dirty="0"/>
          </a:p>
          <a:p>
            <a:pPr marL="0" indent="0">
              <a:buNone/>
            </a:pPr>
            <a:r>
              <a:rPr lang="nl-BE" sz="1800" dirty="0">
                <a:solidFill>
                  <a:srgbClr val="000000"/>
                </a:solidFill>
                <a:latin typeface="-webkit-standard"/>
              </a:rPr>
              <a:t>”</a:t>
            </a:r>
            <a:r>
              <a:rPr lang="nl-BE" sz="1800" b="0" i="0" u="none" strike="noStrike" dirty="0">
                <a:solidFill>
                  <a:srgbClr val="000000"/>
                </a:solidFill>
                <a:effectLst/>
                <a:latin typeface="-webkit-standard"/>
              </a:rPr>
              <a:t>Deuxièmement, on peut se demander si les infractions à l'arrêt Corona pour lesquelles une sanction administrative était possible étaient toutes suffisamment clairement définies, en d'autres termes si l'exécution était possible. Il appartient au législateur de veiller à ce que les règles soient suffisamment claires et précises, afin que la disposition soit suffisamment prévisible pour les citoyens. </a:t>
            </a:r>
            <a:r>
              <a:rPr lang="nl-BE" sz="1800" b="0" i="0" u="none" strike="noStrike" dirty="0">
                <a:solidFill>
                  <a:srgbClr val="000000"/>
                </a:solidFill>
                <a:effectLst/>
                <a:highlight>
                  <a:srgbClr val="FFFF00"/>
                </a:highlight>
                <a:latin typeface="-webkit-standard"/>
              </a:rPr>
              <a:t>C'est précisément là que le bât blesse, comme en témoignent les nombreuses questions qui ont déjà été soulevées au sujet des différentes mesures Corona ou des mesures qui en ont été dérivé</a:t>
            </a:r>
            <a:r>
              <a:rPr lang="nl-BE" sz="1800" b="0" i="0" u="none" strike="noStrike" dirty="0">
                <a:solidFill>
                  <a:srgbClr val="000000"/>
                </a:solidFill>
                <a:effectLst/>
                <a:latin typeface="-webkit-standard"/>
              </a:rPr>
              <a:t>es. Pensez aux nombreuses discussions sur la soi-disant interdiction (fédérale) pour les résidents secondaires de se rendre encore à leur domicile sur la côte, comme dérivée de l'obligation de principe de rester à la maison alors applicable et de l'interdiction des voyages non essentiels. Cependant, des règles claires sont cruciales dans un État constitutionnel. Le danger de l'arbitraire guette les règles qui ne sont pas suffisamment délimitées. C'est important non seulement pour les citoyens, mais aussi pour les policiers qui doivent faire appliquer les mesures. De cette façon, après tout, ils disposent des outils nécessaires pour savoir quand et dans quelle mesure leur action est justifiée”.</a:t>
            </a:r>
          </a:p>
          <a:p>
            <a:pPr marL="0" indent="0">
              <a:buNone/>
            </a:pPr>
            <a:r>
              <a:rPr lang="nl-BE" sz="1800" b="0" i="0" u="none" strike="noStrike" dirty="0">
                <a:solidFill>
                  <a:srgbClr val="000000"/>
                </a:solidFill>
                <a:effectLst/>
                <a:latin typeface="-webkit-standard"/>
              </a:rPr>
              <a:t>“Enfin, la pratique a montré que </a:t>
            </a:r>
            <a:r>
              <a:rPr lang="nl-BE" sz="1800" b="0" i="0" u="none" strike="noStrike" dirty="0">
                <a:solidFill>
                  <a:srgbClr val="000000"/>
                </a:solidFill>
                <a:effectLst/>
                <a:highlight>
                  <a:srgbClr val="FFFF00"/>
                </a:highlight>
                <a:latin typeface="-webkit-standard"/>
              </a:rPr>
              <a:t>peu de municipalités ont appliqué le système des amendes GAS</a:t>
            </a:r>
            <a:r>
              <a:rPr lang="nl-BE" sz="1800" b="0" i="0" u="none" strike="noStrike" dirty="0">
                <a:solidFill>
                  <a:srgbClr val="000000"/>
                </a:solidFill>
                <a:effectLst/>
                <a:latin typeface="-webkit-standard"/>
              </a:rPr>
              <a:t>. Il apparaît donc que même l'application administrative, sous la forme de sanctions administratives (municipales), a ses limites, même en période de crise corona.”</a:t>
            </a:r>
            <a:endParaRPr lang="nl-BE" sz="1800" dirty="0">
              <a:solidFill>
                <a:schemeClr val="tx1"/>
              </a:solidFill>
              <a:effectLst/>
              <a:latin typeface="Palatino" pitchFamily="2" charset="77"/>
              <a:sym typeface="Wingdings" pitchFamily="2" charset="2"/>
            </a:endParaRPr>
          </a:p>
        </p:txBody>
      </p:sp>
    </p:spTree>
    <p:extLst>
      <p:ext uri="{BB962C8B-B14F-4D97-AF65-F5344CB8AC3E}">
        <p14:creationId xmlns:p14="http://schemas.microsoft.com/office/powerpoint/2010/main" val="17198685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6E08E922-0C2A-2E56-AF79-958F2F387A5B}"/>
              </a:ext>
            </a:extLst>
          </p:cNvPr>
          <p:cNvSpPr>
            <a:spLocks noGrp="1"/>
          </p:cNvSpPr>
          <p:nvPr>
            <p:ph type="title"/>
          </p:nvPr>
        </p:nvSpPr>
        <p:spPr>
          <a:xfrm>
            <a:off x="190003" y="108330"/>
            <a:ext cx="11388437" cy="540000"/>
          </a:xfrm>
        </p:spPr>
        <p:txBody>
          <a:bodyPr>
            <a:normAutofit/>
          </a:bodyPr>
          <a:lstStyle/>
          <a:p>
            <a:r>
              <a:rPr lang="nl-BE" dirty="0"/>
              <a:t>Pourquoi cette procédure SAC? </a:t>
            </a:r>
          </a:p>
        </p:txBody>
      </p:sp>
      <p:sp>
        <p:nvSpPr>
          <p:cNvPr id="4" name="Tijdelijke aanduiding voor voettekst 3">
            <a:extLst>
              <a:ext uri="{FF2B5EF4-FFF2-40B4-BE49-F238E27FC236}">
                <a16:creationId xmlns:a16="http://schemas.microsoft.com/office/drawing/2014/main" id="{15AEF5BC-7991-7382-0CFA-3A2C28E08E64}"/>
              </a:ext>
            </a:extLst>
          </p:cNvPr>
          <p:cNvSpPr>
            <a:spLocks noGrp="1"/>
          </p:cNvSpPr>
          <p:nvPr>
            <p:ph type="ftr" sz="quarter" idx="10"/>
          </p:nvPr>
        </p:nvSpPr>
        <p:spPr/>
        <p:txBody>
          <a:bodyPr/>
          <a:lstStyle/>
          <a:p>
            <a:r>
              <a:rPr lang="nl-NL"/>
              <a:t>Titel van dia</a:t>
            </a:r>
            <a:endParaRPr lang="nl-NL" dirty="0"/>
          </a:p>
        </p:txBody>
      </p:sp>
      <p:sp>
        <p:nvSpPr>
          <p:cNvPr id="5" name="Tijdelijke aanduiding voor dianummer 4">
            <a:extLst>
              <a:ext uri="{FF2B5EF4-FFF2-40B4-BE49-F238E27FC236}">
                <a16:creationId xmlns:a16="http://schemas.microsoft.com/office/drawing/2014/main" id="{E2F386C1-F3A4-08D3-83FC-F195897154B9}"/>
              </a:ext>
            </a:extLst>
          </p:cNvPr>
          <p:cNvSpPr>
            <a:spLocks noGrp="1"/>
          </p:cNvSpPr>
          <p:nvPr>
            <p:ph type="sldNum" sz="quarter" idx="11"/>
          </p:nvPr>
        </p:nvSpPr>
        <p:spPr/>
        <p:txBody>
          <a:bodyPr/>
          <a:lstStyle/>
          <a:p>
            <a:r>
              <a:rPr lang="nl-NL"/>
              <a:t> </a:t>
            </a:r>
            <a:fld id="{CD13EBF0-5E70-3F47-93F5-5CD975FE1533}" type="datetime1">
              <a:rPr lang="nl-NL" smtClean="0"/>
              <a:pPr/>
              <a:t>09-12-2022</a:t>
            </a:fld>
            <a:r>
              <a:rPr lang="nl-NL"/>
              <a:t> | </a:t>
            </a:r>
            <a:fld id="{2DAB09C5-3251-4B47-B002-D03712DC64C3}" type="slidenum">
              <a:rPr lang="nl-NL" smtClean="0"/>
              <a:pPr/>
              <a:t>21</a:t>
            </a:fld>
            <a:endParaRPr lang="nl-NL" dirty="0"/>
          </a:p>
        </p:txBody>
      </p:sp>
      <p:sp>
        <p:nvSpPr>
          <p:cNvPr id="6" name="Tijdelijke aanduiding voor inhoud 5">
            <a:extLst>
              <a:ext uri="{FF2B5EF4-FFF2-40B4-BE49-F238E27FC236}">
                <a16:creationId xmlns:a16="http://schemas.microsoft.com/office/drawing/2014/main" id="{DE5E366B-FF01-FE37-68A2-B9B4BCEF436C}"/>
              </a:ext>
            </a:extLst>
          </p:cNvPr>
          <p:cNvSpPr>
            <a:spLocks noGrp="1"/>
          </p:cNvSpPr>
          <p:nvPr>
            <p:ph idx="12"/>
          </p:nvPr>
        </p:nvSpPr>
        <p:spPr>
          <a:xfrm>
            <a:off x="178130" y="800951"/>
            <a:ext cx="11614067" cy="4970457"/>
          </a:xfrm>
        </p:spPr>
        <p:txBody>
          <a:bodyPr>
            <a:normAutofit/>
          </a:bodyPr>
          <a:lstStyle/>
          <a:p>
            <a:pPr marL="0" indent="0">
              <a:buNone/>
            </a:pPr>
            <a:r>
              <a:rPr lang="nl-BE" sz="1600" u="sng" dirty="0">
                <a:solidFill>
                  <a:schemeClr val="tx1"/>
                </a:solidFill>
                <a:latin typeface="Palatino" pitchFamily="2" charset="77"/>
                <a:sym typeface="Wingdings" pitchFamily="2" charset="2"/>
              </a:rPr>
              <a:t>Je retiens de ma lecture </a:t>
            </a:r>
          </a:p>
          <a:p>
            <a:pPr marL="0" indent="0">
              <a:buNone/>
            </a:pPr>
            <a:r>
              <a:rPr lang="nl-BE" sz="1600" dirty="0">
                <a:solidFill>
                  <a:schemeClr val="tx1"/>
                </a:solidFill>
                <a:latin typeface="Palatino" pitchFamily="2" charset="77"/>
                <a:sym typeface="Wingdings" pitchFamily="2" charset="2"/>
              </a:rPr>
              <a:t>ni la loi SAC ni l’AR-SAC ont un effet préventif ou dissuatif </a:t>
            </a:r>
          </a:p>
          <a:p>
            <a:pPr marL="0" indent="0">
              <a:buNone/>
            </a:pPr>
            <a:r>
              <a:rPr lang="nl-BE" sz="1600" dirty="0">
                <a:solidFill>
                  <a:schemeClr val="tx1"/>
                </a:solidFill>
                <a:latin typeface="Palatino" pitchFamily="2" charset="77"/>
                <a:sym typeface="Wingdings" pitchFamily="2" charset="2"/>
              </a:rPr>
              <a:t> ni la loi SAC ni l'AR-SAC sont sans ambiguïté et sont connaissables à l'avance; elles criminalisent des comportements à un taux élevé et variable</a:t>
            </a:r>
          </a:p>
          <a:p>
            <a:pPr marL="0" indent="0">
              <a:buNone/>
            </a:pPr>
            <a:r>
              <a:rPr lang="nl-BE" sz="1600" dirty="0">
                <a:solidFill>
                  <a:schemeClr val="tx1"/>
                </a:solidFill>
                <a:latin typeface="Palatino" pitchFamily="2" charset="77"/>
                <a:sym typeface="Wingdings" pitchFamily="2" charset="2"/>
              </a:rPr>
              <a:t>L’AR-SAC privilégie la rapidité et l'efficacité. </a:t>
            </a:r>
          </a:p>
          <a:p>
            <a:pPr marL="0" indent="0">
              <a:buNone/>
            </a:pPr>
            <a:r>
              <a:rPr lang="nl-BE" sz="1400" dirty="0">
                <a:solidFill>
                  <a:schemeClr val="tx1"/>
                </a:solidFill>
                <a:latin typeface="Palatino" pitchFamily="2" charset="77"/>
                <a:sym typeface="Wingdings" pitchFamily="2" charset="2"/>
              </a:rPr>
              <a:t>L’AR-SAC privilégie l’uniformité</a:t>
            </a:r>
          </a:p>
          <a:p>
            <a:pPr marL="0" indent="0">
              <a:buNone/>
            </a:pPr>
            <a:r>
              <a:rPr lang="nl-BE" sz="1400" dirty="0">
                <a:solidFill>
                  <a:schemeClr val="tx1"/>
                </a:solidFill>
                <a:latin typeface="Palatino" pitchFamily="2" charset="77"/>
                <a:sym typeface="Wingdings" pitchFamily="2" charset="2"/>
              </a:rPr>
              <a:t> L’AR-SAC permet le niveau féderal d’impliquer des acteurs plus ou moins autonome en limitant leur autonomie le plus possible et ainsi augmenter le poids d'une politique fédérale unifiée; donc ici aussi polique d’uniformité ou de normalisation</a:t>
            </a:r>
          </a:p>
          <a:p>
            <a:pPr marL="0" indent="0">
              <a:buNone/>
            </a:pPr>
            <a:r>
              <a:rPr lang="nl-BE" sz="1600" dirty="0">
                <a:solidFill>
                  <a:schemeClr val="tx1"/>
                </a:solidFill>
                <a:latin typeface="Palatino" pitchFamily="2" charset="77"/>
                <a:sym typeface="Wingdings" pitchFamily="2" charset="2"/>
              </a:rPr>
              <a:t>L’AR-SAC banalise par sa procédure rapide ‘le mal’: </a:t>
            </a:r>
            <a:r>
              <a:rPr lang="nl-BE" sz="1600" dirty="0">
                <a:solidFill>
                  <a:schemeClr val="tx1"/>
                </a:solidFill>
                <a:effectLst/>
                <a:latin typeface="Palatino" pitchFamily="2" charset="77"/>
                <a:sym typeface="Wingdings" pitchFamily="2" charset="2"/>
              </a:rPr>
              <a:t> les crimes Corona sont donc de l’ordre </a:t>
            </a:r>
            <a:r>
              <a:rPr lang="nl-BE" sz="1600" dirty="0">
                <a:solidFill>
                  <a:schemeClr val="tx1"/>
                </a:solidFill>
                <a:effectLst/>
                <a:latin typeface="Palatino" pitchFamily="2" charset="77"/>
              </a:rPr>
              <a:t>au ralenti et au stationnement dans la Loi SAC (normalisation par la procédure); le montant fixe de l'amende et le manque d’alternatives ne permet pas de tenir compte des différences entre les infractions ou de leur contexte factuel (normalisation au plan éthique) . </a:t>
            </a:r>
          </a:p>
          <a:p>
            <a:pPr marL="0" indent="0">
              <a:buNone/>
            </a:pPr>
            <a:r>
              <a:rPr lang="nl-BE" sz="1600" dirty="0">
                <a:solidFill>
                  <a:schemeClr val="tx1"/>
                </a:solidFill>
                <a:latin typeface="Palatino" pitchFamily="2" charset="77"/>
                <a:sym typeface="Wingdings" pitchFamily="2" charset="2"/>
              </a:rPr>
              <a:t> ni les policiers, ni les fonctionnaires SAS travaillant dans les municipalités (ni d’ailleurs les magistrats du parquet qui doivent poursuivre (voir notre discussion du volet pénal ci-dessus) n'ont de pouvoir discrétionnaire et sont utilisés comme de simples instruments de pouvoir (normalisation des acteurs)</a:t>
            </a:r>
            <a:endParaRPr lang="nl-BE" sz="1600" dirty="0">
              <a:solidFill>
                <a:schemeClr val="tx1"/>
              </a:solidFill>
              <a:effectLst/>
              <a:latin typeface="Palatino" pitchFamily="2" charset="77"/>
            </a:endParaRPr>
          </a:p>
          <a:p>
            <a:pPr marL="0" indent="0">
              <a:buNone/>
            </a:pPr>
            <a:r>
              <a:rPr lang="nl-BE" sz="1600" dirty="0">
                <a:solidFill>
                  <a:schemeClr val="tx1"/>
                </a:solidFill>
                <a:latin typeface="Palatino" pitchFamily="2" charset="77"/>
              </a:rPr>
              <a:t>MAIS: TATTI (présentation d’aujoud’hui): SAC ouvrent le champ pour des négotiations politique au niveau communale. “SACS méchanisme qui permet de poursuivre une politque près de la population” (recours SAC coute que 75 euro)</a:t>
            </a:r>
          </a:p>
          <a:p>
            <a:pPr marL="0" indent="0">
              <a:buNone/>
            </a:pPr>
            <a:r>
              <a:rPr lang="nl-BE" sz="1600" dirty="0">
                <a:solidFill>
                  <a:schemeClr val="tx1"/>
                </a:solidFill>
                <a:latin typeface="Palatino" pitchFamily="2" charset="77"/>
              </a:rPr>
              <a:t>Alors tournant vers les dieux de la pensée pour mieux comprendre</a:t>
            </a:r>
            <a:endParaRPr lang="nl-BE" sz="1600" dirty="0">
              <a:solidFill>
                <a:schemeClr val="tx1"/>
              </a:solidFill>
            </a:endParaRPr>
          </a:p>
        </p:txBody>
      </p:sp>
    </p:spTree>
    <p:extLst>
      <p:ext uri="{BB962C8B-B14F-4D97-AF65-F5344CB8AC3E}">
        <p14:creationId xmlns:p14="http://schemas.microsoft.com/office/powerpoint/2010/main" val="3910193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391529-C2CA-7545-94E3-5F8C783D1EFA}"/>
              </a:ext>
            </a:extLst>
          </p:cNvPr>
          <p:cNvSpPr>
            <a:spLocks noGrp="1"/>
          </p:cNvSpPr>
          <p:nvPr>
            <p:ph type="title"/>
          </p:nvPr>
        </p:nvSpPr>
        <p:spPr>
          <a:xfrm>
            <a:off x="470617" y="227707"/>
            <a:ext cx="9195525" cy="540000"/>
          </a:xfrm>
        </p:spPr>
        <p:txBody>
          <a:bodyPr>
            <a:normAutofit/>
          </a:bodyPr>
          <a:lstStyle/>
          <a:p>
            <a:r>
              <a:rPr lang="en-US" dirty="0"/>
              <a:t>Mary Douglas, (1921 – 1 2007)</a:t>
            </a:r>
            <a:endParaRPr lang="nl-BE" dirty="0"/>
          </a:p>
        </p:txBody>
      </p:sp>
      <p:sp>
        <p:nvSpPr>
          <p:cNvPr id="3" name="Tijdelijke aanduiding voor inhoud 2">
            <a:extLst>
              <a:ext uri="{FF2B5EF4-FFF2-40B4-BE49-F238E27FC236}">
                <a16:creationId xmlns:a16="http://schemas.microsoft.com/office/drawing/2014/main" id="{B5891740-897A-A642-B14C-5E5395A53C50}"/>
              </a:ext>
            </a:extLst>
          </p:cNvPr>
          <p:cNvSpPr>
            <a:spLocks noGrp="1"/>
          </p:cNvSpPr>
          <p:nvPr>
            <p:ph idx="1"/>
          </p:nvPr>
        </p:nvSpPr>
        <p:spPr>
          <a:xfrm>
            <a:off x="166255" y="1163782"/>
            <a:ext cx="11784445" cy="4767117"/>
          </a:xfrm>
        </p:spPr>
        <p:txBody>
          <a:bodyPr>
            <a:normAutofit fontScale="92500" lnSpcReduction="20000"/>
          </a:bodyPr>
          <a:lstStyle/>
          <a:p>
            <a:r>
              <a:rPr lang="nl-BE" b="0" i="0" u="none" strike="noStrike" dirty="0">
                <a:solidFill>
                  <a:srgbClr val="000000"/>
                </a:solidFill>
                <a:effectLst/>
                <a:latin typeface="-webkit-standard"/>
              </a:rPr>
              <a:t>Anthropologue britannique, connue pour ses écrits sur la culture et le symbolisme humains, dont le domaine de spécialisation était </a:t>
            </a:r>
            <a:r>
              <a:rPr lang="nl-BE" b="0" i="0" u="none" strike="noStrike" dirty="0">
                <a:solidFill>
                  <a:srgbClr val="000000"/>
                </a:solidFill>
                <a:effectLst/>
                <a:highlight>
                  <a:srgbClr val="FFFF00"/>
                </a:highlight>
                <a:latin typeface="-webkit-standard"/>
              </a:rPr>
              <a:t>l'anthropologie sociale.</a:t>
            </a:r>
            <a:br>
              <a:rPr lang="nl-BE" dirty="0">
                <a:highlight>
                  <a:srgbClr val="FFFF00"/>
                </a:highlight>
              </a:rPr>
            </a:br>
            <a:endParaRPr lang="nl-BE" dirty="0">
              <a:highlight>
                <a:srgbClr val="FFFF00"/>
              </a:highlight>
            </a:endParaRPr>
          </a:p>
          <a:p>
            <a:r>
              <a:rPr lang="nl-BE" b="0" i="0" u="none" strike="noStrike" dirty="0">
                <a:solidFill>
                  <a:srgbClr val="000000"/>
                </a:solidFill>
                <a:effectLst/>
                <a:latin typeface="-webkit-standard"/>
              </a:rPr>
              <a:t>Un texte clé est Purity and Danger (1966). Un autre est </a:t>
            </a:r>
            <a:r>
              <a:rPr lang="nl-BE" b="1" i="0" u="none" strike="noStrike" dirty="0">
                <a:solidFill>
                  <a:srgbClr val="000000"/>
                </a:solidFill>
                <a:effectLst/>
                <a:latin typeface="-webkit-standard"/>
              </a:rPr>
              <a:t>Natural Symbols </a:t>
            </a:r>
            <a:r>
              <a:rPr lang="nl-BE" b="0" i="0" u="none" strike="noStrike" dirty="0">
                <a:solidFill>
                  <a:srgbClr val="000000"/>
                </a:solidFill>
                <a:effectLst/>
                <a:latin typeface="-webkit-standard"/>
              </a:rPr>
              <a:t>: Explorations in Cosmology, publié pour la première fois en 1970. D'autres éditions ont été publiées en 1973. = Texte clé sur les années soixante révolutionnaires et </a:t>
            </a:r>
            <a:r>
              <a:rPr lang="nl-BE" b="0" i="0" u="none" strike="noStrike" dirty="0">
                <a:solidFill>
                  <a:srgbClr val="000000"/>
                </a:solidFill>
                <a:effectLst/>
                <a:highlight>
                  <a:srgbClr val="FFFF00"/>
                </a:highlight>
                <a:latin typeface="-webkit-standard"/>
              </a:rPr>
              <a:t>leur tendance à rejeter les habitudes et les rituels oppressifs.</a:t>
            </a:r>
            <a:r>
              <a:rPr lang="nl-BE" b="0" i="0" u="none" strike="noStrike" dirty="0">
                <a:solidFill>
                  <a:srgbClr val="000000"/>
                </a:solidFill>
                <a:effectLst/>
                <a:latin typeface="-webkit-standard"/>
              </a:rPr>
              <a:t> </a:t>
            </a:r>
            <a:br>
              <a:rPr lang="nl-BE" dirty="0"/>
            </a:br>
            <a:endParaRPr lang="nl-BE" dirty="0"/>
          </a:p>
          <a:p>
            <a:r>
              <a:rPr lang="nl-BE" i="0" u="none" strike="noStrike" dirty="0">
                <a:solidFill>
                  <a:srgbClr val="000000"/>
                </a:solidFill>
                <a:effectLst/>
                <a:latin typeface="-webkit-standard"/>
              </a:rPr>
              <a:t>La première édition Natural Symbols t</a:t>
            </a:r>
            <a:r>
              <a:rPr lang="nl-BE" b="0" i="0" u="none" strike="noStrike" dirty="0">
                <a:solidFill>
                  <a:srgbClr val="000000"/>
                </a:solidFill>
                <a:effectLst/>
                <a:latin typeface="-webkit-standard"/>
              </a:rPr>
              <a:t>raite l'ouvrage de Basil Bernstein</a:t>
            </a:r>
            <a:r>
              <a:rPr lang="nl-BE" b="1" i="0" u="none" strike="noStrike" dirty="0">
                <a:solidFill>
                  <a:srgbClr val="000000"/>
                </a:solidFill>
                <a:effectLst/>
                <a:latin typeface="-webkit-standard"/>
              </a:rPr>
              <a:t>, Elaborated and Restricted Codes : Their Social Origins and Some Consequences</a:t>
            </a:r>
            <a:r>
              <a:rPr lang="nl-BE" dirty="0">
                <a:solidFill>
                  <a:srgbClr val="000000"/>
                </a:solidFill>
                <a:latin typeface="-webkit-standard"/>
              </a:rPr>
              <a:t> (</a:t>
            </a:r>
            <a:r>
              <a:rPr lang="nl-BE" b="0" i="0" u="none" strike="noStrike" dirty="0">
                <a:solidFill>
                  <a:srgbClr val="000000"/>
                </a:solidFill>
                <a:effectLst/>
                <a:latin typeface="-webkit-standard"/>
              </a:rPr>
              <a:t>1967)</a:t>
            </a:r>
            <a:r>
              <a:rPr lang="nl-BE" b="0" i="0" u="none" strike="noStrike" dirty="0">
                <a:solidFill>
                  <a:srgbClr val="000000"/>
                </a:solidFill>
                <a:effectLst/>
                <a:highlight>
                  <a:srgbClr val="FFFF00"/>
                </a:highlight>
                <a:latin typeface="-webkit-standard"/>
              </a:rPr>
              <a:t>. La deuxième édition intègre la discussion de Bernstein, </a:t>
            </a:r>
            <a:r>
              <a:rPr lang="nl-BE" b="1" i="0" u="none" strike="noStrike" dirty="0">
                <a:solidFill>
                  <a:srgbClr val="000000"/>
                </a:solidFill>
                <a:effectLst/>
                <a:highlight>
                  <a:srgbClr val="FFFF00"/>
                </a:highlight>
                <a:latin typeface="-webkit-standard"/>
              </a:rPr>
              <a:t>Class Codes and Control </a:t>
            </a:r>
            <a:r>
              <a:rPr lang="nl-BE" b="0" i="0" u="none" strike="noStrike" dirty="0">
                <a:solidFill>
                  <a:srgbClr val="000000"/>
                </a:solidFill>
                <a:effectLst/>
                <a:highlight>
                  <a:srgbClr val="FFFF00"/>
                </a:highlight>
                <a:latin typeface="-webkit-standard"/>
              </a:rPr>
              <a:t>(1971). </a:t>
            </a:r>
            <a:br>
              <a:rPr lang="nl-BE" dirty="0"/>
            </a:br>
            <a:endParaRPr lang="nl-BE" dirty="0"/>
          </a:p>
          <a:p>
            <a:r>
              <a:rPr lang="nl-BE" b="0" i="0" u="none" strike="noStrike" dirty="0">
                <a:solidFill>
                  <a:srgbClr val="000000"/>
                </a:solidFill>
                <a:effectLst/>
                <a:latin typeface="-webkit-standard"/>
              </a:rPr>
              <a:t>Basil Bernstein analyse le rôle de la classe sociale dans l'éducation et la formation de l'identité. </a:t>
            </a:r>
            <a:r>
              <a:rPr lang="nl-BE" b="0" i="0" u="none" strike="noStrike" dirty="0">
                <a:solidFill>
                  <a:srgbClr val="000000"/>
                </a:solidFill>
                <a:effectLst/>
                <a:highlight>
                  <a:srgbClr val="FFFF00"/>
                </a:highlight>
                <a:latin typeface="-webkit-standard"/>
              </a:rPr>
              <a:t>Il oppose les codes élaborés et restreints</a:t>
            </a:r>
            <a:r>
              <a:rPr lang="nl-BE" b="0" i="0" u="none" strike="noStrike" dirty="0">
                <a:solidFill>
                  <a:srgbClr val="000000"/>
                </a:solidFill>
                <a:effectLst/>
                <a:latin typeface="-webkit-standard"/>
              </a:rPr>
              <a:t>, qui engendrent respectivement une vision "universaliste" et "particulariste" du sens.</a:t>
            </a:r>
          </a:p>
          <a:p>
            <a:pPr marL="892175" indent="0">
              <a:buNone/>
            </a:pPr>
            <a:br>
              <a:rPr lang="nl-BE" dirty="0"/>
            </a:br>
            <a:r>
              <a:rPr lang="nl-BE" sz="2400" b="1" i="0" u="none" strike="noStrike" dirty="0">
                <a:solidFill>
                  <a:srgbClr val="000000"/>
                </a:solidFill>
                <a:effectLst/>
                <a:latin typeface="-webkit-standard"/>
              </a:rPr>
              <a:t>Le code élaboré </a:t>
            </a:r>
            <a:r>
              <a:rPr lang="nl-BE" sz="2400" b="0" i="0" u="none" strike="noStrike" dirty="0">
                <a:solidFill>
                  <a:srgbClr val="000000"/>
                </a:solidFill>
                <a:effectLst/>
                <a:latin typeface="-webkit-standard"/>
              </a:rPr>
              <a:t>peut se suffire à lui-même et est plein de détails, la plupart des personnes qui entendent une conversation seraient capables de le comprendre. </a:t>
            </a:r>
            <a:br>
              <a:rPr lang="nl-BE" sz="2400" dirty="0"/>
            </a:br>
            <a:r>
              <a:rPr lang="nl-BE" sz="2400" b="1" i="0" u="none" strike="noStrike" dirty="0">
                <a:solidFill>
                  <a:srgbClr val="000000"/>
                </a:solidFill>
                <a:effectLst/>
                <a:latin typeface="-webkit-standard"/>
              </a:rPr>
              <a:t>Le code restreint </a:t>
            </a:r>
            <a:r>
              <a:rPr lang="nl-BE" sz="2400" b="0" i="0" u="none" strike="noStrike" dirty="0">
                <a:solidFill>
                  <a:srgbClr val="000000"/>
                </a:solidFill>
                <a:effectLst/>
                <a:latin typeface="-webkit-standard"/>
              </a:rPr>
              <a:t>est plus court, condensé et nécessite des informations de fond et des connaissances préalables.</a:t>
            </a:r>
            <a:endParaRPr lang="nl-BE" sz="2400" dirty="0"/>
          </a:p>
        </p:txBody>
      </p:sp>
      <p:sp>
        <p:nvSpPr>
          <p:cNvPr id="4" name="Tijdelijke aanduiding voor voettekst 3">
            <a:extLst>
              <a:ext uri="{FF2B5EF4-FFF2-40B4-BE49-F238E27FC236}">
                <a16:creationId xmlns:a16="http://schemas.microsoft.com/office/drawing/2014/main" id="{C741D771-DFB9-E941-9C50-4F04DA7E3E47}"/>
              </a:ext>
            </a:extLst>
          </p:cNvPr>
          <p:cNvSpPr>
            <a:spLocks noGrp="1"/>
          </p:cNvSpPr>
          <p:nvPr>
            <p:ph type="ftr" sz="quarter" idx="11"/>
          </p:nvPr>
        </p:nvSpPr>
        <p:spPr/>
        <p:txBody>
          <a:bodyPr/>
          <a:lstStyle/>
          <a:p>
            <a:r>
              <a:rPr lang="nl-NL"/>
              <a:t>Titel van dia</a:t>
            </a:r>
          </a:p>
        </p:txBody>
      </p:sp>
      <p:sp>
        <p:nvSpPr>
          <p:cNvPr id="5" name="Tijdelijke aanduiding voor dianummer 4">
            <a:extLst>
              <a:ext uri="{FF2B5EF4-FFF2-40B4-BE49-F238E27FC236}">
                <a16:creationId xmlns:a16="http://schemas.microsoft.com/office/drawing/2014/main" id="{ECC924B8-81D0-6F49-A5A5-1B1FD5B36896}"/>
              </a:ext>
            </a:extLst>
          </p:cNvPr>
          <p:cNvSpPr>
            <a:spLocks noGrp="1"/>
          </p:cNvSpPr>
          <p:nvPr>
            <p:ph type="sldNum" sz="quarter" idx="12"/>
          </p:nvPr>
        </p:nvSpPr>
        <p:spPr/>
        <p:txBody>
          <a:bodyPr/>
          <a:lstStyle/>
          <a:p>
            <a:r>
              <a:rPr lang="nl-NL"/>
              <a:t> </a:t>
            </a:r>
            <a:fld id="{9F756D0D-F20D-EF46-83B1-568F53DA62AB}" type="datetime1">
              <a:rPr lang="nl-NL" smtClean="0"/>
              <a:pPr/>
              <a:t>08-12-2022</a:t>
            </a:fld>
            <a:r>
              <a:rPr lang="nl-NL"/>
              <a:t> | </a:t>
            </a:r>
            <a:fld id="{2DAB09C5-3251-4B47-B002-D03712DC64C3}" type="slidenum">
              <a:rPr lang="nl-NL" smtClean="0"/>
              <a:pPr/>
              <a:t>22</a:t>
            </a:fld>
            <a:endParaRPr lang="nl-NL" dirty="0"/>
          </a:p>
        </p:txBody>
      </p:sp>
    </p:spTree>
    <p:extLst>
      <p:ext uri="{BB962C8B-B14F-4D97-AF65-F5344CB8AC3E}">
        <p14:creationId xmlns:p14="http://schemas.microsoft.com/office/powerpoint/2010/main" val="990592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A6D5A46-07B6-3D4B-AFC7-959533085B8B}"/>
              </a:ext>
            </a:extLst>
          </p:cNvPr>
          <p:cNvSpPr>
            <a:spLocks noGrp="1"/>
          </p:cNvSpPr>
          <p:nvPr>
            <p:ph type="ftr" sz="quarter" idx="11"/>
          </p:nvPr>
        </p:nvSpPr>
        <p:spPr/>
        <p:txBody>
          <a:bodyPr/>
          <a:lstStyle/>
          <a:p>
            <a:r>
              <a:rPr lang="nl-NL"/>
              <a:t>Titel van dia</a:t>
            </a:r>
          </a:p>
        </p:txBody>
      </p:sp>
      <p:sp>
        <p:nvSpPr>
          <p:cNvPr id="5" name="Tijdelijke aanduiding voor dianummer 4">
            <a:extLst>
              <a:ext uri="{FF2B5EF4-FFF2-40B4-BE49-F238E27FC236}">
                <a16:creationId xmlns:a16="http://schemas.microsoft.com/office/drawing/2014/main" id="{687846F4-4931-354D-ACAF-D042A51FAEB9}"/>
              </a:ext>
            </a:extLst>
          </p:cNvPr>
          <p:cNvSpPr>
            <a:spLocks noGrp="1"/>
          </p:cNvSpPr>
          <p:nvPr>
            <p:ph type="sldNum" sz="quarter" idx="12"/>
          </p:nvPr>
        </p:nvSpPr>
        <p:spPr/>
        <p:txBody>
          <a:bodyPr/>
          <a:lstStyle/>
          <a:p>
            <a:r>
              <a:rPr lang="nl-NL"/>
              <a:t> </a:t>
            </a:r>
            <a:fld id="{8ECA036C-391C-1E4B-A3EC-770758C7A4DD}" type="datetime1">
              <a:rPr lang="nl-NL" smtClean="0"/>
              <a:pPr/>
              <a:t>08-12-2022</a:t>
            </a:fld>
            <a:r>
              <a:rPr lang="nl-NL"/>
              <a:t> | </a:t>
            </a:r>
            <a:fld id="{2DAB09C5-3251-4B47-B002-D03712DC64C3}" type="slidenum">
              <a:rPr lang="nl-NL" smtClean="0"/>
              <a:pPr/>
              <a:t>23</a:t>
            </a:fld>
            <a:endParaRPr lang="nl-NL" dirty="0"/>
          </a:p>
        </p:txBody>
      </p:sp>
      <p:pic>
        <p:nvPicPr>
          <p:cNvPr id="2050" name="Picture 2" descr="Natural Symbols Explorations in Cosmology Mary Douglas ...">
            <a:extLst>
              <a:ext uri="{FF2B5EF4-FFF2-40B4-BE49-F238E27FC236}">
                <a16:creationId xmlns:a16="http://schemas.microsoft.com/office/drawing/2014/main" id="{C4EA806E-D37F-5045-93BC-F8EBCEA3CA1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71862" y="200025"/>
            <a:ext cx="4615457" cy="6243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12043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6F1C55-617A-5A42-AF29-A8C3EAD1F1ED}"/>
              </a:ext>
            </a:extLst>
          </p:cNvPr>
          <p:cNvSpPr>
            <a:spLocks noGrp="1"/>
          </p:cNvSpPr>
          <p:nvPr>
            <p:ph type="title"/>
          </p:nvPr>
        </p:nvSpPr>
        <p:spPr>
          <a:xfrm>
            <a:off x="342900" y="301121"/>
            <a:ext cx="9309100" cy="540000"/>
          </a:xfrm>
        </p:spPr>
        <p:txBody>
          <a:bodyPr>
            <a:normAutofit/>
          </a:bodyPr>
          <a:lstStyle/>
          <a:p>
            <a:r>
              <a:rPr lang="nl-BE" b="1" dirty="0"/>
              <a:t>exemples des deux méthodes d'éducation</a:t>
            </a:r>
          </a:p>
        </p:txBody>
      </p:sp>
      <p:sp>
        <p:nvSpPr>
          <p:cNvPr id="3" name="Tijdelijke aanduiding voor inhoud 2">
            <a:extLst>
              <a:ext uri="{FF2B5EF4-FFF2-40B4-BE49-F238E27FC236}">
                <a16:creationId xmlns:a16="http://schemas.microsoft.com/office/drawing/2014/main" id="{62788D96-FCAD-6649-93C4-4F005D01A63E}"/>
              </a:ext>
            </a:extLst>
          </p:cNvPr>
          <p:cNvSpPr>
            <a:spLocks noGrp="1"/>
          </p:cNvSpPr>
          <p:nvPr>
            <p:ph idx="1"/>
          </p:nvPr>
        </p:nvSpPr>
        <p:spPr>
          <a:xfrm>
            <a:off x="342900" y="1092200"/>
            <a:ext cx="11353800" cy="4332654"/>
          </a:xfrm>
        </p:spPr>
        <p:txBody>
          <a:bodyPr>
            <a:normAutofit/>
          </a:bodyPr>
          <a:lstStyle/>
          <a:p>
            <a:pPr marL="0" indent="0">
              <a:buNone/>
            </a:pPr>
            <a:r>
              <a:rPr lang="nl-BE" b="0" i="0" u="none" strike="noStrike" dirty="0">
                <a:solidFill>
                  <a:srgbClr val="000000"/>
                </a:solidFill>
                <a:effectLst/>
                <a:latin typeface="-webkit-standard"/>
              </a:rPr>
              <a:t>Dans </a:t>
            </a:r>
            <a:r>
              <a:rPr lang="nl-BE" b="0" i="0" u="none" strike="noStrike" dirty="0">
                <a:solidFill>
                  <a:srgbClr val="000000"/>
                </a:solidFill>
                <a:effectLst/>
                <a:highlight>
                  <a:srgbClr val="FFFF00"/>
                </a:highlight>
                <a:latin typeface="-webkit-standard"/>
              </a:rPr>
              <a:t>une famille de la classe ouvrièr</a:t>
            </a:r>
            <a:r>
              <a:rPr lang="nl-BE" b="0" i="0" u="none" strike="noStrike" dirty="0">
                <a:solidFill>
                  <a:srgbClr val="000000"/>
                </a:solidFill>
                <a:effectLst/>
                <a:latin typeface="-webkit-standard"/>
              </a:rPr>
              <a:t>e, l'enfant entend "parce que je le dis", "parce que tu es un garçon", "parce que je suis l'aîné".</a:t>
            </a:r>
            <a:br>
              <a:rPr lang="nl-BE" dirty="0"/>
            </a:br>
            <a:r>
              <a:rPr lang="nl-BE" dirty="0">
                <a:sym typeface="Wingdings" pitchFamily="2" charset="2"/>
              </a:rPr>
              <a:t></a:t>
            </a:r>
            <a:r>
              <a:rPr lang="nl-BE" b="0" i="0" u="none" strike="noStrike" dirty="0">
                <a:solidFill>
                  <a:srgbClr val="000000"/>
                </a:solidFill>
                <a:effectLst/>
                <a:latin typeface="-webkit-standard"/>
              </a:rPr>
              <a:t>L'enfant est contrôlé par la construction continuelle d'un sens du modèle social.</a:t>
            </a:r>
            <a:br>
              <a:rPr lang="nl-BE" dirty="0"/>
            </a:br>
            <a:endParaRPr lang="nl-BE" dirty="0"/>
          </a:p>
          <a:p>
            <a:pPr marL="0" indent="0">
              <a:buNone/>
            </a:pPr>
            <a:r>
              <a:rPr lang="nl-BE" b="0" i="0" u="none" strike="noStrike" dirty="0">
                <a:solidFill>
                  <a:srgbClr val="000000"/>
                </a:solidFill>
                <a:effectLst/>
                <a:latin typeface="-webkit-standard"/>
              </a:rPr>
              <a:t>L'enfant </a:t>
            </a:r>
            <a:r>
              <a:rPr lang="nl-BE" b="0" i="0" u="none" strike="noStrike" dirty="0">
                <a:solidFill>
                  <a:srgbClr val="000000"/>
                </a:solidFill>
                <a:effectLst/>
                <a:highlight>
                  <a:srgbClr val="FFFF00"/>
                </a:highlight>
                <a:latin typeface="-webkit-standard"/>
              </a:rPr>
              <a:t>des familles de la classe moye</a:t>
            </a:r>
            <a:r>
              <a:rPr lang="nl-BE" b="0" i="0" u="none" strike="noStrike" dirty="0">
                <a:solidFill>
                  <a:srgbClr val="000000"/>
                </a:solidFill>
                <a:effectLst/>
                <a:latin typeface="-webkit-standard"/>
              </a:rPr>
              <a:t>nne est contrôlé soit par l'établissement de raisons, soit par la manipulation verbale des sentiments.</a:t>
            </a:r>
            <a:br>
              <a:rPr lang="nl-BE" dirty="0"/>
            </a:br>
            <a:r>
              <a:rPr lang="nl-BE" dirty="0">
                <a:sym typeface="Wingdings" pitchFamily="2" charset="2"/>
              </a:rPr>
              <a:t></a:t>
            </a:r>
            <a:r>
              <a:rPr lang="nl-BE" b="0" i="0" u="none" strike="noStrike" dirty="0">
                <a:solidFill>
                  <a:srgbClr val="000000"/>
                </a:solidFill>
                <a:effectLst/>
                <a:latin typeface="-webkit-standard"/>
              </a:rPr>
              <a:t>Ces enfants sont libérés d'un système de positions rigides, mais sont prisonniers d'un système de sentiments et de principes abstraits. </a:t>
            </a:r>
            <a:br>
              <a:rPr lang="nl-BE" dirty="0"/>
            </a:br>
            <a:br>
              <a:rPr lang="nl-BE" dirty="0"/>
            </a:br>
            <a:r>
              <a:rPr lang="nl-BE" b="1" i="0" u="none" strike="noStrike" dirty="0">
                <a:solidFill>
                  <a:srgbClr val="000000"/>
                </a:solidFill>
                <a:effectLst/>
                <a:latin typeface="-webkit-standard"/>
              </a:rPr>
              <a:t>Douglas écrit dans les années soixante : </a:t>
            </a:r>
            <a:br>
              <a:rPr lang="nl-BE" dirty="0"/>
            </a:br>
            <a:r>
              <a:rPr lang="nl-BE" b="0" i="0" u="none" strike="noStrike" dirty="0">
                <a:solidFill>
                  <a:srgbClr val="000000"/>
                </a:solidFill>
                <a:effectLst/>
                <a:latin typeface="-webkit-standard"/>
              </a:rPr>
              <a:t>- L'abandon du rituel s'accompagne </a:t>
            </a:r>
            <a:r>
              <a:rPr lang="nl-BE" b="0" i="0" u="sng" strike="noStrike" dirty="0">
                <a:solidFill>
                  <a:srgbClr val="000000"/>
                </a:solidFill>
                <a:effectLst/>
                <a:latin typeface="-webkit-standard"/>
              </a:rPr>
              <a:t>d'un fort mouvement vers une plus grande sensibilité éthique </a:t>
            </a:r>
            <a:r>
              <a:rPr lang="nl-BE" b="0" i="0" u="none" strike="noStrike" dirty="0">
                <a:solidFill>
                  <a:srgbClr val="000000"/>
                </a:solidFill>
                <a:effectLst/>
                <a:latin typeface="-webkit-standard"/>
              </a:rPr>
              <a:t>(p21). Le passage du système éducatif à un code élaboré peut être compris de la manière suivante</a:t>
            </a:r>
            <a:br>
              <a:rPr lang="nl-BE" dirty="0"/>
            </a:br>
            <a:r>
              <a:rPr lang="nl-BE" b="0" i="0" u="none" strike="noStrike" dirty="0">
                <a:solidFill>
                  <a:srgbClr val="000000"/>
                </a:solidFill>
                <a:effectLst/>
                <a:latin typeface="-webkit-standard"/>
              </a:rPr>
              <a:t>-Les deux systèmes </a:t>
            </a:r>
            <a:r>
              <a:rPr lang="nl-BE" b="0" i="0" u="sng" strike="noStrike" dirty="0">
                <a:solidFill>
                  <a:srgbClr val="000000"/>
                </a:solidFill>
                <a:effectLst/>
                <a:latin typeface="-webkit-standard"/>
              </a:rPr>
              <a:t>étaient considérés comme des instruments de contrôle efficaces, </a:t>
            </a:r>
            <a:r>
              <a:rPr lang="nl-BE" b="0" i="0" u="none" strike="noStrike" dirty="0">
                <a:solidFill>
                  <a:srgbClr val="000000"/>
                </a:solidFill>
                <a:effectLst/>
                <a:latin typeface="-webkit-standard"/>
              </a:rPr>
              <a:t>car ils faisaient appel à quelque chose de stable : la structure sociale dans le premier cas, des principes abstraits dans l'autre.</a:t>
            </a:r>
            <a:endParaRPr lang="nl-BE" dirty="0"/>
          </a:p>
        </p:txBody>
      </p:sp>
      <p:sp>
        <p:nvSpPr>
          <p:cNvPr id="4" name="Tijdelijke aanduiding voor voettekst 3">
            <a:extLst>
              <a:ext uri="{FF2B5EF4-FFF2-40B4-BE49-F238E27FC236}">
                <a16:creationId xmlns:a16="http://schemas.microsoft.com/office/drawing/2014/main" id="{30A01F89-19E2-E24B-981F-7414C6FC3277}"/>
              </a:ext>
            </a:extLst>
          </p:cNvPr>
          <p:cNvSpPr>
            <a:spLocks noGrp="1"/>
          </p:cNvSpPr>
          <p:nvPr>
            <p:ph type="ftr" sz="quarter" idx="11"/>
          </p:nvPr>
        </p:nvSpPr>
        <p:spPr/>
        <p:txBody>
          <a:bodyPr/>
          <a:lstStyle/>
          <a:p>
            <a:r>
              <a:rPr lang="nl-NL"/>
              <a:t>Titel van dia</a:t>
            </a:r>
          </a:p>
        </p:txBody>
      </p:sp>
      <p:sp>
        <p:nvSpPr>
          <p:cNvPr id="5" name="Tijdelijke aanduiding voor dianummer 4">
            <a:extLst>
              <a:ext uri="{FF2B5EF4-FFF2-40B4-BE49-F238E27FC236}">
                <a16:creationId xmlns:a16="http://schemas.microsoft.com/office/drawing/2014/main" id="{05496C92-BA73-9445-A828-8E29574DE6D9}"/>
              </a:ext>
            </a:extLst>
          </p:cNvPr>
          <p:cNvSpPr>
            <a:spLocks noGrp="1"/>
          </p:cNvSpPr>
          <p:nvPr>
            <p:ph type="sldNum" sz="quarter" idx="12"/>
          </p:nvPr>
        </p:nvSpPr>
        <p:spPr/>
        <p:txBody>
          <a:bodyPr/>
          <a:lstStyle/>
          <a:p>
            <a:r>
              <a:rPr lang="nl-NL"/>
              <a:t> </a:t>
            </a:r>
            <a:fld id="{CEA769E0-ECEE-CC47-B192-52351F3DCC0E}" type="datetime1">
              <a:rPr lang="nl-NL" smtClean="0"/>
              <a:pPr/>
              <a:t>08-12-2022</a:t>
            </a:fld>
            <a:r>
              <a:rPr lang="nl-NL"/>
              <a:t> | </a:t>
            </a:r>
            <a:fld id="{2DAB09C5-3251-4B47-B002-D03712DC64C3}" type="slidenum">
              <a:rPr lang="nl-NL" smtClean="0"/>
              <a:pPr/>
              <a:t>24</a:t>
            </a:fld>
            <a:endParaRPr lang="nl-NL" dirty="0"/>
          </a:p>
        </p:txBody>
      </p:sp>
    </p:spTree>
    <p:extLst>
      <p:ext uri="{BB962C8B-B14F-4D97-AF65-F5344CB8AC3E}">
        <p14:creationId xmlns:p14="http://schemas.microsoft.com/office/powerpoint/2010/main" val="33391695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9E87FA-01D9-E240-A434-488D4A90AEB1}"/>
              </a:ext>
            </a:extLst>
          </p:cNvPr>
          <p:cNvSpPr>
            <a:spLocks noGrp="1"/>
          </p:cNvSpPr>
          <p:nvPr>
            <p:ph type="title"/>
          </p:nvPr>
        </p:nvSpPr>
        <p:spPr>
          <a:xfrm>
            <a:off x="719999" y="720000"/>
            <a:ext cx="9881325" cy="540000"/>
          </a:xfrm>
        </p:spPr>
        <p:txBody>
          <a:bodyPr>
            <a:normAutofit/>
          </a:bodyPr>
          <a:lstStyle/>
          <a:p>
            <a:r>
              <a:rPr lang="en-US" dirty="0"/>
              <a:t>Zygmunt Bauman (1925 –2017)</a:t>
            </a:r>
            <a:endParaRPr lang="nl-BE" dirty="0"/>
          </a:p>
        </p:txBody>
      </p:sp>
      <p:sp>
        <p:nvSpPr>
          <p:cNvPr id="3" name="Tijdelijke aanduiding voor inhoud 2">
            <a:extLst>
              <a:ext uri="{FF2B5EF4-FFF2-40B4-BE49-F238E27FC236}">
                <a16:creationId xmlns:a16="http://schemas.microsoft.com/office/drawing/2014/main" id="{E98F8DF4-FD19-0446-8A62-CBE7B1CD3435}"/>
              </a:ext>
            </a:extLst>
          </p:cNvPr>
          <p:cNvSpPr>
            <a:spLocks noGrp="1"/>
          </p:cNvSpPr>
          <p:nvPr>
            <p:ph idx="1"/>
          </p:nvPr>
        </p:nvSpPr>
        <p:spPr/>
        <p:txBody>
          <a:bodyPr>
            <a:normAutofit/>
          </a:bodyPr>
          <a:lstStyle/>
          <a:p>
            <a:r>
              <a:rPr lang="nl-BE" b="0" i="0" u="none" strike="noStrike" dirty="0">
                <a:solidFill>
                  <a:srgbClr val="000000"/>
                </a:solidFill>
                <a:effectLst/>
                <a:latin typeface="-webkit-standard"/>
              </a:rPr>
              <a:t>Sociologue et philosophe polonais. Il a résidé en Angleterre à partir de 1971, </a:t>
            </a:r>
          </a:p>
          <a:p>
            <a:r>
              <a:rPr lang="nl-BE" b="0" i="0" u="none" strike="noStrike" dirty="0">
                <a:solidFill>
                  <a:srgbClr val="000000"/>
                </a:solidFill>
                <a:effectLst/>
                <a:latin typeface="-webkit-standard"/>
              </a:rPr>
              <a:t>Théoricien social, il a écrit sur des questions aussi diverses que la modernité et l'Holocauste, le consumérisme postmoderne et la modernité liquide.</a:t>
            </a:r>
          </a:p>
          <a:p>
            <a:r>
              <a:rPr lang="nl-BE" b="0" i="0" u="none" strike="noStrike" dirty="0">
                <a:solidFill>
                  <a:srgbClr val="000000"/>
                </a:solidFill>
                <a:effectLst/>
                <a:latin typeface="-webkit-standard"/>
              </a:rPr>
              <a:t>Liquide (par opposition à "solide") est son terme pour remplacer le postmodernisme.</a:t>
            </a:r>
          </a:p>
          <a:p>
            <a:r>
              <a:rPr lang="nl-BE" b="0" i="0" u="none" strike="noStrike" dirty="0">
                <a:solidFill>
                  <a:srgbClr val="000000"/>
                </a:solidFill>
                <a:effectLst/>
                <a:latin typeface="-webkit-standard"/>
              </a:rPr>
              <a:t>Caractéristiques ? mêmes incertitudes qu'auparavant dans les sociétés solides, mais craintes plus diffuses et plus difficiles à cerner (craintes liquides)</a:t>
            </a:r>
          </a:p>
          <a:p>
            <a:r>
              <a:rPr lang="nl-BE" b="0" i="0" u="none" strike="noStrike" dirty="0">
                <a:solidFill>
                  <a:srgbClr val="000000"/>
                </a:solidFill>
                <a:effectLst/>
                <a:latin typeface="-webkit-standard"/>
              </a:rPr>
              <a:t>Les idées sont développées dans de nombreux ouvrages, mais celui qui a retenu mon attention est Zygmunt Bauman, Liquid Fear, Cambridge Polity Press, 2006.</a:t>
            </a:r>
            <a:endParaRPr lang="nl-BE" dirty="0"/>
          </a:p>
          <a:p>
            <a:endParaRPr lang="nl-BE" dirty="0"/>
          </a:p>
        </p:txBody>
      </p:sp>
      <p:sp>
        <p:nvSpPr>
          <p:cNvPr id="4" name="Tijdelijke aanduiding voor voettekst 3">
            <a:extLst>
              <a:ext uri="{FF2B5EF4-FFF2-40B4-BE49-F238E27FC236}">
                <a16:creationId xmlns:a16="http://schemas.microsoft.com/office/drawing/2014/main" id="{2F3E59A1-9777-2748-B0A7-3BB53253CA4B}"/>
              </a:ext>
            </a:extLst>
          </p:cNvPr>
          <p:cNvSpPr>
            <a:spLocks noGrp="1"/>
          </p:cNvSpPr>
          <p:nvPr>
            <p:ph type="ftr" sz="quarter" idx="11"/>
          </p:nvPr>
        </p:nvSpPr>
        <p:spPr/>
        <p:txBody>
          <a:bodyPr/>
          <a:lstStyle/>
          <a:p>
            <a:r>
              <a:rPr lang="nl-NL"/>
              <a:t>Titel van dia</a:t>
            </a:r>
          </a:p>
        </p:txBody>
      </p:sp>
      <p:sp>
        <p:nvSpPr>
          <p:cNvPr id="5" name="Tijdelijke aanduiding voor dianummer 4">
            <a:extLst>
              <a:ext uri="{FF2B5EF4-FFF2-40B4-BE49-F238E27FC236}">
                <a16:creationId xmlns:a16="http://schemas.microsoft.com/office/drawing/2014/main" id="{0D79055A-F38E-BD4E-ABE7-D218C86EF6A3}"/>
              </a:ext>
            </a:extLst>
          </p:cNvPr>
          <p:cNvSpPr>
            <a:spLocks noGrp="1"/>
          </p:cNvSpPr>
          <p:nvPr>
            <p:ph type="sldNum" sz="quarter" idx="12"/>
          </p:nvPr>
        </p:nvSpPr>
        <p:spPr/>
        <p:txBody>
          <a:bodyPr/>
          <a:lstStyle/>
          <a:p>
            <a:r>
              <a:rPr lang="nl-NL"/>
              <a:t> </a:t>
            </a:r>
            <a:fld id="{FCDE38D6-3945-984A-85C1-81FD56C90C5A}" type="datetime1">
              <a:rPr lang="nl-NL" smtClean="0"/>
              <a:pPr/>
              <a:t>08-12-2022</a:t>
            </a:fld>
            <a:r>
              <a:rPr lang="nl-NL"/>
              <a:t> | </a:t>
            </a:r>
            <a:fld id="{2DAB09C5-3251-4B47-B002-D03712DC64C3}" type="slidenum">
              <a:rPr lang="nl-NL" smtClean="0"/>
              <a:pPr/>
              <a:t>25</a:t>
            </a:fld>
            <a:endParaRPr lang="nl-NL" dirty="0"/>
          </a:p>
        </p:txBody>
      </p:sp>
    </p:spTree>
    <p:extLst>
      <p:ext uri="{BB962C8B-B14F-4D97-AF65-F5344CB8AC3E}">
        <p14:creationId xmlns:p14="http://schemas.microsoft.com/office/powerpoint/2010/main" val="2820460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06D998-6DE0-F04D-8471-ECB06510B270}"/>
              </a:ext>
            </a:extLst>
          </p:cNvPr>
          <p:cNvSpPr>
            <a:spLocks noGrp="1"/>
          </p:cNvSpPr>
          <p:nvPr>
            <p:ph type="title"/>
          </p:nvPr>
        </p:nvSpPr>
        <p:spPr/>
        <p:txBody>
          <a:bodyPr/>
          <a:lstStyle/>
          <a:p>
            <a:r>
              <a:rPr lang="nl-BE" dirty="0"/>
              <a:t>Liquid Fear (2006)</a:t>
            </a:r>
          </a:p>
        </p:txBody>
      </p:sp>
      <p:pic>
        <p:nvPicPr>
          <p:cNvPr id="8" name="Tijdelijke aanduiding voor inhoud 7">
            <a:extLst>
              <a:ext uri="{FF2B5EF4-FFF2-40B4-BE49-F238E27FC236}">
                <a16:creationId xmlns:a16="http://schemas.microsoft.com/office/drawing/2014/main" id="{6BD0DC95-C6C9-564B-93BA-0D4446C476A3}"/>
              </a:ext>
            </a:extLst>
          </p:cNvPr>
          <p:cNvPicPr>
            <a:picLocks noGrp="1" noChangeAspect="1"/>
          </p:cNvPicPr>
          <p:nvPr>
            <p:ph idx="1"/>
          </p:nvPr>
        </p:nvPicPr>
        <p:blipFill>
          <a:blip r:embed="rId2"/>
          <a:stretch>
            <a:fillRect/>
          </a:stretch>
        </p:blipFill>
        <p:spPr>
          <a:xfrm>
            <a:off x="4663350" y="328613"/>
            <a:ext cx="4137750" cy="5243751"/>
          </a:xfrm>
        </p:spPr>
      </p:pic>
      <p:sp>
        <p:nvSpPr>
          <p:cNvPr id="4" name="Tijdelijke aanduiding voor voettekst 3">
            <a:extLst>
              <a:ext uri="{FF2B5EF4-FFF2-40B4-BE49-F238E27FC236}">
                <a16:creationId xmlns:a16="http://schemas.microsoft.com/office/drawing/2014/main" id="{FE477AC6-8183-4B42-85D7-1DBE1FD4572A}"/>
              </a:ext>
            </a:extLst>
          </p:cNvPr>
          <p:cNvSpPr>
            <a:spLocks noGrp="1"/>
          </p:cNvSpPr>
          <p:nvPr>
            <p:ph type="ftr" sz="quarter" idx="11"/>
          </p:nvPr>
        </p:nvSpPr>
        <p:spPr/>
        <p:txBody>
          <a:bodyPr/>
          <a:lstStyle/>
          <a:p>
            <a:r>
              <a:rPr lang="nl-NL"/>
              <a:t>Titel van dia</a:t>
            </a:r>
          </a:p>
        </p:txBody>
      </p:sp>
      <p:sp>
        <p:nvSpPr>
          <p:cNvPr id="5" name="Tijdelijke aanduiding voor dianummer 4">
            <a:extLst>
              <a:ext uri="{FF2B5EF4-FFF2-40B4-BE49-F238E27FC236}">
                <a16:creationId xmlns:a16="http://schemas.microsoft.com/office/drawing/2014/main" id="{0C9C25B3-2358-AB4D-9C3C-2DCAC24E20E6}"/>
              </a:ext>
            </a:extLst>
          </p:cNvPr>
          <p:cNvSpPr>
            <a:spLocks noGrp="1"/>
          </p:cNvSpPr>
          <p:nvPr>
            <p:ph type="sldNum" sz="quarter" idx="12"/>
          </p:nvPr>
        </p:nvSpPr>
        <p:spPr/>
        <p:txBody>
          <a:bodyPr/>
          <a:lstStyle/>
          <a:p>
            <a:r>
              <a:rPr lang="nl-NL"/>
              <a:t> </a:t>
            </a:r>
            <a:fld id="{FA69F9A0-5883-E74B-8257-A8503F243D78}" type="datetime1">
              <a:rPr lang="nl-NL" smtClean="0"/>
              <a:pPr/>
              <a:t>08-12-2022</a:t>
            </a:fld>
            <a:r>
              <a:rPr lang="nl-NL"/>
              <a:t> | </a:t>
            </a:r>
            <a:fld id="{2DAB09C5-3251-4B47-B002-D03712DC64C3}" type="slidenum">
              <a:rPr lang="nl-NL" smtClean="0"/>
              <a:pPr/>
              <a:t>26</a:t>
            </a:fld>
            <a:endParaRPr lang="nl-NL" dirty="0"/>
          </a:p>
        </p:txBody>
      </p:sp>
      <p:sp>
        <p:nvSpPr>
          <p:cNvPr id="9" name="Tekstvak 8">
            <a:extLst>
              <a:ext uri="{FF2B5EF4-FFF2-40B4-BE49-F238E27FC236}">
                <a16:creationId xmlns:a16="http://schemas.microsoft.com/office/drawing/2014/main" id="{DA650BB2-7875-A34A-95EE-037CEB7478E0}"/>
              </a:ext>
            </a:extLst>
          </p:cNvPr>
          <p:cNvSpPr txBox="1"/>
          <p:nvPr/>
        </p:nvSpPr>
        <p:spPr>
          <a:xfrm>
            <a:off x="6215063" y="3300413"/>
            <a:ext cx="184731" cy="369332"/>
          </a:xfrm>
          <a:prstGeom prst="rect">
            <a:avLst/>
          </a:prstGeom>
          <a:noFill/>
        </p:spPr>
        <p:txBody>
          <a:bodyPr wrap="none" rtlCol="0">
            <a:spAutoFit/>
          </a:bodyPr>
          <a:lstStyle/>
          <a:p>
            <a:endParaRPr lang="nl-BE" dirty="0"/>
          </a:p>
        </p:txBody>
      </p:sp>
    </p:spTree>
    <p:extLst>
      <p:ext uri="{BB962C8B-B14F-4D97-AF65-F5344CB8AC3E}">
        <p14:creationId xmlns:p14="http://schemas.microsoft.com/office/powerpoint/2010/main" val="3435005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6067E0-510D-4042-A55C-6C31915FE008}"/>
              </a:ext>
            </a:extLst>
          </p:cNvPr>
          <p:cNvSpPr>
            <a:spLocks noGrp="1"/>
          </p:cNvSpPr>
          <p:nvPr>
            <p:ph type="title"/>
          </p:nvPr>
        </p:nvSpPr>
        <p:spPr/>
        <p:txBody>
          <a:bodyPr/>
          <a:lstStyle/>
          <a:p>
            <a:r>
              <a:rPr lang="nl-BE" dirty="0"/>
              <a:t>Thèse</a:t>
            </a:r>
          </a:p>
        </p:txBody>
      </p:sp>
      <p:sp>
        <p:nvSpPr>
          <p:cNvPr id="3" name="Tijdelijke aanduiding voor inhoud 2">
            <a:extLst>
              <a:ext uri="{FF2B5EF4-FFF2-40B4-BE49-F238E27FC236}">
                <a16:creationId xmlns:a16="http://schemas.microsoft.com/office/drawing/2014/main" id="{1947F9C8-4394-D741-9180-15C46BC7E5DC}"/>
              </a:ext>
            </a:extLst>
          </p:cNvPr>
          <p:cNvSpPr>
            <a:spLocks noGrp="1"/>
          </p:cNvSpPr>
          <p:nvPr>
            <p:ph idx="1"/>
          </p:nvPr>
        </p:nvSpPr>
        <p:spPr/>
        <p:txBody>
          <a:bodyPr>
            <a:normAutofit lnSpcReduction="10000"/>
          </a:bodyPr>
          <a:lstStyle/>
          <a:p>
            <a:r>
              <a:rPr lang="nl-BE" b="0" i="0" u="none" strike="noStrike" dirty="0">
                <a:solidFill>
                  <a:srgbClr val="000000"/>
                </a:solidFill>
                <a:effectLst/>
                <a:latin typeface="-webkit-standard"/>
              </a:rPr>
              <a:t>nous vivons aujourd'hui dans un état d'anxiété constante face aux dangers qui peuvent frapper à l'improviste et à tout moment. La peur est le nom que nous donnons à notre incertitude.</a:t>
            </a:r>
            <a:br>
              <a:rPr lang="nl-BE" dirty="0"/>
            </a:br>
            <a:endParaRPr lang="nl-BE" dirty="0"/>
          </a:p>
          <a:p>
            <a:r>
              <a:rPr lang="nl-BE" b="0" i="0" u="none" strike="noStrike" dirty="0">
                <a:solidFill>
                  <a:srgbClr val="000000"/>
                </a:solidFill>
                <a:effectLst/>
                <a:latin typeface="-webkit-standard"/>
              </a:rPr>
              <a:t>Dans le chapitre 5 ("Setting fears afloat") (129-159), Bauman réfléchit aux insécurités des Européens : D'où viennent-elles ?</a:t>
            </a:r>
            <a:br>
              <a:rPr lang="nl-BE" dirty="0"/>
            </a:br>
            <a:endParaRPr lang="nl-BE" dirty="0"/>
          </a:p>
          <a:p>
            <a:r>
              <a:rPr lang="nl-BE" b="0" i="0" u="none" strike="noStrike" dirty="0">
                <a:solidFill>
                  <a:srgbClr val="000000"/>
                </a:solidFill>
                <a:effectLst/>
                <a:latin typeface="-webkit-standard"/>
              </a:rPr>
              <a:t>Bauman identifie </a:t>
            </a:r>
            <a:r>
              <a:rPr lang="nl-BE" b="0" i="0" u="none" strike="noStrike" dirty="0">
                <a:solidFill>
                  <a:srgbClr val="000000"/>
                </a:solidFill>
                <a:effectLst/>
                <a:highlight>
                  <a:srgbClr val="FFFF00"/>
                </a:highlight>
                <a:latin typeface="-webkit-standard"/>
              </a:rPr>
              <a:t>l'individualisme </a:t>
            </a:r>
            <a:r>
              <a:rPr lang="nl-BE" b="0" i="0" u="none" strike="noStrike" dirty="0">
                <a:solidFill>
                  <a:srgbClr val="000000"/>
                </a:solidFill>
                <a:effectLst/>
                <a:latin typeface="-webkit-standard"/>
              </a:rPr>
              <a:t>comme une source et </a:t>
            </a:r>
            <a:r>
              <a:rPr lang="nl-BE" b="0" i="0" u="none" strike="noStrike" dirty="0">
                <a:solidFill>
                  <a:srgbClr val="000000"/>
                </a:solidFill>
                <a:effectLst/>
                <a:highlight>
                  <a:srgbClr val="FFFF00"/>
                </a:highlight>
                <a:latin typeface="-webkit-standard"/>
              </a:rPr>
              <a:t>le néolibéralisme </a:t>
            </a:r>
            <a:r>
              <a:rPr lang="nl-BE" b="0" i="0" u="none" strike="noStrike" dirty="0">
                <a:solidFill>
                  <a:srgbClr val="000000"/>
                </a:solidFill>
                <a:effectLst/>
                <a:latin typeface="-webkit-standard"/>
              </a:rPr>
              <a:t>comme une seconde source. Tous deux nous empêchent de voir les véritables insécurités ("dans ce climat, les gens se concentrent sur la sécurité, en mettant l'accent sur la sécurité personnelle et corporelle plutôt que sur la sécurité existentielle").</a:t>
            </a:r>
            <a:br>
              <a:rPr lang="nl-BE" dirty="0"/>
            </a:br>
            <a:br>
              <a:rPr lang="nl-BE" dirty="0"/>
            </a:br>
            <a:r>
              <a:rPr lang="nl-BE" dirty="0">
                <a:sym typeface="Wingdings" pitchFamily="2" charset="2"/>
              </a:rPr>
              <a:t> </a:t>
            </a:r>
            <a:r>
              <a:rPr lang="nl-BE" b="0" i="0" u="none" strike="noStrike" dirty="0">
                <a:solidFill>
                  <a:srgbClr val="000000"/>
                </a:solidFill>
                <a:effectLst/>
                <a:latin typeface="-webkit-standard"/>
              </a:rPr>
              <a:t>Image d'une société occidentale dont les priorités ne permettent pas de répondre aux véritables préoccupations.  </a:t>
            </a:r>
            <a:br>
              <a:rPr lang="nl-BE" dirty="0"/>
            </a:br>
            <a:endParaRPr lang="nl-BE" dirty="0"/>
          </a:p>
        </p:txBody>
      </p:sp>
      <p:sp>
        <p:nvSpPr>
          <p:cNvPr id="4" name="Tijdelijke aanduiding voor voettekst 3">
            <a:extLst>
              <a:ext uri="{FF2B5EF4-FFF2-40B4-BE49-F238E27FC236}">
                <a16:creationId xmlns:a16="http://schemas.microsoft.com/office/drawing/2014/main" id="{0CF8FE7C-5AA1-7045-ADFE-53C1DBFDE37C}"/>
              </a:ext>
            </a:extLst>
          </p:cNvPr>
          <p:cNvSpPr>
            <a:spLocks noGrp="1"/>
          </p:cNvSpPr>
          <p:nvPr>
            <p:ph type="ftr" sz="quarter" idx="11"/>
          </p:nvPr>
        </p:nvSpPr>
        <p:spPr/>
        <p:txBody>
          <a:bodyPr/>
          <a:lstStyle/>
          <a:p>
            <a:r>
              <a:rPr lang="nl-NL"/>
              <a:t>Titel van dia</a:t>
            </a:r>
          </a:p>
        </p:txBody>
      </p:sp>
      <p:sp>
        <p:nvSpPr>
          <p:cNvPr id="5" name="Tijdelijke aanduiding voor dianummer 4">
            <a:extLst>
              <a:ext uri="{FF2B5EF4-FFF2-40B4-BE49-F238E27FC236}">
                <a16:creationId xmlns:a16="http://schemas.microsoft.com/office/drawing/2014/main" id="{0D5B60B7-1504-474A-BF43-BC0552DE31DB}"/>
              </a:ext>
            </a:extLst>
          </p:cNvPr>
          <p:cNvSpPr>
            <a:spLocks noGrp="1"/>
          </p:cNvSpPr>
          <p:nvPr>
            <p:ph type="sldNum" sz="quarter" idx="12"/>
          </p:nvPr>
        </p:nvSpPr>
        <p:spPr/>
        <p:txBody>
          <a:bodyPr/>
          <a:lstStyle/>
          <a:p>
            <a:r>
              <a:rPr lang="nl-NL"/>
              <a:t> </a:t>
            </a:r>
            <a:fld id="{4BC1FD02-57F4-6A42-87DA-31A7327C8927}" type="datetime1">
              <a:rPr lang="nl-NL" smtClean="0"/>
              <a:pPr/>
              <a:t>08-12-2022</a:t>
            </a:fld>
            <a:r>
              <a:rPr lang="nl-NL"/>
              <a:t> | </a:t>
            </a:r>
            <a:fld id="{2DAB09C5-3251-4B47-B002-D03712DC64C3}" type="slidenum">
              <a:rPr lang="nl-NL" smtClean="0"/>
              <a:pPr/>
              <a:t>27</a:t>
            </a:fld>
            <a:endParaRPr lang="nl-NL" dirty="0"/>
          </a:p>
        </p:txBody>
      </p:sp>
    </p:spTree>
    <p:extLst>
      <p:ext uri="{BB962C8B-B14F-4D97-AF65-F5344CB8AC3E}">
        <p14:creationId xmlns:p14="http://schemas.microsoft.com/office/powerpoint/2010/main" val="37426847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14EC96-2B46-BF45-8D91-9721C9FC07F4}"/>
              </a:ext>
            </a:extLst>
          </p:cNvPr>
          <p:cNvSpPr>
            <a:spLocks noGrp="1"/>
          </p:cNvSpPr>
          <p:nvPr>
            <p:ph type="title"/>
          </p:nvPr>
        </p:nvSpPr>
        <p:spPr>
          <a:xfrm>
            <a:off x="391387" y="841121"/>
            <a:ext cx="9038363" cy="540000"/>
          </a:xfrm>
        </p:spPr>
        <p:txBody>
          <a:bodyPr>
            <a:normAutofit/>
          </a:bodyPr>
          <a:lstStyle/>
          <a:p>
            <a:r>
              <a:rPr lang="nl-BE" dirty="0"/>
              <a:t>déficit de régulation normative (p.139-145)</a:t>
            </a:r>
          </a:p>
        </p:txBody>
      </p:sp>
      <p:sp>
        <p:nvSpPr>
          <p:cNvPr id="3" name="Tijdelijke aanduiding voor inhoud 2">
            <a:extLst>
              <a:ext uri="{FF2B5EF4-FFF2-40B4-BE49-F238E27FC236}">
                <a16:creationId xmlns:a16="http://schemas.microsoft.com/office/drawing/2014/main" id="{52AD65AD-AABE-CE40-9552-7936EA05818F}"/>
              </a:ext>
            </a:extLst>
          </p:cNvPr>
          <p:cNvSpPr>
            <a:spLocks noGrp="1"/>
          </p:cNvSpPr>
          <p:nvPr>
            <p:ph idx="1"/>
          </p:nvPr>
        </p:nvSpPr>
        <p:spPr/>
        <p:txBody>
          <a:bodyPr>
            <a:normAutofit lnSpcReduction="10000"/>
          </a:bodyPr>
          <a:lstStyle/>
          <a:p>
            <a:r>
              <a:rPr lang="fr-FR" dirty="0"/>
              <a:t>À cela s'ajoute une troisième source : le déficit de régulation normative.</a:t>
            </a:r>
          </a:p>
          <a:p>
            <a:r>
              <a:rPr lang="fr-FR" dirty="0"/>
              <a:t>PAS de normes et de choix universels clairs appliqués sans ambiguïté (p140)</a:t>
            </a:r>
          </a:p>
          <a:p>
            <a:endParaRPr lang="fr-FR" i="1" dirty="0"/>
          </a:p>
          <a:p>
            <a:pPr marL="0" indent="0">
              <a:buNone/>
            </a:pPr>
            <a:r>
              <a:rPr lang="fr-FR" i="1" dirty="0"/>
              <a:t>"The </a:t>
            </a:r>
            <a:r>
              <a:rPr lang="fr-FR" i="1" dirty="0" err="1"/>
              <a:t>rules</a:t>
            </a:r>
            <a:r>
              <a:rPr lang="fr-FR" i="1" dirty="0"/>
              <a:t> </a:t>
            </a:r>
            <a:r>
              <a:rPr lang="fr-FR" i="1" dirty="0" err="1"/>
              <a:t>guiding</a:t>
            </a:r>
            <a:r>
              <a:rPr lang="fr-FR" i="1" dirty="0"/>
              <a:t> </a:t>
            </a:r>
            <a:r>
              <a:rPr lang="fr-FR" i="1" dirty="0" err="1"/>
              <a:t>human</a:t>
            </a:r>
            <a:r>
              <a:rPr lang="fr-FR" i="1" dirty="0"/>
              <a:t> interaction are </a:t>
            </a:r>
            <a:r>
              <a:rPr lang="fr-FR" i="1" dirty="0" err="1"/>
              <a:t>thrown</a:t>
            </a:r>
            <a:r>
              <a:rPr lang="fr-FR" i="1" dirty="0"/>
              <a:t> back </a:t>
            </a:r>
            <a:r>
              <a:rPr lang="fr-FR" i="1" dirty="0" err="1"/>
              <a:t>into</a:t>
            </a:r>
            <a:r>
              <a:rPr lang="fr-FR" i="1" dirty="0"/>
              <a:t> the </a:t>
            </a:r>
            <a:r>
              <a:rPr lang="fr-FR" i="1" dirty="0" err="1"/>
              <a:t>melting</a:t>
            </a:r>
            <a:r>
              <a:rPr lang="fr-FR" i="1" dirty="0"/>
              <a:t> pot as </a:t>
            </a:r>
            <a:r>
              <a:rPr lang="fr-FR" i="1" dirty="0" err="1"/>
              <a:t>soon</a:t>
            </a:r>
            <a:r>
              <a:rPr lang="fr-FR" i="1" dirty="0"/>
              <a:t> as </a:t>
            </a:r>
            <a:r>
              <a:rPr lang="fr-FR" i="1" dirty="0" err="1"/>
              <a:t>they</a:t>
            </a:r>
            <a:r>
              <a:rPr lang="fr-FR" i="1" dirty="0"/>
              <a:t> are </a:t>
            </a:r>
            <a:r>
              <a:rPr lang="fr-FR" i="1" dirty="0" err="1"/>
              <a:t>suggested</a:t>
            </a:r>
            <a:r>
              <a:rPr lang="fr-FR" i="1" dirty="0"/>
              <a:t>. It </a:t>
            </a:r>
            <a:r>
              <a:rPr lang="fr-FR" i="1" dirty="0" err="1"/>
              <a:t>is</a:t>
            </a:r>
            <a:r>
              <a:rPr lang="fr-FR" i="1" dirty="0"/>
              <a:t> </a:t>
            </a:r>
            <a:r>
              <a:rPr lang="fr-FR" i="1" dirty="0" err="1"/>
              <a:t>now</a:t>
            </a:r>
            <a:r>
              <a:rPr lang="fr-FR" i="1" dirty="0"/>
              <a:t> </a:t>
            </a:r>
            <a:r>
              <a:rPr lang="fr-FR" i="1" dirty="0" err="1"/>
              <a:t>left</a:t>
            </a:r>
            <a:r>
              <a:rPr lang="fr-FR" i="1" dirty="0"/>
              <a:t> </a:t>
            </a:r>
            <a:r>
              <a:rPr lang="fr-FR" i="1" dirty="0" err="1"/>
              <a:t>largely</a:t>
            </a:r>
            <a:r>
              <a:rPr lang="fr-FR" i="1" dirty="0"/>
              <a:t> to the </a:t>
            </a:r>
            <a:r>
              <a:rPr lang="fr-FR" i="1" dirty="0" err="1"/>
              <a:t>individuals</a:t>
            </a:r>
            <a:r>
              <a:rPr lang="fr-FR" i="1" dirty="0"/>
              <a:t> to </a:t>
            </a:r>
            <a:r>
              <a:rPr lang="fr-FR" i="1" dirty="0" err="1"/>
              <a:t>negotiate</a:t>
            </a:r>
            <a:r>
              <a:rPr lang="fr-FR" i="1" dirty="0"/>
              <a:t> on </a:t>
            </a:r>
            <a:r>
              <a:rPr lang="fr-FR" i="1" dirty="0" err="1"/>
              <a:t>their</a:t>
            </a:r>
            <a:r>
              <a:rPr lang="fr-FR" i="1" dirty="0"/>
              <a:t> </a:t>
            </a:r>
            <a:r>
              <a:rPr lang="fr-FR" i="1" dirty="0" err="1"/>
              <a:t>own</a:t>
            </a:r>
            <a:r>
              <a:rPr lang="fr-FR" i="1" dirty="0"/>
              <a:t> </a:t>
            </a:r>
            <a:r>
              <a:rPr lang="fr-FR" i="1" dirty="0" err="1"/>
              <a:t>what</a:t>
            </a:r>
            <a:r>
              <a:rPr lang="fr-FR" i="1" dirty="0"/>
              <a:t> are </a:t>
            </a:r>
            <a:r>
              <a:rPr lang="fr-FR" i="1" dirty="0" err="1"/>
              <a:t>admittedly</a:t>
            </a:r>
            <a:r>
              <a:rPr lang="fr-FR" i="1" dirty="0"/>
              <a:t> </a:t>
            </a:r>
            <a:r>
              <a:rPr lang="fr-FR" i="1" dirty="0" err="1"/>
              <a:t>provisional</a:t>
            </a:r>
            <a:r>
              <a:rPr lang="fr-FR" i="1" dirty="0"/>
              <a:t> and local </a:t>
            </a:r>
            <a:r>
              <a:rPr lang="fr-FR" i="1" dirty="0" err="1"/>
              <a:t>settlements</a:t>
            </a:r>
            <a:r>
              <a:rPr lang="fr-FR" i="1" dirty="0"/>
              <a:t> to </a:t>
            </a:r>
            <a:r>
              <a:rPr lang="fr-FR" i="1" dirty="0" err="1"/>
              <a:t>their</a:t>
            </a:r>
            <a:r>
              <a:rPr lang="fr-FR" i="1" dirty="0"/>
              <a:t> </a:t>
            </a:r>
            <a:r>
              <a:rPr lang="fr-FR" i="1" dirty="0" err="1"/>
              <a:t>disagreements</a:t>
            </a:r>
            <a:r>
              <a:rPr lang="fr-FR" i="1" dirty="0"/>
              <a:t>”</a:t>
            </a:r>
          </a:p>
          <a:p>
            <a:pPr marL="0" indent="0">
              <a:buNone/>
            </a:pPr>
            <a:endParaRPr lang="fr-FR" i="1" dirty="0"/>
          </a:p>
          <a:p>
            <a:pPr marL="0" indent="0">
              <a:buNone/>
            </a:pPr>
            <a:r>
              <a:rPr lang="fr-FR" dirty="0">
                <a:sym typeface="Wingdings" pitchFamily="2" charset="2"/>
              </a:rPr>
              <a:t>On ne peut pas faire confiance à ces arrangements pour durer ("</a:t>
            </a:r>
            <a:r>
              <a:rPr lang="fr-FR" dirty="0" err="1">
                <a:sym typeface="Wingdings" pitchFamily="2" charset="2"/>
              </a:rPr>
              <a:t>Commitments</a:t>
            </a:r>
            <a:r>
              <a:rPr lang="fr-FR" dirty="0">
                <a:sym typeface="Wingdings" pitchFamily="2" charset="2"/>
              </a:rPr>
              <a:t> </a:t>
            </a:r>
            <a:r>
              <a:rPr lang="fr-FR" dirty="0" err="1">
                <a:sym typeface="Wingdings" pitchFamily="2" charset="2"/>
              </a:rPr>
              <a:t>until</a:t>
            </a:r>
            <a:r>
              <a:rPr lang="fr-FR" dirty="0">
                <a:sym typeface="Wingdings" pitchFamily="2" charset="2"/>
              </a:rPr>
              <a:t> </a:t>
            </a:r>
            <a:r>
              <a:rPr lang="fr-FR" dirty="0" err="1">
                <a:sym typeface="Wingdings" pitchFamily="2" charset="2"/>
              </a:rPr>
              <a:t>further</a:t>
            </a:r>
            <a:r>
              <a:rPr lang="fr-FR" dirty="0">
                <a:sym typeface="Wingdings" pitchFamily="2" charset="2"/>
              </a:rPr>
              <a:t> notice") </a:t>
            </a:r>
          </a:p>
          <a:p>
            <a:pPr marL="0" indent="0">
              <a:buNone/>
            </a:pPr>
            <a:r>
              <a:rPr lang="fr-FR" dirty="0" err="1">
                <a:sym typeface="Wingdings" pitchFamily="2" charset="2"/>
              </a:rPr>
              <a:t>Bauman</a:t>
            </a:r>
            <a:r>
              <a:rPr lang="fr-FR" dirty="0">
                <a:sym typeface="Wingdings" pitchFamily="2" charset="2"/>
              </a:rPr>
              <a:t> compare avec la mode : à partir du moment où vous pensez que vous êtes beau, la mode a changé (p140).</a:t>
            </a:r>
            <a:endParaRPr lang="fr-FR" dirty="0"/>
          </a:p>
        </p:txBody>
      </p:sp>
      <p:sp>
        <p:nvSpPr>
          <p:cNvPr id="4" name="Tijdelijke aanduiding voor voettekst 3">
            <a:extLst>
              <a:ext uri="{FF2B5EF4-FFF2-40B4-BE49-F238E27FC236}">
                <a16:creationId xmlns:a16="http://schemas.microsoft.com/office/drawing/2014/main" id="{240F0CA2-4353-D240-A30A-E17501948B63}"/>
              </a:ext>
            </a:extLst>
          </p:cNvPr>
          <p:cNvSpPr>
            <a:spLocks noGrp="1"/>
          </p:cNvSpPr>
          <p:nvPr>
            <p:ph type="ftr" sz="quarter" idx="11"/>
          </p:nvPr>
        </p:nvSpPr>
        <p:spPr/>
        <p:txBody>
          <a:bodyPr/>
          <a:lstStyle/>
          <a:p>
            <a:r>
              <a:rPr lang="nl-NL"/>
              <a:t>Titel van dia</a:t>
            </a:r>
          </a:p>
        </p:txBody>
      </p:sp>
      <p:sp>
        <p:nvSpPr>
          <p:cNvPr id="5" name="Tijdelijke aanduiding voor dianummer 4">
            <a:extLst>
              <a:ext uri="{FF2B5EF4-FFF2-40B4-BE49-F238E27FC236}">
                <a16:creationId xmlns:a16="http://schemas.microsoft.com/office/drawing/2014/main" id="{2B9A21A4-B41E-F843-A16A-6157409BEB2B}"/>
              </a:ext>
            </a:extLst>
          </p:cNvPr>
          <p:cNvSpPr>
            <a:spLocks noGrp="1"/>
          </p:cNvSpPr>
          <p:nvPr>
            <p:ph type="sldNum" sz="quarter" idx="12"/>
          </p:nvPr>
        </p:nvSpPr>
        <p:spPr/>
        <p:txBody>
          <a:bodyPr/>
          <a:lstStyle/>
          <a:p>
            <a:r>
              <a:rPr lang="nl-NL"/>
              <a:t> </a:t>
            </a:r>
            <a:fld id="{7B220703-E2EE-424B-92E5-398DFC85C520}" type="datetime1">
              <a:rPr lang="nl-NL" smtClean="0"/>
              <a:pPr/>
              <a:t>08-12-2022</a:t>
            </a:fld>
            <a:r>
              <a:rPr lang="nl-NL"/>
              <a:t> | </a:t>
            </a:r>
            <a:fld id="{2DAB09C5-3251-4B47-B002-D03712DC64C3}" type="slidenum">
              <a:rPr lang="nl-NL" smtClean="0"/>
              <a:pPr/>
              <a:t>28</a:t>
            </a:fld>
            <a:endParaRPr lang="nl-NL" dirty="0"/>
          </a:p>
        </p:txBody>
      </p:sp>
    </p:spTree>
    <p:extLst>
      <p:ext uri="{BB962C8B-B14F-4D97-AF65-F5344CB8AC3E}">
        <p14:creationId xmlns:p14="http://schemas.microsoft.com/office/powerpoint/2010/main" val="26277526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562C5B-E86C-3E4A-BBB0-B32761863F51}"/>
              </a:ext>
            </a:extLst>
          </p:cNvPr>
          <p:cNvSpPr>
            <a:spLocks noGrp="1"/>
          </p:cNvSpPr>
          <p:nvPr>
            <p:ph type="title"/>
          </p:nvPr>
        </p:nvSpPr>
        <p:spPr>
          <a:xfrm>
            <a:off x="848586" y="686658"/>
            <a:ext cx="9452701" cy="540000"/>
          </a:xfrm>
        </p:spPr>
        <p:txBody>
          <a:bodyPr>
            <a:normAutofit fontScale="90000"/>
          </a:bodyPr>
          <a:lstStyle/>
          <a:p>
            <a:r>
              <a:rPr lang="nl-BE" dirty="0"/>
              <a:t>Dans ce contexte, Bauman corrige les conclusions de Douglas</a:t>
            </a:r>
          </a:p>
        </p:txBody>
      </p:sp>
      <p:sp>
        <p:nvSpPr>
          <p:cNvPr id="3" name="Tijdelijke aanduiding voor inhoud 2">
            <a:extLst>
              <a:ext uri="{FF2B5EF4-FFF2-40B4-BE49-F238E27FC236}">
                <a16:creationId xmlns:a16="http://schemas.microsoft.com/office/drawing/2014/main" id="{FF30ABAA-5ABB-A249-B7CE-E5D7E343F60F}"/>
              </a:ext>
            </a:extLst>
          </p:cNvPr>
          <p:cNvSpPr>
            <a:spLocks noGrp="1"/>
          </p:cNvSpPr>
          <p:nvPr>
            <p:ph idx="1"/>
          </p:nvPr>
        </p:nvSpPr>
        <p:spPr>
          <a:xfrm>
            <a:off x="720002" y="1620000"/>
            <a:ext cx="11471998" cy="3804854"/>
          </a:xfrm>
        </p:spPr>
        <p:txBody>
          <a:bodyPr/>
          <a:lstStyle/>
          <a:p>
            <a:pPr marL="0" indent="0">
              <a:buNone/>
            </a:pPr>
            <a:r>
              <a:rPr lang="nl-BE" b="0" i="0" u="none" strike="noStrike" dirty="0">
                <a:solidFill>
                  <a:srgbClr val="000000"/>
                </a:solidFill>
                <a:effectLst/>
                <a:latin typeface="-webkit-standard"/>
              </a:rPr>
              <a:t>La classe moyenne est "moyenne", donc sous-déterminée. </a:t>
            </a:r>
            <a:br>
              <a:rPr lang="nl-BE" dirty="0"/>
            </a:br>
            <a:r>
              <a:rPr lang="nl-BE" b="0" i="0" u="none" strike="noStrike" dirty="0">
                <a:solidFill>
                  <a:srgbClr val="000000"/>
                </a:solidFill>
                <a:effectLst/>
                <a:latin typeface="-webkit-standard"/>
              </a:rPr>
              <a:t>A donc un défi que les autres classes n'ont pas à relever pour reconfirmer leur rang. (les aristocrates ne doivent rien faire pour être aristocrates, la classe inférieure ne peut rien faire pour monter, mais la classe moyenne doit travailler dur pour rester ce qu'elle est).</a:t>
            </a:r>
            <a:br>
              <a:rPr lang="nl-BE" dirty="0"/>
            </a:br>
            <a:r>
              <a:rPr lang="nl-BE" b="0" i="0" u="none" strike="noStrike" dirty="0">
                <a:solidFill>
                  <a:srgbClr val="000000"/>
                </a:solidFill>
                <a:effectLst/>
                <a:latin typeface="-webkit-standard"/>
              </a:rPr>
              <a:t> </a:t>
            </a:r>
            <a:br>
              <a:rPr lang="nl-BE" dirty="0"/>
            </a:br>
            <a:r>
              <a:rPr lang="nl-BE" b="0" i="0" u="none" strike="noStrike" dirty="0">
                <a:solidFill>
                  <a:srgbClr val="000000"/>
                </a:solidFill>
                <a:effectLst/>
                <a:latin typeface="-webkit-standard"/>
              </a:rPr>
              <a:t>Ces principes de la classe moyenne ne sont plus solides, ils sont trop complexes et les résultats changent systématiquement.  </a:t>
            </a:r>
            <a:br>
              <a:rPr lang="nl-BE" dirty="0"/>
            </a:br>
            <a:r>
              <a:rPr lang="nl-BE" b="0" i="0" u="none" strike="noStrike" dirty="0">
                <a:solidFill>
                  <a:srgbClr val="000000"/>
                </a:solidFill>
                <a:effectLst/>
                <a:latin typeface="-webkit-standard"/>
              </a:rPr>
              <a:t>Mais aussi la structure sociale n'est plus solide</a:t>
            </a:r>
            <a:br>
              <a:rPr lang="nl-BE" dirty="0"/>
            </a:br>
            <a:r>
              <a:rPr lang="nl-BE" b="0" i="0" u="none" strike="noStrike" dirty="0">
                <a:solidFill>
                  <a:srgbClr val="000000"/>
                </a:solidFill>
                <a:effectLst/>
                <a:latin typeface="-webkit-standard"/>
              </a:rPr>
              <a:t>Ainsi, contrairement à Douglas, les deux instruments ne sont pas efficaces </a:t>
            </a:r>
            <a:br>
              <a:rPr lang="nl-BE" dirty="0"/>
            </a:br>
            <a:endParaRPr lang="nl-BE" dirty="0"/>
          </a:p>
        </p:txBody>
      </p:sp>
      <p:sp>
        <p:nvSpPr>
          <p:cNvPr id="4" name="Tijdelijke aanduiding voor voettekst 3">
            <a:extLst>
              <a:ext uri="{FF2B5EF4-FFF2-40B4-BE49-F238E27FC236}">
                <a16:creationId xmlns:a16="http://schemas.microsoft.com/office/drawing/2014/main" id="{603C6600-02EF-5C4D-8F10-15FD3ACFBC74}"/>
              </a:ext>
            </a:extLst>
          </p:cNvPr>
          <p:cNvSpPr>
            <a:spLocks noGrp="1"/>
          </p:cNvSpPr>
          <p:nvPr>
            <p:ph type="ftr" sz="quarter" idx="11"/>
          </p:nvPr>
        </p:nvSpPr>
        <p:spPr/>
        <p:txBody>
          <a:bodyPr/>
          <a:lstStyle/>
          <a:p>
            <a:r>
              <a:rPr lang="nl-NL"/>
              <a:t>Titel van dia</a:t>
            </a:r>
          </a:p>
        </p:txBody>
      </p:sp>
      <p:sp>
        <p:nvSpPr>
          <p:cNvPr id="5" name="Tijdelijke aanduiding voor dianummer 4">
            <a:extLst>
              <a:ext uri="{FF2B5EF4-FFF2-40B4-BE49-F238E27FC236}">
                <a16:creationId xmlns:a16="http://schemas.microsoft.com/office/drawing/2014/main" id="{FF24ED86-057C-0340-B446-F14EB91D2AF2}"/>
              </a:ext>
            </a:extLst>
          </p:cNvPr>
          <p:cNvSpPr>
            <a:spLocks noGrp="1"/>
          </p:cNvSpPr>
          <p:nvPr>
            <p:ph type="sldNum" sz="quarter" idx="12"/>
          </p:nvPr>
        </p:nvSpPr>
        <p:spPr/>
        <p:txBody>
          <a:bodyPr/>
          <a:lstStyle/>
          <a:p>
            <a:r>
              <a:rPr lang="nl-NL"/>
              <a:t> </a:t>
            </a:r>
            <a:fld id="{7A0714FF-5D40-5E4B-8B44-32A5207A2C3D}" type="datetime1">
              <a:rPr lang="nl-NL" smtClean="0"/>
              <a:pPr/>
              <a:t>08-12-2022</a:t>
            </a:fld>
            <a:r>
              <a:rPr lang="nl-NL"/>
              <a:t> | </a:t>
            </a:r>
            <a:fld id="{2DAB09C5-3251-4B47-B002-D03712DC64C3}" type="slidenum">
              <a:rPr lang="nl-NL" smtClean="0"/>
              <a:pPr/>
              <a:t>29</a:t>
            </a:fld>
            <a:endParaRPr lang="nl-NL" dirty="0"/>
          </a:p>
        </p:txBody>
      </p:sp>
    </p:spTree>
    <p:extLst>
      <p:ext uri="{BB962C8B-B14F-4D97-AF65-F5344CB8AC3E}">
        <p14:creationId xmlns:p14="http://schemas.microsoft.com/office/powerpoint/2010/main" val="1529314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7CBBD4B6-8583-8B57-0DF7-36042136A199}"/>
              </a:ext>
            </a:extLst>
          </p:cNvPr>
          <p:cNvSpPr>
            <a:spLocks noGrp="1"/>
          </p:cNvSpPr>
          <p:nvPr>
            <p:ph type="title"/>
          </p:nvPr>
        </p:nvSpPr>
        <p:spPr>
          <a:xfrm>
            <a:off x="720000" y="321587"/>
            <a:ext cx="6120000" cy="540000"/>
          </a:xfrm>
        </p:spPr>
        <p:txBody>
          <a:bodyPr>
            <a:normAutofit/>
          </a:bodyPr>
          <a:lstStyle/>
          <a:p>
            <a:r>
              <a:rPr lang="nl-BE" dirty="0"/>
              <a:t>Références juridiques</a:t>
            </a:r>
          </a:p>
        </p:txBody>
      </p:sp>
      <p:sp>
        <p:nvSpPr>
          <p:cNvPr id="4" name="Tijdelijke aanduiding voor voettekst 3">
            <a:extLst>
              <a:ext uri="{FF2B5EF4-FFF2-40B4-BE49-F238E27FC236}">
                <a16:creationId xmlns:a16="http://schemas.microsoft.com/office/drawing/2014/main" id="{6764ED96-79E5-F4A4-92FE-53B908C73E01}"/>
              </a:ext>
            </a:extLst>
          </p:cNvPr>
          <p:cNvSpPr>
            <a:spLocks noGrp="1"/>
          </p:cNvSpPr>
          <p:nvPr>
            <p:ph type="ftr" sz="quarter" idx="10"/>
          </p:nvPr>
        </p:nvSpPr>
        <p:spPr/>
        <p:txBody>
          <a:bodyPr/>
          <a:lstStyle/>
          <a:p>
            <a:r>
              <a:rPr lang="nl-NL"/>
              <a:t>Titel van dia</a:t>
            </a:r>
          </a:p>
        </p:txBody>
      </p:sp>
      <p:sp>
        <p:nvSpPr>
          <p:cNvPr id="5" name="Tijdelijke aanduiding voor dianummer 4">
            <a:extLst>
              <a:ext uri="{FF2B5EF4-FFF2-40B4-BE49-F238E27FC236}">
                <a16:creationId xmlns:a16="http://schemas.microsoft.com/office/drawing/2014/main" id="{22BB0154-59DE-4105-398C-B4C059F96A0A}"/>
              </a:ext>
            </a:extLst>
          </p:cNvPr>
          <p:cNvSpPr>
            <a:spLocks noGrp="1"/>
          </p:cNvSpPr>
          <p:nvPr>
            <p:ph type="sldNum" sz="quarter" idx="11"/>
          </p:nvPr>
        </p:nvSpPr>
        <p:spPr/>
        <p:txBody>
          <a:bodyPr/>
          <a:lstStyle/>
          <a:p>
            <a:r>
              <a:rPr lang="nl-NL"/>
              <a:t> </a:t>
            </a:r>
            <a:fld id="{AB8A7055-102D-D045-96D7-30CB76C75BC2}" type="datetime1">
              <a:rPr lang="nl-NL" smtClean="0"/>
              <a:pPr/>
              <a:t>08-12-2022</a:t>
            </a:fld>
            <a:r>
              <a:rPr lang="nl-NL"/>
              <a:t> | </a:t>
            </a:r>
            <a:fld id="{2DAB09C5-3251-4B47-B002-D03712DC64C3}" type="slidenum">
              <a:rPr lang="nl-NL" smtClean="0"/>
              <a:pPr/>
              <a:t>3</a:t>
            </a:fld>
            <a:endParaRPr lang="nl-NL" dirty="0"/>
          </a:p>
        </p:txBody>
      </p:sp>
      <p:sp>
        <p:nvSpPr>
          <p:cNvPr id="8" name="Tijdelijke aanduiding voor inhoud 7">
            <a:extLst>
              <a:ext uri="{FF2B5EF4-FFF2-40B4-BE49-F238E27FC236}">
                <a16:creationId xmlns:a16="http://schemas.microsoft.com/office/drawing/2014/main" id="{0F77AABD-1486-4FA9-F531-049AB127DE7D}"/>
              </a:ext>
            </a:extLst>
          </p:cNvPr>
          <p:cNvSpPr>
            <a:spLocks noGrp="1"/>
          </p:cNvSpPr>
          <p:nvPr>
            <p:ph idx="12"/>
          </p:nvPr>
        </p:nvSpPr>
        <p:spPr>
          <a:xfrm>
            <a:off x="720001" y="1401288"/>
            <a:ext cx="11048445" cy="4108863"/>
          </a:xfrm>
        </p:spPr>
        <p:txBody>
          <a:bodyPr>
            <a:normAutofit fontScale="85000" lnSpcReduction="10000"/>
          </a:bodyPr>
          <a:lstStyle/>
          <a:p>
            <a:r>
              <a:rPr lang="nl-BE" sz="1800" dirty="0">
                <a:solidFill>
                  <a:schemeClr val="tx1"/>
                </a:solidFill>
                <a:effectLst/>
                <a:latin typeface="Arial" panose="020B0604020202020204" pitchFamily="34" charset="0"/>
                <a:cs typeface="Arial" panose="020B0604020202020204" pitchFamily="34" charset="0"/>
              </a:rPr>
              <a:t>F. Kuty, “Les implications pénales de la sécurité civile. Les infractions à la réglementation tendant à limiter la propagation du virus Covid-19 (1re partie)”, </a:t>
            </a:r>
            <a:r>
              <a:rPr lang="nl-BE" sz="1800" i="1" dirty="0">
                <a:solidFill>
                  <a:schemeClr val="tx1"/>
                </a:solidFill>
                <a:effectLst/>
                <a:latin typeface="Arial" panose="020B0604020202020204" pitchFamily="34" charset="0"/>
                <a:cs typeface="Arial" panose="020B0604020202020204" pitchFamily="34" charset="0"/>
              </a:rPr>
              <a:t>JT </a:t>
            </a:r>
            <a:r>
              <a:rPr lang="nl-BE" sz="1800" dirty="0">
                <a:solidFill>
                  <a:schemeClr val="tx1"/>
                </a:solidFill>
                <a:effectLst/>
                <a:latin typeface="Arial" panose="020B0604020202020204" pitchFamily="34" charset="0"/>
                <a:cs typeface="Arial" panose="020B0604020202020204" pitchFamily="34" charset="0"/>
              </a:rPr>
              <a:t>2020, 298 et s</a:t>
            </a:r>
          </a:p>
          <a:p>
            <a:r>
              <a:rPr lang="nl-BE" sz="1800" dirty="0">
                <a:solidFill>
                  <a:schemeClr val="tx1"/>
                </a:solidFill>
                <a:effectLst/>
                <a:latin typeface="Arial" panose="020B0604020202020204" pitchFamily="34" charset="0"/>
                <a:cs typeface="Arial" panose="020B0604020202020204" pitchFamily="34" charset="0"/>
              </a:rPr>
              <a:t>F. Kuty, “Les implications pénales de la sécurité civile. Les infractions à la réglementation tendant à limiter la propagation du virus Covid-19 (2e partie)”, JT 2020, (320) 322; </a:t>
            </a:r>
          </a:p>
          <a:p>
            <a:r>
              <a:rPr lang="nl-BE" sz="1800" i="0" u="none" strike="noStrike" dirty="0">
                <a:solidFill>
                  <a:schemeClr val="tx1"/>
                </a:solidFill>
                <a:effectLst/>
                <a:latin typeface="Arial" panose="020B0604020202020204" pitchFamily="34" charset="0"/>
                <a:cs typeface="Arial" panose="020B0604020202020204" pitchFamily="34" charset="0"/>
              </a:rPr>
              <a:t>G. Geudens, “Coronamaatregelen kunnen ook met GAS-boete beteugeld worden”, Juristenkrant 29 april 2020, 2-3. 10</a:t>
            </a:r>
          </a:p>
          <a:p>
            <a:r>
              <a:rPr lang="nl-BE" sz="1800" i="0" u="none" strike="noStrike" dirty="0">
                <a:solidFill>
                  <a:schemeClr val="tx1"/>
                </a:solidFill>
                <a:latin typeface="Arial" panose="020B0604020202020204" pitchFamily="34" charset="0"/>
                <a:cs typeface="Arial" panose="020B0604020202020204" pitchFamily="34" charset="0"/>
              </a:rPr>
              <a:t>J. Rozie &amp; L. Claes, "Hoe coronaproof is het bijzonder strafrecht?", NC 2020, afl. 3, 219.</a:t>
            </a:r>
          </a:p>
          <a:p>
            <a:r>
              <a:rPr lang="nl-BE" sz="1800" i="0" u="none" strike="noStrike" dirty="0">
                <a:solidFill>
                  <a:schemeClr val="tx1"/>
                </a:solidFill>
                <a:latin typeface="Arial" panose="020B0604020202020204" pitchFamily="34" charset="0"/>
                <a:cs typeface="Arial" panose="020B0604020202020204" pitchFamily="34" charset="0"/>
              </a:rPr>
              <a:t>Meerschaut, K., P. De Hert, S. Gutwirth, Vander Steene, A., ‘L'utilisation des sanctions administratives communales par les communes bruxelloises. La Région de Bruxelles-Capitale doit-elle jouer un rôle régulateur ?’ Brussels Studies. La revue scientifique électronique pour les recherches sur Bruxelles, 2008, vol. 3, Numéro 18 - 19/05/2008, 16p.   </a:t>
            </a:r>
            <a:r>
              <a:rPr lang="nl-BE" sz="1800" i="0" u="none" strike="noStrike" dirty="0">
                <a:solidFill>
                  <a:schemeClr val="tx1"/>
                </a:solidFill>
                <a:latin typeface="Arial" panose="020B0604020202020204" pitchFamily="34" charset="0"/>
                <a:cs typeface="Arial" panose="020B0604020202020204" pitchFamily="34" charset="0"/>
                <a:hlinkClick r:id="rId2"/>
              </a:rPr>
              <a:t>http://www.brusselsstudies.be/PDF/FR_60_BruS18FR.pdf</a:t>
            </a:r>
            <a:endParaRPr lang="nl-BE" sz="1800" i="0" u="none" strike="noStrike" dirty="0">
              <a:solidFill>
                <a:schemeClr val="tx1"/>
              </a:solidFill>
              <a:latin typeface="Arial" panose="020B0604020202020204" pitchFamily="34" charset="0"/>
              <a:cs typeface="Arial" panose="020B0604020202020204" pitchFamily="34" charset="0"/>
            </a:endParaRPr>
          </a:p>
          <a:p>
            <a:r>
              <a:rPr lang="nl-BE" sz="1800" i="0" u="none" strike="noStrike" dirty="0">
                <a:solidFill>
                  <a:schemeClr val="tx1"/>
                </a:solidFill>
                <a:latin typeface="Arial" panose="020B0604020202020204" pitchFamily="34" charset="0"/>
                <a:cs typeface="Arial" panose="020B0604020202020204" pitchFamily="34" charset="0"/>
              </a:rPr>
              <a:t>P. De Hert, ‘Privatisering, decodificatie, instrumentalisering en wurging van de strafrechtelijke 'void for vagueness'-doctrine door de wet gemeentelijke administratieve sancties’ in SANTENS, M. (ed.), Gewapend bestuur? Gemeentelijk bestuur(srecht) en gemeentelijke administratieve sancties ter bestrijding van overlastfenomenen en kleine criminaliteit, Brugge, Die Keure, 2005, 67-88</a:t>
            </a:r>
          </a:p>
          <a:p>
            <a:r>
              <a:rPr lang="nl-BE" sz="1800" dirty="0">
                <a:solidFill>
                  <a:schemeClr val="tx1"/>
                </a:solidFill>
                <a:latin typeface="Arial" panose="020B0604020202020204" pitchFamily="34" charset="0"/>
                <a:cs typeface="Arial" panose="020B0604020202020204" pitchFamily="34" charset="0"/>
              </a:rPr>
              <a:t>Liesbeth Todts, ‘Corona op lokaal niveau: de juridische mogelijkheden en grenzen van een lokaal coronabeleid Tijdschrift voor wetgeving, (2020), p. 292-301</a:t>
            </a:r>
            <a:br>
              <a:rPr lang="nl-BE" sz="1800" dirty="0">
                <a:solidFill>
                  <a:schemeClr val="tx1"/>
                </a:solidFill>
                <a:latin typeface="Arial" panose="020B0604020202020204" pitchFamily="34" charset="0"/>
                <a:cs typeface="Arial" panose="020B0604020202020204" pitchFamily="34" charset="0"/>
              </a:rPr>
            </a:br>
            <a:endParaRPr lang="nl-BE" sz="1800" dirty="0">
              <a:solidFill>
                <a:schemeClr val="tx1"/>
              </a:solidFill>
              <a:latin typeface="Arial" panose="020B0604020202020204" pitchFamily="34" charset="0"/>
              <a:cs typeface="Arial" panose="020B0604020202020204" pitchFamily="34" charset="0"/>
            </a:endParaRPr>
          </a:p>
          <a:p>
            <a:endParaRPr lang="nl-BE"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78247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Psychology of Totalitarianism">
            <a:extLst>
              <a:ext uri="{FF2B5EF4-FFF2-40B4-BE49-F238E27FC236}">
                <a16:creationId xmlns:a16="http://schemas.microsoft.com/office/drawing/2014/main" id="{2FCAFB93-95CF-2181-CF7F-B6B63C65881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242447" y="0"/>
            <a:ext cx="3803105" cy="5697538"/>
          </a:xfrm>
          <a:prstGeom prst="rect">
            <a:avLst/>
          </a:prstGeom>
          <a:solidFill>
            <a:srgbClr val="FFFFFF"/>
          </a:solidFill>
        </p:spPr>
      </p:pic>
      <p:sp>
        <p:nvSpPr>
          <p:cNvPr id="2" name="Titel 1">
            <a:extLst>
              <a:ext uri="{FF2B5EF4-FFF2-40B4-BE49-F238E27FC236}">
                <a16:creationId xmlns:a16="http://schemas.microsoft.com/office/drawing/2014/main" id="{04391529-C2CA-7545-94E3-5F8C783D1EFA}"/>
              </a:ext>
            </a:extLst>
          </p:cNvPr>
          <p:cNvSpPr>
            <a:spLocks noGrp="1"/>
          </p:cNvSpPr>
          <p:nvPr>
            <p:ph type="title"/>
          </p:nvPr>
        </p:nvSpPr>
        <p:spPr>
          <a:xfrm>
            <a:off x="720000" y="478700"/>
            <a:ext cx="5845900" cy="720000"/>
          </a:xfrm>
        </p:spPr>
        <p:txBody>
          <a:bodyPr anchor="ctr">
            <a:normAutofit fontScale="90000"/>
          </a:bodyPr>
          <a:lstStyle/>
          <a:p>
            <a:r>
              <a:rPr lang="en-US" dirty="0"/>
              <a:t>Mattias </a:t>
            </a:r>
            <a:r>
              <a:rPr lang="en-US" dirty="0" err="1"/>
              <a:t>Desmet</a:t>
            </a:r>
            <a:r>
              <a:rPr lang="en-US" dirty="0"/>
              <a:t> 2022 livre </a:t>
            </a:r>
            <a:r>
              <a:rPr lang="en-US" dirty="0" err="1"/>
              <a:t>pandémique</a:t>
            </a:r>
            <a:r>
              <a:rPr lang="en-US" dirty="0"/>
              <a:t> de </a:t>
            </a:r>
            <a:r>
              <a:rPr lang="en-US" dirty="0" err="1"/>
              <a:t>référence</a:t>
            </a:r>
            <a:endParaRPr lang="nl-BE" dirty="0"/>
          </a:p>
        </p:txBody>
      </p:sp>
      <p:sp>
        <p:nvSpPr>
          <p:cNvPr id="3" name="Tijdelijke aanduiding voor inhoud 2">
            <a:extLst>
              <a:ext uri="{FF2B5EF4-FFF2-40B4-BE49-F238E27FC236}">
                <a16:creationId xmlns:a16="http://schemas.microsoft.com/office/drawing/2014/main" id="{B5891740-897A-A642-B14C-5E5395A53C50}"/>
              </a:ext>
            </a:extLst>
          </p:cNvPr>
          <p:cNvSpPr>
            <a:spLocks noGrp="1"/>
          </p:cNvSpPr>
          <p:nvPr>
            <p:ph type="body" sz="half" idx="2"/>
          </p:nvPr>
        </p:nvSpPr>
        <p:spPr>
          <a:xfrm>
            <a:off x="720000" y="1440000"/>
            <a:ext cx="5376000" cy="4426410"/>
          </a:xfrm>
        </p:spPr>
        <p:txBody>
          <a:bodyPr>
            <a:noAutofit/>
          </a:bodyPr>
          <a:lstStyle/>
          <a:p>
            <a:r>
              <a:rPr lang="en-US" sz="1500" dirty="0"/>
              <a:t>Il </a:t>
            </a:r>
            <a:r>
              <a:rPr lang="en-US" sz="1500" dirty="0" err="1"/>
              <a:t>est</a:t>
            </a:r>
            <a:r>
              <a:rPr lang="en-US" sz="1500" dirty="0"/>
              <a:t> </a:t>
            </a:r>
            <a:r>
              <a:rPr lang="en-US" sz="1500" dirty="0" err="1"/>
              <a:t>professeur</a:t>
            </a:r>
            <a:r>
              <a:rPr lang="en-US" sz="1500" dirty="0"/>
              <a:t> de </a:t>
            </a:r>
            <a:r>
              <a:rPr lang="en-US" sz="1500" dirty="0" err="1"/>
              <a:t>psychologie</a:t>
            </a:r>
            <a:r>
              <a:rPr lang="en-US" sz="1500" dirty="0"/>
              <a:t> </a:t>
            </a:r>
            <a:r>
              <a:rPr lang="en-US" sz="1500" dirty="0" err="1"/>
              <a:t>clinique</a:t>
            </a:r>
            <a:r>
              <a:rPr lang="en-US" sz="1500" dirty="0"/>
              <a:t> au </a:t>
            </a:r>
            <a:r>
              <a:rPr lang="en-US" sz="1500" dirty="0" err="1"/>
              <a:t>département</a:t>
            </a:r>
            <a:r>
              <a:rPr lang="en-US" sz="1500" dirty="0"/>
              <a:t> de </a:t>
            </a:r>
            <a:r>
              <a:rPr lang="en-US" sz="1500" dirty="0" err="1"/>
              <a:t>psychologie</a:t>
            </a:r>
            <a:r>
              <a:rPr lang="en-US" sz="1500" dirty="0"/>
              <a:t> et des sciences de </a:t>
            </a:r>
            <a:r>
              <a:rPr lang="en-US" sz="1500" dirty="0" err="1"/>
              <a:t>l'éducation</a:t>
            </a:r>
            <a:r>
              <a:rPr lang="en-US" sz="1500" dirty="0"/>
              <a:t> de </a:t>
            </a:r>
            <a:r>
              <a:rPr lang="en-US" sz="1500" dirty="0" err="1"/>
              <a:t>l'université</a:t>
            </a:r>
            <a:r>
              <a:rPr lang="en-US" sz="1500" dirty="0"/>
              <a:t> de </a:t>
            </a:r>
            <a:r>
              <a:rPr lang="en-US" sz="1500" dirty="0" err="1"/>
              <a:t>Gand</a:t>
            </a:r>
            <a:r>
              <a:rPr lang="en-US" sz="1500" dirty="0"/>
              <a:t> (Belgique) et </a:t>
            </a:r>
            <a:r>
              <a:rPr lang="en-US" sz="1500" dirty="0" err="1"/>
              <a:t>psychothérapeute</a:t>
            </a:r>
            <a:r>
              <a:rPr lang="en-US" sz="1500" dirty="0"/>
              <a:t> </a:t>
            </a:r>
            <a:r>
              <a:rPr lang="en-US" sz="1500" dirty="0" err="1"/>
              <a:t>psychanalytique</a:t>
            </a:r>
            <a:r>
              <a:rPr lang="en-US" sz="1500" dirty="0"/>
              <a:t> </a:t>
            </a:r>
            <a:r>
              <a:rPr lang="en-US" sz="1500" dirty="0" err="1"/>
              <a:t>pratiquant</a:t>
            </a:r>
            <a:r>
              <a:rPr lang="en-US" sz="1500" dirty="0"/>
              <a:t>. Son travail a </a:t>
            </a:r>
            <a:r>
              <a:rPr lang="en-US" sz="1500" dirty="0" err="1"/>
              <a:t>été</a:t>
            </a:r>
            <a:r>
              <a:rPr lang="en-US" sz="1500" dirty="0"/>
              <a:t> </a:t>
            </a:r>
            <a:r>
              <a:rPr lang="en-US" sz="1500" dirty="0" err="1"/>
              <a:t>largement</a:t>
            </a:r>
            <a:r>
              <a:rPr lang="en-US" sz="1500" dirty="0"/>
              <a:t> </a:t>
            </a:r>
            <a:r>
              <a:rPr lang="en-US" sz="1500" dirty="0" err="1"/>
              <a:t>discuté</a:t>
            </a:r>
            <a:r>
              <a:rPr lang="en-US" sz="1500" dirty="0"/>
              <a:t> dans les medias</a:t>
            </a:r>
          </a:p>
          <a:p>
            <a:endParaRPr lang="en-US" sz="1500" b="1" i="0" u="none" strike="noStrike" dirty="0">
              <a:effectLst/>
            </a:endParaRPr>
          </a:p>
          <a:p>
            <a:endParaRPr lang="nl-BE" sz="1500" b="1" i="0" u="none" strike="noStrike" dirty="0">
              <a:effectLst/>
            </a:endParaRPr>
          </a:p>
          <a:p>
            <a:pPr>
              <a:tabLst>
                <a:tab pos="9147175" algn="l"/>
              </a:tabLst>
            </a:pPr>
            <a:r>
              <a:rPr lang="nl-BE" sz="1500" b="1" i="0" u="none" strike="noStrike" dirty="0">
                <a:effectLst/>
              </a:rPr>
              <a:t>The world is in the grips of mass formation—a dangerous, collective type of hypnosis—as we bear witness to loneliness, free-floating anxiety, and fear giving way to censorship, loss of privacy, and surrendered freedoms. It is all spurred by a singular, focused crisis narrative that forbids dissident views and relies on destructive groupthink.</a:t>
            </a:r>
            <a:endParaRPr lang="en-US" sz="1500" dirty="0"/>
          </a:p>
          <a:p>
            <a:endParaRPr lang="nl-BE" sz="1500" dirty="0"/>
          </a:p>
        </p:txBody>
      </p:sp>
      <p:sp>
        <p:nvSpPr>
          <p:cNvPr id="4" name="Tijdelijke aanduiding voor voettekst 3">
            <a:extLst>
              <a:ext uri="{FF2B5EF4-FFF2-40B4-BE49-F238E27FC236}">
                <a16:creationId xmlns:a16="http://schemas.microsoft.com/office/drawing/2014/main" id="{C741D771-DFB9-E941-9C50-4F04DA7E3E47}"/>
              </a:ext>
            </a:extLst>
          </p:cNvPr>
          <p:cNvSpPr>
            <a:spLocks noGrp="1"/>
          </p:cNvSpPr>
          <p:nvPr>
            <p:ph type="ftr" sz="quarter" idx="11"/>
          </p:nvPr>
        </p:nvSpPr>
        <p:spPr>
          <a:xfrm>
            <a:off x="8610600" y="6203733"/>
            <a:ext cx="2743200" cy="156560"/>
          </a:xfrm>
        </p:spPr>
        <p:txBody>
          <a:bodyPr anchor="ctr">
            <a:normAutofit/>
          </a:bodyPr>
          <a:lstStyle/>
          <a:p>
            <a:pPr>
              <a:lnSpc>
                <a:spcPct val="90000"/>
              </a:lnSpc>
              <a:spcAft>
                <a:spcPts val="600"/>
              </a:spcAft>
            </a:pPr>
            <a:r>
              <a:rPr lang="nl-NL" sz="400"/>
              <a:t>Titel van dia</a:t>
            </a:r>
          </a:p>
        </p:txBody>
      </p:sp>
      <p:sp>
        <p:nvSpPr>
          <p:cNvPr id="5" name="Tijdelijke aanduiding voor dianummer 4">
            <a:extLst>
              <a:ext uri="{FF2B5EF4-FFF2-40B4-BE49-F238E27FC236}">
                <a16:creationId xmlns:a16="http://schemas.microsoft.com/office/drawing/2014/main" id="{ECC924B8-81D0-6F49-A5A5-1B1FD5B36896}"/>
              </a:ext>
            </a:extLst>
          </p:cNvPr>
          <p:cNvSpPr>
            <a:spLocks noGrp="1"/>
          </p:cNvSpPr>
          <p:nvPr>
            <p:ph type="sldNum" sz="quarter" idx="12"/>
          </p:nvPr>
        </p:nvSpPr>
        <p:spPr>
          <a:xfrm>
            <a:off x="8610600" y="6356354"/>
            <a:ext cx="2743200" cy="173749"/>
          </a:xfrm>
        </p:spPr>
        <p:txBody>
          <a:bodyPr anchor="ctr">
            <a:normAutofit/>
          </a:bodyPr>
          <a:lstStyle/>
          <a:p>
            <a:pPr>
              <a:lnSpc>
                <a:spcPct val="90000"/>
              </a:lnSpc>
              <a:spcAft>
                <a:spcPts val="600"/>
              </a:spcAft>
            </a:pPr>
            <a:r>
              <a:rPr lang="nl-NL" sz="600"/>
              <a:t> </a:t>
            </a:r>
            <a:fld id="{9F756D0D-F20D-EF46-83B1-568F53DA62AB}" type="datetime1">
              <a:rPr lang="nl-NL" sz="600" smtClean="0"/>
              <a:pPr>
                <a:lnSpc>
                  <a:spcPct val="90000"/>
                </a:lnSpc>
                <a:spcAft>
                  <a:spcPts val="600"/>
                </a:spcAft>
              </a:pPr>
              <a:t>08-12-2022</a:t>
            </a:fld>
            <a:r>
              <a:rPr lang="nl-NL" sz="600"/>
              <a:t> | </a:t>
            </a:r>
            <a:fld id="{2DAB09C5-3251-4B47-B002-D03712DC64C3}" type="slidenum">
              <a:rPr lang="nl-NL" sz="600" smtClean="0"/>
              <a:pPr>
                <a:lnSpc>
                  <a:spcPct val="90000"/>
                </a:lnSpc>
                <a:spcAft>
                  <a:spcPts val="600"/>
                </a:spcAft>
              </a:pPr>
              <a:t>30</a:t>
            </a:fld>
            <a:endParaRPr lang="nl-NL" sz="600"/>
          </a:p>
        </p:txBody>
      </p:sp>
    </p:spTree>
    <p:extLst>
      <p:ext uri="{BB962C8B-B14F-4D97-AF65-F5344CB8AC3E}">
        <p14:creationId xmlns:p14="http://schemas.microsoft.com/office/powerpoint/2010/main" val="1911520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a:extLst>
              <a:ext uri="{FF2B5EF4-FFF2-40B4-BE49-F238E27FC236}">
                <a16:creationId xmlns:a16="http://schemas.microsoft.com/office/drawing/2014/main" id="{A977AE27-72C8-1B35-A98C-4728CD87433C}"/>
              </a:ext>
            </a:extLst>
          </p:cNvPr>
          <p:cNvSpPr>
            <a:spLocks noGrp="1"/>
          </p:cNvSpPr>
          <p:nvPr>
            <p:ph type="title"/>
          </p:nvPr>
        </p:nvSpPr>
        <p:spPr>
          <a:xfrm>
            <a:off x="720002" y="497706"/>
            <a:ext cx="10894068" cy="935439"/>
          </a:xfrm>
        </p:spPr>
        <p:txBody>
          <a:bodyPr>
            <a:normAutofit/>
          </a:bodyPr>
          <a:lstStyle/>
          <a:p>
            <a:r>
              <a:rPr lang="nl-BE" dirty="0"/>
              <a:t>=une sorte d'hypnose collective nous livrant à des régimes totalitaires créant l'individu hypnotisé totalitaire. </a:t>
            </a:r>
          </a:p>
        </p:txBody>
      </p:sp>
      <p:sp>
        <p:nvSpPr>
          <p:cNvPr id="11" name="Tijdelijke aanduiding voor inhoud 10">
            <a:extLst>
              <a:ext uri="{FF2B5EF4-FFF2-40B4-BE49-F238E27FC236}">
                <a16:creationId xmlns:a16="http://schemas.microsoft.com/office/drawing/2014/main" id="{D23F73BE-AD8F-A291-A828-2E785086B0DA}"/>
              </a:ext>
            </a:extLst>
          </p:cNvPr>
          <p:cNvSpPr>
            <a:spLocks noGrp="1"/>
          </p:cNvSpPr>
          <p:nvPr>
            <p:ph idx="1"/>
          </p:nvPr>
        </p:nvSpPr>
        <p:spPr/>
        <p:txBody>
          <a:bodyPr>
            <a:normAutofit/>
          </a:bodyPr>
          <a:lstStyle/>
          <a:p>
            <a:pPr marL="0" indent="0">
              <a:buNone/>
            </a:pPr>
            <a:r>
              <a:rPr lang="nl-BE" b="0" i="0" u="none" strike="noStrike" dirty="0">
                <a:solidFill>
                  <a:srgbClr val="000000"/>
                </a:solidFill>
                <a:effectLst/>
                <a:latin typeface="-webkit-standard"/>
              </a:rPr>
              <a:t>Desmet expose les étapes qui mènent à la formation de masse, notamment :</a:t>
            </a:r>
          </a:p>
          <a:p>
            <a:r>
              <a:rPr lang="nl-BE" b="0" i="0" u="none" strike="noStrike" dirty="0">
                <a:solidFill>
                  <a:srgbClr val="000000"/>
                </a:solidFill>
                <a:effectLst/>
                <a:latin typeface="-webkit-standard"/>
              </a:rPr>
              <a:t>un sentiment général de solitude et un manque de connexions et de liens sociaux</a:t>
            </a:r>
          </a:p>
          <a:p>
            <a:r>
              <a:rPr lang="nl-BE" b="0" i="0" u="none" strike="noStrike" dirty="0">
                <a:solidFill>
                  <a:srgbClr val="000000"/>
                </a:solidFill>
                <a:effectLst/>
                <a:latin typeface="-webkit-standard"/>
              </a:rPr>
              <a:t>Un manque de sens - des "emplois à la con" insatisfaisants qui n'offrent pas de but.</a:t>
            </a:r>
          </a:p>
          <a:p>
            <a:r>
              <a:rPr lang="nl-BE" b="0" i="0" u="none" strike="noStrike" dirty="0">
                <a:solidFill>
                  <a:srgbClr val="000000"/>
                </a:solidFill>
                <a:effectLst/>
                <a:latin typeface="-webkit-standard"/>
              </a:rPr>
              <a:t>L'anxiété et le mécontentement flottant librement qui découlent de la solitude et du manque de sens.</a:t>
            </a:r>
          </a:p>
          <a:p>
            <a:r>
              <a:rPr lang="nl-BE" b="0" i="0" u="none" strike="noStrike" dirty="0">
                <a:solidFill>
                  <a:srgbClr val="000000"/>
                </a:solidFill>
                <a:effectLst/>
                <a:latin typeface="-webkit-standard"/>
              </a:rPr>
              <a:t>Manifestation de frustration et d'agressivité due à l'anxiété (associée au désir d'un maître).</a:t>
            </a:r>
          </a:p>
          <a:p>
            <a:r>
              <a:rPr lang="nl-BE" b="0" i="0" u="none" strike="noStrike" dirty="0">
                <a:solidFill>
                  <a:srgbClr val="000000"/>
                </a:solidFill>
                <a:effectLst/>
                <a:latin typeface="-webkit-standard"/>
              </a:rPr>
              <a:t>Émergence d'un récit cohérent de la part des responsables gouvernementaux, des médias, etc., qui exploite et canalise la frustration et l'anxiété. </a:t>
            </a:r>
            <a:br>
              <a:rPr lang="nl-BE" dirty="0"/>
            </a:br>
            <a:br>
              <a:rPr lang="nl-BE" dirty="0"/>
            </a:br>
            <a:endParaRPr lang="nl-BE" dirty="0"/>
          </a:p>
        </p:txBody>
      </p:sp>
      <p:sp>
        <p:nvSpPr>
          <p:cNvPr id="5" name="Tijdelijke aanduiding voor voettekst 4">
            <a:extLst>
              <a:ext uri="{FF2B5EF4-FFF2-40B4-BE49-F238E27FC236}">
                <a16:creationId xmlns:a16="http://schemas.microsoft.com/office/drawing/2014/main" id="{35159309-3373-F4D9-652A-85C99B00D2EA}"/>
              </a:ext>
            </a:extLst>
          </p:cNvPr>
          <p:cNvSpPr>
            <a:spLocks noGrp="1"/>
          </p:cNvSpPr>
          <p:nvPr>
            <p:ph type="ftr" sz="quarter" idx="11"/>
          </p:nvPr>
        </p:nvSpPr>
        <p:spPr/>
        <p:txBody>
          <a:bodyPr/>
          <a:lstStyle/>
          <a:p>
            <a:r>
              <a:rPr lang="nl-NL"/>
              <a:t>Titel van dia</a:t>
            </a:r>
          </a:p>
        </p:txBody>
      </p:sp>
      <p:sp>
        <p:nvSpPr>
          <p:cNvPr id="6" name="Tijdelijke aanduiding voor dianummer 5">
            <a:extLst>
              <a:ext uri="{FF2B5EF4-FFF2-40B4-BE49-F238E27FC236}">
                <a16:creationId xmlns:a16="http://schemas.microsoft.com/office/drawing/2014/main" id="{E6C39EF1-151C-EAEA-FD02-3940FDBD5517}"/>
              </a:ext>
            </a:extLst>
          </p:cNvPr>
          <p:cNvSpPr>
            <a:spLocks noGrp="1"/>
          </p:cNvSpPr>
          <p:nvPr>
            <p:ph type="sldNum" sz="quarter" idx="12"/>
          </p:nvPr>
        </p:nvSpPr>
        <p:spPr/>
        <p:txBody>
          <a:bodyPr/>
          <a:lstStyle/>
          <a:p>
            <a:r>
              <a:rPr lang="nl-NL"/>
              <a:t> </a:t>
            </a:r>
            <a:fld id="{94C9E38B-6E54-A24A-8EB9-235F6B374B81}" type="datetime1">
              <a:rPr lang="nl-NL" smtClean="0"/>
              <a:pPr/>
              <a:t>08-12-2022</a:t>
            </a:fld>
            <a:r>
              <a:rPr lang="nl-NL"/>
              <a:t> | </a:t>
            </a:r>
            <a:fld id="{2DAB09C5-3251-4B47-B002-D03712DC64C3}" type="slidenum">
              <a:rPr lang="nl-NL" smtClean="0"/>
              <a:pPr/>
              <a:t>31</a:t>
            </a:fld>
            <a:endParaRPr lang="nl-NL" dirty="0"/>
          </a:p>
        </p:txBody>
      </p:sp>
    </p:spTree>
    <p:extLst>
      <p:ext uri="{BB962C8B-B14F-4D97-AF65-F5344CB8AC3E}">
        <p14:creationId xmlns:p14="http://schemas.microsoft.com/office/powerpoint/2010/main" val="3971588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5B6E41-6F49-313A-3B1C-6BFAF68D7538}"/>
              </a:ext>
            </a:extLst>
          </p:cNvPr>
          <p:cNvSpPr>
            <a:spLocks noGrp="1"/>
          </p:cNvSpPr>
          <p:nvPr>
            <p:ph type="title"/>
          </p:nvPr>
        </p:nvSpPr>
        <p:spPr>
          <a:xfrm>
            <a:off x="402500" y="284078"/>
            <a:ext cx="10354400" cy="540000"/>
          </a:xfrm>
        </p:spPr>
        <p:txBody>
          <a:bodyPr>
            <a:normAutofit/>
          </a:bodyPr>
          <a:lstStyle/>
          <a:p>
            <a:r>
              <a:rPr lang="nl-BE" dirty="0"/>
              <a:t>Points intéressants: sans le nommer Desmet confirme Bauman</a:t>
            </a:r>
          </a:p>
        </p:txBody>
      </p:sp>
      <p:sp>
        <p:nvSpPr>
          <p:cNvPr id="3" name="Tijdelijke aanduiding voor inhoud 2">
            <a:extLst>
              <a:ext uri="{FF2B5EF4-FFF2-40B4-BE49-F238E27FC236}">
                <a16:creationId xmlns:a16="http://schemas.microsoft.com/office/drawing/2014/main" id="{09A8EA55-2B78-E1F7-E91D-68581E903CB4}"/>
              </a:ext>
            </a:extLst>
          </p:cNvPr>
          <p:cNvSpPr>
            <a:spLocks noGrp="1"/>
          </p:cNvSpPr>
          <p:nvPr>
            <p:ph idx="1"/>
          </p:nvPr>
        </p:nvSpPr>
        <p:spPr>
          <a:xfrm>
            <a:off x="402500" y="976699"/>
            <a:ext cx="10508748" cy="4413923"/>
          </a:xfrm>
        </p:spPr>
        <p:txBody>
          <a:bodyPr>
            <a:normAutofit fontScale="77500" lnSpcReduction="20000"/>
          </a:bodyPr>
          <a:lstStyle/>
          <a:p>
            <a:r>
              <a:rPr lang="nl-BE" dirty="0"/>
              <a:t>Le désir d'un maître et l'enfant de 3,5 ans (p103)</a:t>
            </a:r>
          </a:p>
          <a:p>
            <a:r>
              <a:rPr lang="nl-BE" dirty="0"/>
              <a:t>La peur et la régulation détaillée (p102-104)</a:t>
            </a:r>
          </a:p>
          <a:p>
            <a:pPr marL="0" indent="0">
              <a:buNone/>
            </a:pPr>
            <a:r>
              <a:rPr lang="nl-BE" dirty="0">
                <a:sym typeface="Wingdings" pitchFamily="2" charset="2"/>
              </a:rPr>
              <a:t>une fluidité d'une autre nature : cette fois, elle réside dans la vitesse à laquelle les nouvelles normes remplacent les anciennes</a:t>
            </a:r>
          </a:p>
          <a:p>
            <a:pPr>
              <a:buFont typeface="Wingdings" pitchFamily="2" charset="2"/>
              <a:buChar char="è"/>
            </a:pPr>
            <a:r>
              <a:rPr lang="nl-BE" dirty="0">
                <a:sym typeface="Wingdings" pitchFamily="2" charset="2"/>
              </a:rPr>
              <a:t>une fluidité dans le temps contrairement à la fluidité normative dans le cas du code élaboré. </a:t>
            </a:r>
          </a:p>
          <a:p>
            <a:pPr marL="0" indent="0">
              <a:buNone/>
            </a:pPr>
            <a:r>
              <a:rPr lang="nl-BE" b="0" i="0" u="none" strike="noStrike" dirty="0">
                <a:solidFill>
                  <a:srgbClr val="000000"/>
                </a:solidFill>
                <a:effectLst/>
                <a:latin typeface="-webkit-standard"/>
              </a:rPr>
              <a:t>Mais malgré toutes sortes de nouvelles règles morales - pas des principes !- appliquées de manière formelle et informelle, le citoyen abandonné reste affamé à cause du caractère insaisissable du langage et de l’interprétation.</a:t>
            </a:r>
            <a:br>
              <a:rPr lang="nl-BE" dirty="0"/>
            </a:br>
            <a:br>
              <a:rPr lang="nl-BE" dirty="0"/>
            </a:br>
            <a:r>
              <a:rPr lang="nl-BE" b="0" i="0" u="none" strike="noStrike" dirty="0">
                <a:solidFill>
                  <a:srgbClr val="000000"/>
                </a:solidFill>
                <a:effectLst/>
                <a:latin typeface="-webkit-standard"/>
              </a:rPr>
              <a:t>même le code restreint a perdu son effet</a:t>
            </a:r>
            <a:br>
              <a:rPr lang="nl-BE" dirty="0"/>
            </a:br>
            <a:br>
              <a:rPr lang="nl-BE" dirty="0"/>
            </a:br>
            <a:r>
              <a:rPr lang="nl-BE" b="0" i="0" u="none" strike="noStrike" dirty="0">
                <a:solidFill>
                  <a:srgbClr val="000000"/>
                </a:solidFill>
                <a:effectLst/>
                <a:latin typeface="-webkit-standard"/>
              </a:rPr>
              <a:t>Nous avons vu que les nouvelles infractions formulées dans le droit pénal soulèvent une série de questions parce qu'elles sont nouvelles et pas toujours très claires ("Ai-je le droit de circuler dans la rue maintenant ?") Le résultat est que même le droit pénal contient maintenant une dose de code élaboré, alors que le droit pénal devrait éminemment contenir un code restreint</a:t>
            </a:r>
            <a:br>
              <a:rPr lang="nl-BE" dirty="0"/>
            </a:br>
            <a:endParaRPr lang="nl-BE" dirty="0">
              <a:sym typeface="Wingdings" pitchFamily="2" charset="2"/>
            </a:endParaRPr>
          </a:p>
          <a:p>
            <a:r>
              <a:rPr lang="nl-BE" dirty="0"/>
              <a:t>Les limites de cette régulation détaillée et doublement fluide</a:t>
            </a:r>
          </a:p>
          <a:p>
            <a:endParaRPr lang="nl-BE" dirty="0"/>
          </a:p>
          <a:p>
            <a:pPr marL="0" indent="0">
              <a:buNone/>
            </a:pPr>
            <a:r>
              <a:rPr lang="nl-BE" dirty="0"/>
              <a:t>Pas de conclusions : j’attends vos observations </a:t>
            </a:r>
          </a:p>
        </p:txBody>
      </p:sp>
      <p:sp>
        <p:nvSpPr>
          <p:cNvPr id="4" name="Tijdelijke aanduiding voor voettekst 3">
            <a:extLst>
              <a:ext uri="{FF2B5EF4-FFF2-40B4-BE49-F238E27FC236}">
                <a16:creationId xmlns:a16="http://schemas.microsoft.com/office/drawing/2014/main" id="{A88C39A3-8555-8859-DE79-7126F8EBEF6A}"/>
              </a:ext>
            </a:extLst>
          </p:cNvPr>
          <p:cNvSpPr>
            <a:spLocks noGrp="1"/>
          </p:cNvSpPr>
          <p:nvPr>
            <p:ph type="ftr" sz="quarter" idx="11"/>
          </p:nvPr>
        </p:nvSpPr>
        <p:spPr/>
        <p:txBody>
          <a:bodyPr/>
          <a:lstStyle/>
          <a:p>
            <a:r>
              <a:rPr lang="nl-NL"/>
              <a:t>Titel van dia</a:t>
            </a:r>
          </a:p>
        </p:txBody>
      </p:sp>
      <p:sp>
        <p:nvSpPr>
          <p:cNvPr id="5" name="Tijdelijke aanduiding voor dianummer 4">
            <a:extLst>
              <a:ext uri="{FF2B5EF4-FFF2-40B4-BE49-F238E27FC236}">
                <a16:creationId xmlns:a16="http://schemas.microsoft.com/office/drawing/2014/main" id="{897ED50F-9FAA-992C-159A-36D102954D59}"/>
              </a:ext>
            </a:extLst>
          </p:cNvPr>
          <p:cNvSpPr>
            <a:spLocks noGrp="1"/>
          </p:cNvSpPr>
          <p:nvPr>
            <p:ph type="sldNum" sz="quarter" idx="12"/>
          </p:nvPr>
        </p:nvSpPr>
        <p:spPr/>
        <p:txBody>
          <a:bodyPr/>
          <a:lstStyle/>
          <a:p>
            <a:r>
              <a:rPr lang="nl-NL"/>
              <a:t> </a:t>
            </a:r>
            <a:fld id="{B7265D67-BD96-6C45-AC41-DAD04257BEB8}" type="datetime1">
              <a:rPr lang="nl-NL" smtClean="0"/>
              <a:pPr/>
              <a:t>08-12-2022</a:t>
            </a:fld>
            <a:r>
              <a:rPr lang="nl-NL"/>
              <a:t> | </a:t>
            </a:r>
            <a:fld id="{2DAB09C5-3251-4B47-B002-D03712DC64C3}" type="slidenum">
              <a:rPr lang="nl-NL" smtClean="0"/>
              <a:pPr/>
              <a:t>32</a:t>
            </a:fld>
            <a:endParaRPr lang="nl-NL" dirty="0"/>
          </a:p>
        </p:txBody>
      </p:sp>
    </p:spTree>
    <p:extLst>
      <p:ext uri="{BB962C8B-B14F-4D97-AF65-F5344CB8AC3E}">
        <p14:creationId xmlns:p14="http://schemas.microsoft.com/office/powerpoint/2010/main" val="969753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7CBBD4B6-8583-8B57-0DF7-36042136A199}"/>
              </a:ext>
            </a:extLst>
          </p:cNvPr>
          <p:cNvSpPr>
            <a:spLocks noGrp="1"/>
          </p:cNvSpPr>
          <p:nvPr>
            <p:ph type="title"/>
          </p:nvPr>
        </p:nvSpPr>
        <p:spPr>
          <a:xfrm>
            <a:off x="399366" y="186204"/>
            <a:ext cx="6120000" cy="540000"/>
          </a:xfrm>
        </p:spPr>
        <p:txBody>
          <a:bodyPr/>
          <a:lstStyle/>
          <a:p>
            <a:r>
              <a:rPr lang="nl-BE" dirty="0"/>
              <a:t>L’usage du droit pénal en 2020</a:t>
            </a:r>
          </a:p>
        </p:txBody>
      </p:sp>
      <p:sp>
        <p:nvSpPr>
          <p:cNvPr id="4" name="Tijdelijke aanduiding voor voettekst 3">
            <a:extLst>
              <a:ext uri="{FF2B5EF4-FFF2-40B4-BE49-F238E27FC236}">
                <a16:creationId xmlns:a16="http://schemas.microsoft.com/office/drawing/2014/main" id="{6764ED96-79E5-F4A4-92FE-53B908C73E01}"/>
              </a:ext>
            </a:extLst>
          </p:cNvPr>
          <p:cNvSpPr>
            <a:spLocks noGrp="1"/>
          </p:cNvSpPr>
          <p:nvPr>
            <p:ph type="ftr" sz="quarter" idx="10"/>
          </p:nvPr>
        </p:nvSpPr>
        <p:spPr/>
        <p:txBody>
          <a:bodyPr/>
          <a:lstStyle/>
          <a:p>
            <a:r>
              <a:rPr lang="nl-NL"/>
              <a:t>Titel van dia</a:t>
            </a:r>
          </a:p>
        </p:txBody>
      </p:sp>
      <p:sp>
        <p:nvSpPr>
          <p:cNvPr id="5" name="Tijdelijke aanduiding voor dianummer 4">
            <a:extLst>
              <a:ext uri="{FF2B5EF4-FFF2-40B4-BE49-F238E27FC236}">
                <a16:creationId xmlns:a16="http://schemas.microsoft.com/office/drawing/2014/main" id="{22BB0154-59DE-4105-398C-B4C059F96A0A}"/>
              </a:ext>
            </a:extLst>
          </p:cNvPr>
          <p:cNvSpPr>
            <a:spLocks noGrp="1"/>
          </p:cNvSpPr>
          <p:nvPr>
            <p:ph type="sldNum" sz="quarter" idx="11"/>
          </p:nvPr>
        </p:nvSpPr>
        <p:spPr/>
        <p:txBody>
          <a:bodyPr/>
          <a:lstStyle/>
          <a:p>
            <a:r>
              <a:rPr lang="nl-NL"/>
              <a:t> </a:t>
            </a:r>
            <a:fld id="{AB8A7055-102D-D045-96D7-30CB76C75BC2}" type="datetime1">
              <a:rPr lang="nl-NL" smtClean="0"/>
              <a:pPr/>
              <a:t>08-12-2022</a:t>
            </a:fld>
            <a:r>
              <a:rPr lang="nl-NL"/>
              <a:t> | </a:t>
            </a:r>
            <a:fld id="{2DAB09C5-3251-4B47-B002-D03712DC64C3}" type="slidenum">
              <a:rPr lang="nl-NL" smtClean="0"/>
              <a:pPr/>
              <a:t>4</a:t>
            </a:fld>
            <a:endParaRPr lang="nl-NL" dirty="0"/>
          </a:p>
        </p:txBody>
      </p:sp>
      <p:sp>
        <p:nvSpPr>
          <p:cNvPr id="8" name="Tijdelijke aanduiding voor inhoud 7">
            <a:extLst>
              <a:ext uri="{FF2B5EF4-FFF2-40B4-BE49-F238E27FC236}">
                <a16:creationId xmlns:a16="http://schemas.microsoft.com/office/drawing/2014/main" id="{0F77AABD-1486-4FA9-F531-049AB127DE7D}"/>
              </a:ext>
            </a:extLst>
          </p:cNvPr>
          <p:cNvSpPr>
            <a:spLocks noGrp="1"/>
          </p:cNvSpPr>
          <p:nvPr>
            <p:ph idx="12"/>
          </p:nvPr>
        </p:nvSpPr>
        <p:spPr>
          <a:xfrm>
            <a:off x="332509" y="924208"/>
            <a:ext cx="11673444" cy="4811521"/>
          </a:xfrm>
        </p:spPr>
        <p:txBody>
          <a:bodyPr>
            <a:normAutofit fontScale="85000" lnSpcReduction="10000"/>
          </a:bodyPr>
          <a:lstStyle/>
          <a:p>
            <a:pPr marL="0" indent="0">
              <a:buNone/>
            </a:pPr>
            <a:r>
              <a:rPr lang="nl-BE" sz="1900" u="sng" dirty="0">
                <a:solidFill>
                  <a:schemeClr val="tx1"/>
                </a:solidFill>
                <a:latin typeface="Arial" panose="020B0604020202020204" pitchFamily="34" charset="0"/>
                <a:cs typeface="Arial" panose="020B0604020202020204" pitchFamily="34" charset="0"/>
              </a:rPr>
              <a:t>Le droit pénal pandémique est principalement le résultat des </a:t>
            </a:r>
            <a:r>
              <a:rPr lang="nl-BE" sz="1900" b="0" i="0" u="sng" strike="noStrike" dirty="0">
                <a:solidFill>
                  <a:schemeClr val="tx1"/>
                </a:solidFill>
                <a:effectLst/>
                <a:latin typeface="Arial" panose="020B0604020202020204" pitchFamily="34" charset="0"/>
                <a:cs typeface="Arial" panose="020B0604020202020204" pitchFamily="34" charset="0"/>
              </a:rPr>
              <a:t>les arrêtés royaux et ministériels  de pouvoirs spéciaux,</a:t>
            </a:r>
          </a:p>
          <a:p>
            <a:pPr marL="0" indent="0">
              <a:buNone/>
            </a:pPr>
            <a:r>
              <a:rPr lang="nl-BE" sz="1900" dirty="0">
                <a:solidFill>
                  <a:schemeClr val="tx1"/>
                </a:solidFill>
                <a:highlight>
                  <a:srgbClr val="FFFF00"/>
                </a:highlight>
                <a:latin typeface="Arial" panose="020B0604020202020204" pitchFamily="34" charset="0"/>
                <a:cs typeface="Arial" panose="020B0604020202020204" pitchFamily="34" charset="0"/>
              </a:rPr>
              <a:t>L'article 14 de la Constitution </a:t>
            </a:r>
            <a:r>
              <a:rPr lang="nl-BE" sz="1900" dirty="0">
                <a:solidFill>
                  <a:schemeClr val="tx1"/>
                </a:solidFill>
                <a:latin typeface="Arial" panose="020B0604020202020204" pitchFamily="34" charset="0"/>
                <a:cs typeface="Arial" panose="020B0604020202020204" pitchFamily="34" charset="0"/>
              </a:rPr>
              <a:t>donne à l'exécutif un pouvoir réglementaire;  il peut incriminer des faits et déterminer des sanctions dans certaines limites.</a:t>
            </a:r>
          </a:p>
          <a:p>
            <a:pPr marL="0" indent="0">
              <a:buNone/>
            </a:pPr>
            <a:r>
              <a:rPr lang="nl-BE" sz="1900" dirty="0">
                <a:solidFill>
                  <a:schemeClr val="tx1"/>
                </a:solidFill>
                <a:highlight>
                  <a:srgbClr val="FFFF00"/>
                </a:highlight>
                <a:latin typeface="Arial" panose="020B0604020202020204" pitchFamily="34" charset="0"/>
                <a:cs typeface="Arial" panose="020B0604020202020204" pitchFamily="34" charset="0"/>
              </a:rPr>
              <a:t>Loi 27 mars 2020 hab</a:t>
            </a:r>
            <a:r>
              <a:rPr lang="nl-BE" sz="1900" dirty="0">
                <a:solidFill>
                  <a:schemeClr val="tx1"/>
                </a:solidFill>
                <a:latin typeface="Arial" panose="020B0604020202020204" pitchFamily="34" charset="0"/>
                <a:cs typeface="Arial" panose="020B0604020202020204" pitchFamily="34" charset="0"/>
              </a:rPr>
              <a:t>ilitant le Roi à prendre des mesures de lutte contre la propagation du coronavirus COVID-19 </a:t>
            </a:r>
          </a:p>
          <a:p>
            <a:pPr marL="0" indent="0">
              <a:buNone/>
            </a:pPr>
            <a:r>
              <a:rPr lang="nl-BE" sz="1900" dirty="0">
                <a:solidFill>
                  <a:schemeClr val="tx1"/>
                </a:solidFill>
                <a:effectLst/>
                <a:latin typeface="Arial" panose="020B0604020202020204" pitchFamily="34" charset="0"/>
                <a:cs typeface="Arial" panose="020B0604020202020204" pitchFamily="34" charset="0"/>
              </a:rPr>
              <a:t>Arrêté ministériel 18 mars 2020 portant des mesures d’urgence pour limiter la propagation du coronavirus COVID-19, </a:t>
            </a:r>
            <a:r>
              <a:rPr lang="nl-BE" sz="1900" b="0" i="0" u="none" strike="noStrike" dirty="0">
                <a:solidFill>
                  <a:schemeClr val="tx1"/>
                </a:solidFill>
                <a:effectLst/>
                <a:latin typeface="Arial" panose="020B0604020202020204" pitchFamily="34" charset="0"/>
                <a:cs typeface="Arial" panose="020B0604020202020204" pitchFamily="34" charset="0"/>
              </a:rPr>
              <a:t>M.B. </a:t>
            </a:r>
            <a:r>
              <a:rPr lang="nl-BE" sz="1900" dirty="0">
                <a:solidFill>
                  <a:schemeClr val="tx1"/>
                </a:solidFill>
                <a:latin typeface="Arial" panose="020B0604020202020204" pitchFamily="34" charset="0"/>
                <a:cs typeface="Arial" panose="020B0604020202020204" pitchFamily="34" charset="0"/>
              </a:rPr>
              <a:t>18 m</a:t>
            </a:r>
            <a:r>
              <a:rPr lang="nl-BE" sz="1900" b="0" i="0" u="none" strike="noStrike" dirty="0">
                <a:solidFill>
                  <a:schemeClr val="tx1"/>
                </a:solidFill>
                <a:effectLst/>
                <a:latin typeface="Arial" panose="020B0604020202020204" pitchFamily="34" charset="0"/>
                <a:cs typeface="Arial" panose="020B0604020202020204" pitchFamily="34" charset="0"/>
              </a:rPr>
              <a:t>ars 2020</a:t>
            </a:r>
          </a:p>
          <a:p>
            <a:pPr marL="0" indent="0">
              <a:buNone/>
            </a:pPr>
            <a:r>
              <a:rPr lang="nl-BE" sz="1900" dirty="0">
                <a:solidFill>
                  <a:schemeClr val="tx1"/>
                </a:solidFill>
                <a:latin typeface="Arial" panose="020B0604020202020204" pitchFamily="34" charset="0"/>
                <a:cs typeface="Arial" panose="020B0604020202020204" pitchFamily="34" charset="0"/>
              </a:rPr>
              <a:t>	</a:t>
            </a:r>
            <a:r>
              <a:rPr lang="nl-BE" sz="1900" dirty="0">
                <a:solidFill>
                  <a:schemeClr val="tx1"/>
                </a:solidFill>
                <a:latin typeface="Arial" panose="020B0604020202020204" pitchFamily="34" charset="0"/>
                <a:cs typeface="Arial" panose="020B0604020202020204" pitchFamily="34" charset="0"/>
                <a:sym typeface="Wingdings" pitchFamily="2" charset="2"/>
              </a:rPr>
              <a:t> a introduit plusieurs violations relatif au covid et a pris effet le même jour !</a:t>
            </a:r>
            <a:endParaRPr lang="nl-BE" sz="1900" dirty="0">
              <a:solidFill>
                <a:schemeClr val="tx1"/>
              </a:solidFill>
              <a:latin typeface="Arial" panose="020B0604020202020204" pitchFamily="34" charset="0"/>
              <a:cs typeface="Arial" panose="020B0604020202020204" pitchFamily="34" charset="0"/>
            </a:endParaRPr>
          </a:p>
          <a:p>
            <a:pPr marL="0" indent="0">
              <a:buNone/>
            </a:pPr>
            <a:r>
              <a:rPr lang="nl-BE" sz="1900" b="0" i="0" u="none" strike="noStrike" dirty="0">
                <a:solidFill>
                  <a:schemeClr val="tx1"/>
                </a:solidFill>
                <a:effectLst/>
                <a:highlight>
                  <a:srgbClr val="FFFF00"/>
                </a:highlight>
                <a:latin typeface="Arial" panose="020B0604020202020204" pitchFamily="34" charset="0"/>
                <a:cs typeface="Arial" panose="020B0604020202020204" pitchFamily="34" charset="0"/>
              </a:rPr>
              <a:t>Arrêté ministériel 23 mars 202</a:t>
            </a:r>
            <a:r>
              <a:rPr lang="nl-BE" sz="1900" b="0" i="0" u="none" strike="noStrike" dirty="0">
                <a:solidFill>
                  <a:schemeClr val="tx1"/>
                </a:solidFill>
                <a:effectLst/>
                <a:latin typeface="Arial" panose="020B0604020202020204" pitchFamily="34" charset="0"/>
                <a:cs typeface="Arial" panose="020B0604020202020204" pitchFamily="34" charset="0"/>
              </a:rPr>
              <a:t>0 portant des mesures d'urgence pour limiter la propagation du coronavirus COVID-19, M.B. 23 mars 2020 </a:t>
            </a:r>
            <a:endParaRPr lang="nl-BE" sz="1900" dirty="0">
              <a:solidFill>
                <a:schemeClr val="tx1"/>
              </a:solidFill>
              <a:latin typeface="Arial" panose="020B0604020202020204" pitchFamily="34" charset="0"/>
              <a:cs typeface="Arial" panose="020B0604020202020204" pitchFamily="34" charset="0"/>
            </a:endParaRPr>
          </a:p>
          <a:p>
            <a:pPr marL="622300" indent="0">
              <a:buNone/>
            </a:pPr>
            <a:r>
              <a:rPr lang="nl-BE" sz="1900" b="1" dirty="0">
                <a:solidFill>
                  <a:schemeClr val="tx1"/>
                </a:solidFill>
                <a:latin typeface="Arial" panose="020B0604020202020204" pitchFamily="34" charset="0"/>
                <a:cs typeface="Arial" panose="020B0604020202020204" pitchFamily="34" charset="0"/>
                <a:sym typeface="Wingdings" pitchFamily="2" charset="2"/>
              </a:rPr>
              <a:t> Art. 10.§ 1er. </a:t>
            </a:r>
            <a:r>
              <a:rPr lang="nl-BE" sz="1900" dirty="0">
                <a:solidFill>
                  <a:schemeClr val="tx1"/>
                </a:solidFill>
                <a:latin typeface="Arial" panose="020B0604020202020204" pitchFamily="34" charset="0"/>
                <a:cs typeface="Arial" panose="020B0604020202020204" pitchFamily="34" charset="0"/>
                <a:sym typeface="Wingdings" pitchFamily="2" charset="2"/>
              </a:rPr>
              <a:t>Les infractions aux dispositions des articles 1er, 5 et 8 sont sanctionnées par les peines prévues à l'article 187 de la  loi du 15 mai 2007 relative à la sécurité civil</a:t>
            </a:r>
            <a:r>
              <a:rPr lang="nl-BE" sz="1900" b="1" dirty="0">
                <a:solidFill>
                  <a:schemeClr val="tx1"/>
                </a:solidFill>
                <a:effectLst/>
                <a:latin typeface="Arial" panose="020B0604020202020204" pitchFamily="34" charset="0"/>
                <a:cs typeface="Arial" panose="020B0604020202020204" pitchFamily="34" charset="0"/>
              </a:rPr>
              <a:t> </a:t>
            </a:r>
          </a:p>
          <a:p>
            <a:pPr marL="622300" indent="0">
              <a:buNone/>
            </a:pPr>
            <a:r>
              <a:rPr lang="nl-BE" sz="1900" b="1" dirty="0">
                <a:solidFill>
                  <a:schemeClr val="tx1"/>
                </a:solidFill>
                <a:effectLst/>
                <a:latin typeface="Arial" panose="020B0604020202020204" pitchFamily="34" charset="0"/>
                <a:cs typeface="Arial" panose="020B0604020202020204" pitchFamily="34" charset="0"/>
                <a:sym typeface="Wingdings" pitchFamily="2" charset="2"/>
              </a:rPr>
              <a:t></a:t>
            </a:r>
            <a:r>
              <a:rPr lang="nl-BE" sz="1900" b="1" dirty="0">
                <a:solidFill>
                  <a:schemeClr val="tx1"/>
                </a:solidFill>
                <a:effectLst/>
                <a:latin typeface="Arial" panose="020B0604020202020204" pitchFamily="34" charset="0"/>
                <a:cs typeface="Arial" panose="020B0604020202020204" pitchFamily="34" charset="0"/>
              </a:rPr>
              <a:t>Art. 12. </a:t>
            </a:r>
            <a:r>
              <a:rPr lang="nl-BE" sz="1900" dirty="0">
                <a:solidFill>
                  <a:schemeClr val="tx1"/>
                </a:solidFill>
                <a:effectLst/>
                <a:latin typeface="Arial" panose="020B0604020202020204" pitchFamily="34" charset="0"/>
                <a:cs typeface="Arial" panose="020B0604020202020204" pitchFamily="34" charset="0"/>
              </a:rPr>
              <a:t>L’arrêté ministériel du 18 mars 2020 portant des mesures d’urgence pour limiter la propagation du coronavirus COVID-19 est abrogé. </a:t>
            </a:r>
            <a:endParaRPr lang="nl-BE" sz="1900" dirty="0">
              <a:solidFill>
                <a:schemeClr val="tx1"/>
              </a:solidFill>
              <a:latin typeface="Arial" panose="020B0604020202020204" pitchFamily="34" charset="0"/>
              <a:cs typeface="Arial" panose="020B0604020202020204" pitchFamily="34" charset="0"/>
            </a:endParaRPr>
          </a:p>
          <a:p>
            <a:pPr marL="11113" indent="0">
              <a:buNone/>
            </a:pPr>
            <a:r>
              <a:rPr lang="nl-BE" sz="1900" dirty="0">
                <a:solidFill>
                  <a:schemeClr val="tx1"/>
                </a:solidFill>
                <a:highlight>
                  <a:srgbClr val="FFFF00"/>
                </a:highlight>
                <a:latin typeface="Arial" panose="020B0604020202020204" pitchFamily="34" charset="0"/>
                <a:cs typeface="Arial" panose="020B0604020202020204" pitchFamily="34" charset="0"/>
              </a:rPr>
              <a:t>Loi 15 mai 2007 relative à la </a:t>
            </a:r>
            <a:r>
              <a:rPr lang="nl-BE" sz="1900" dirty="0">
                <a:solidFill>
                  <a:schemeClr val="tx1"/>
                </a:solidFill>
                <a:latin typeface="Arial" panose="020B0604020202020204" pitchFamily="34" charset="0"/>
                <a:cs typeface="Arial" panose="020B0604020202020204" pitchFamily="34" charset="0"/>
              </a:rPr>
              <a:t>sécurité civile. </a:t>
            </a:r>
          </a:p>
          <a:p>
            <a:pPr marL="587375" indent="0">
              <a:buNone/>
            </a:pPr>
            <a:r>
              <a:rPr lang="nl-BE" sz="1900" dirty="0">
                <a:solidFill>
                  <a:schemeClr val="tx1"/>
                </a:solidFill>
                <a:latin typeface="Arial" panose="020B0604020202020204" pitchFamily="34" charset="0"/>
                <a:cs typeface="Arial" panose="020B0604020202020204" pitchFamily="34" charset="0"/>
                <a:sym typeface="Wingdings" pitchFamily="2" charset="2"/>
              </a:rPr>
              <a:t> </a:t>
            </a:r>
            <a:r>
              <a:rPr lang="nl-BE" sz="1900" b="1" dirty="0">
                <a:solidFill>
                  <a:schemeClr val="tx1"/>
                </a:solidFill>
                <a:latin typeface="Arial" panose="020B0604020202020204" pitchFamily="34" charset="0"/>
                <a:cs typeface="Arial" panose="020B0604020202020204" pitchFamily="34" charset="0"/>
                <a:sym typeface="Wingdings" pitchFamily="2" charset="2"/>
              </a:rPr>
              <a:t>Art. 182 </a:t>
            </a:r>
            <a:r>
              <a:rPr lang="nl-BE" sz="1900" dirty="0">
                <a:solidFill>
                  <a:schemeClr val="tx1"/>
                </a:solidFill>
                <a:latin typeface="Arial" panose="020B0604020202020204" pitchFamily="34" charset="0"/>
                <a:cs typeface="Arial" panose="020B0604020202020204" pitchFamily="34" charset="0"/>
                <a:sym typeface="Wingdings" pitchFamily="2" charset="2"/>
              </a:rPr>
              <a:t>: le ministre compétent peut, par arrêté, imposer un certain nombre de mesures</a:t>
            </a:r>
          </a:p>
          <a:p>
            <a:pPr marL="587375" indent="0">
              <a:buNone/>
            </a:pPr>
            <a:r>
              <a:rPr lang="nl-BE" sz="1900" dirty="0">
                <a:solidFill>
                  <a:schemeClr val="tx1"/>
                </a:solidFill>
                <a:latin typeface="Arial" panose="020B0604020202020204" pitchFamily="34" charset="0"/>
                <a:cs typeface="Arial" panose="020B0604020202020204" pitchFamily="34" charset="0"/>
                <a:sym typeface="Wingdings" pitchFamily="2" charset="2"/>
              </a:rPr>
              <a:t></a:t>
            </a:r>
            <a:r>
              <a:rPr lang="nl-BE" sz="1900" dirty="0">
                <a:solidFill>
                  <a:schemeClr val="tx1"/>
                </a:solidFill>
                <a:latin typeface="Arial" panose="020B0604020202020204" pitchFamily="34" charset="0"/>
                <a:cs typeface="Arial" panose="020B0604020202020204" pitchFamily="34" charset="0"/>
              </a:rPr>
              <a:t> </a:t>
            </a:r>
            <a:r>
              <a:rPr lang="nl-BE" sz="1900" b="1" dirty="0">
                <a:solidFill>
                  <a:schemeClr val="tx1"/>
                </a:solidFill>
                <a:latin typeface="Arial" panose="020B0604020202020204" pitchFamily="34" charset="0"/>
                <a:cs typeface="Arial" panose="020B0604020202020204" pitchFamily="34" charset="0"/>
              </a:rPr>
              <a:t>Art. 187:</a:t>
            </a:r>
            <a:r>
              <a:rPr lang="nl-BE" sz="1900" dirty="0">
                <a:solidFill>
                  <a:schemeClr val="tx1"/>
                </a:solidFill>
                <a:latin typeface="Arial" panose="020B0604020202020204" pitchFamily="34" charset="0"/>
                <a:cs typeface="Arial" panose="020B0604020202020204" pitchFamily="34" charset="0"/>
              </a:rPr>
              <a:t> les infractions  sont punies d’un emprisonnement </a:t>
            </a:r>
            <a:r>
              <a:rPr lang="nl-BE" dirty="0">
                <a:solidFill>
                  <a:schemeClr val="tx1"/>
                </a:solidFill>
                <a:latin typeface="Arial" panose="020B0604020202020204" pitchFamily="34" charset="0"/>
                <a:cs typeface="Arial" panose="020B0604020202020204" pitchFamily="34" charset="0"/>
              </a:rPr>
              <a:t>de huit jours à trois mois et d’une amende de 26 à 500 euros, ou d’une de ces peines seulement</a:t>
            </a:r>
          </a:p>
          <a:p>
            <a:pPr marL="0" indent="0">
              <a:buNone/>
            </a:pPr>
            <a:endParaRPr lang="nl-BE"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5684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7CBBD4B6-8583-8B57-0DF7-36042136A199}"/>
              </a:ext>
            </a:extLst>
          </p:cNvPr>
          <p:cNvSpPr>
            <a:spLocks noGrp="1"/>
          </p:cNvSpPr>
          <p:nvPr>
            <p:ph type="title"/>
          </p:nvPr>
        </p:nvSpPr>
        <p:spPr>
          <a:xfrm>
            <a:off x="233112" y="125211"/>
            <a:ext cx="6120000" cy="540000"/>
          </a:xfrm>
        </p:spPr>
        <p:txBody>
          <a:bodyPr/>
          <a:lstStyle/>
          <a:p>
            <a:r>
              <a:rPr lang="nl-BE" dirty="0"/>
              <a:t>L’usage du droit pénal en 2020-2021</a:t>
            </a:r>
          </a:p>
        </p:txBody>
      </p:sp>
      <p:sp>
        <p:nvSpPr>
          <p:cNvPr id="4" name="Tijdelijke aanduiding voor voettekst 3">
            <a:extLst>
              <a:ext uri="{FF2B5EF4-FFF2-40B4-BE49-F238E27FC236}">
                <a16:creationId xmlns:a16="http://schemas.microsoft.com/office/drawing/2014/main" id="{6764ED96-79E5-F4A4-92FE-53B908C73E01}"/>
              </a:ext>
            </a:extLst>
          </p:cNvPr>
          <p:cNvSpPr>
            <a:spLocks noGrp="1"/>
          </p:cNvSpPr>
          <p:nvPr>
            <p:ph type="ftr" sz="quarter" idx="10"/>
          </p:nvPr>
        </p:nvSpPr>
        <p:spPr/>
        <p:txBody>
          <a:bodyPr/>
          <a:lstStyle/>
          <a:p>
            <a:r>
              <a:rPr lang="nl-NL"/>
              <a:t>Titel van dia</a:t>
            </a:r>
          </a:p>
        </p:txBody>
      </p:sp>
      <p:sp>
        <p:nvSpPr>
          <p:cNvPr id="5" name="Tijdelijke aanduiding voor dianummer 4">
            <a:extLst>
              <a:ext uri="{FF2B5EF4-FFF2-40B4-BE49-F238E27FC236}">
                <a16:creationId xmlns:a16="http://schemas.microsoft.com/office/drawing/2014/main" id="{22BB0154-59DE-4105-398C-B4C059F96A0A}"/>
              </a:ext>
            </a:extLst>
          </p:cNvPr>
          <p:cNvSpPr>
            <a:spLocks noGrp="1"/>
          </p:cNvSpPr>
          <p:nvPr>
            <p:ph type="sldNum" sz="quarter" idx="11"/>
          </p:nvPr>
        </p:nvSpPr>
        <p:spPr/>
        <p:txBody>
          <a:bodyPr/>
          <a:lstStyle/>
          <a:p>
            <a:r>
              <a:rPr lang="nl-NL"/>
              <a:t> </a:t>
            </a:r>
            <a:fld id="{AB8A7055-102D-D045-96D7-30CB76C75BC2}" type="datetime1">
              <a:rPr lang="nl-NL" smtClean="0"/>
              <a:pPr/>
              <a:t>08-12-2022</a:t>
            </a:fld>
            <a:r>
              <a:rPr lang="nl-NL"/>
              <a:t> | </a:t>
            </a:r>
            <a:fld id="{2DAB09C5-3251-4B47-B002-D03712DC64C3}" type="slidenum">
              <a:rPr lang="nl-NL" smtClean="0"/>
              <a:pPr/>
              <a:t>5</a:t>
            </a:fld>
            <a:endParaRPr lang="nl-NL" dirty="0"/>
          </a:p>
        </p:txBody>
      </p:sp>
      <p:sp>
        <p:nvSpPr>
          <p:cNvPr id="8" name="Tijdelijke aanduiding voor inhoud 7">
            <a:extLst>
              <a:ext uri="{FF2B5EF4-FFF2-40B4-BE49-F238E27FC236}">
                <a16:creationId xmlns:a16="http://schemas.microsoft.com/office/drawing/2014/main" id="{0F77AABD-1486-4FA9-F531-049AB127DE7D}"/>
              </a:ext>
            </a:extLst>
          </p:cNvPr>
          <p:cNvSpPr>
            <a:spLocks noGrp="1"/>
          </p:cNvSpPr>
          <p:nvPr>
            <p:ph idx="12"/>
          </p:nvPr>
        </p:nvSpPr>
        <p:spPr>
          <a:xfrm>
            <a:off x="130630" y="900387"/>
            <a:ext cx="11661568" cy="4811644"/>
          </a:xfrm>
        </p:spPr>
        <p:txBody>
          <a:bodyPr>
            <a:normAutofit fontScale="92500" lnSpcReduction="20000"/>
          </a:bodyPr>
          <a:lstStyle/>
          <a:p>
            <a:r>
              <a:rPr lang="nl-BE" dirty="0">
                <a:solidFill>
                  <a:schemeClr val="tx1"/>
                </a:solidFill>
                <a:effectLst/>
                <a:highlight>
                  <a:srgbClr val="FFFF00"/>
                </a:highlight>
                <a:latin typeface="+mj-lt"/>
                <a:cs typeface="Arial" panose="020B0604020202020204" pitchFamily="34" charset="0"/>
              </a:rPr>
              <a:t>L’arrêté ministériel du 28 octobre 2020 </a:t>
            </a:r>
            <a:r>
              <a:rPr lang="nl-BE" dirty="0">
                <a:solidFill>
                  <a:schemeClr val="tx1"/>
                </a:solidFill>
                <a:effectLst/>
                <a:latin typeface="+mj-lt"/>
                <a:cs typeface="Arial" panose="020B0604020202020204" pitchFamily="34" charset="0"/>
              </a:rPr>
              <a:t>portant des mesures d’urgence pour limiter la propagation du coronavirus COVID-1 , tel que modifié par les arrêtés ministériels du 1er novembre, du 28 novembre, du 11 décembre, du 19 décembre, du 20 décembre, du 21 décembre du 24 décembre 2020, du 12 janvier, du 14 janvier, du 26 janvier, du 29 janvier, du 6 février, du 12 février, du 6 mars, du 20 mars, du 26 mars, du 26 avril, du 27 avril, du 7 mai et du 4 juin 2021, sanctionne pénalement les infractions aux dispositions des articles mentionnés ci-dessous. </a:t>
            </a:r>
          </a:p>
          <a:p>
            <a:r>
              <a:rPr lang="nl-BE" dirty="0">
                <a:solidFill>
                  <a:schemeClr val="tx1"/>
                </a:solidFill>
                <a:effectLst/>
                <a:highlight>
                  <a:srgbClr val="FFFF00"/>
                </a:highlight>
                <a:latin typeface="+mj-lt"/>
                <a:cs typeface="Arial" panose="020B0604020202020204" pitchFamily="34" charset="0"/>
              </a:rPr>
              <a:t>Loi du 14 août 2021 relative aux mesures de police administrative lors d’une situation d’urgence épidémique</a:t>
            </a:r>
            <a:endParaRPr lang="nl-BE" i="0" u="none" strike="noStrike" dirty="0">
              <a:solidFill>
                <a:schemeClr val="tx1"/>
              </a:solidFill>
              <a:highlight>
                <a:srgbClr val="FFFF00"/>
              </a:highlight>
              <a:latin typeface="+mj-lt"/>
              <a:cs typeface="Arial" panose="020B0604020202020204" pitchFamily="34" charset="0"/>
            </a:endParaRPr>
          </a:p>
          <a:p>
            <a:r>
              <a:rPr lang="nl-BE" i="0" u="none" strike="noStrike" dirty="0">
                <a:solidFill>
                  <a:schemeClr val="tx1"/>
                </a:solidFill>
                <a:effectLst/>
                <a:highlight>
                  <a:srgbClr val="FFFF00"/>
                </a:highlight>
                <a:latin typeface="+mj-lt"/>
                <a:cs typeface="Arial" panose="020B0604020202020204" pitchFamily="34" charset="0"/>
              </a:rPr>
              <a:t>Arrêté royal du 28 octobre 2021. </a:t>
            </a:r>
            <a:r>
              <a:rPr lang="nl-BE" i="0" u="none" strike="noStrike" dirty="0">
                <a:solidFill>
                  <a:schemeClr val="tx1"/>
                </a:solidFill>
                <a:effectLst/>
                <a:latin typeface="+mj-lt"/>
                <a:cs typeface="Arial" panose="020B0604020202020204" pitchFamily="34" charset="0"/>
              </a:rPr>
              <a:t>portant les mesures de police administrative nécessaires en vue de prévenir ou de limiter les con21oktséquences pour la santé publique de la situation d'urgence épidémique déclarée concernant la pandémie de coronavirus COVID-19</a:t>
            </a:r>
          </a:p>
          <a:p>
            <a:pPr marL="955675" indent="-285750">
              <a:buFont typeface="Wingdings" pitchFamily="2" charset="2"/>
              <a:buChar char="è"/>
            </a:pPr>
            <a:r>
              <a:rPr lang="nl-BE" sz="1800" b="1" dirty="0">
                <a:solidFill>
                  <a:schemeClr val="tx1"/>
                </a:solidFill>
                <a:effectLst/>
                <a:latin typeface="+mj-lt"/>
                <a:cs typeface="Arial" panose="020B0604020202020204" pitchFamily="34" charset="0"/>
              </a:rPr>
              <a:t>Art. 29</a:t>
            </a:r>
            <a:r>
              <a:rPr lang="nl-BE" sz="1800" dirty="0">
                <a:solidFill>
                  <a:schemeClr val="tx1"/>
                </a:solidFill>
                <a:effectLst/>
                <a:latin typeface="+mj-lt"/>
                <a:cs typeface="Arial" panose="020B0604020202020204" pitchFamily="34" charset="0"/>
              </a:rPr>
              <a:t>.</a:t>
            </a:r>
            <a:r>
              <a:rPr lang="nl-BE" sz="1800" b="1" dirty="0">
                <a:solidFill>
                  <a:schemeClr val="tx1"/>
                </a:solidFill>
                <a:effectLst/>
                <a:latin typeface="+mj-lt"/>
                <a:cs typeface="Arial" panose="020B0604020202020204" pitchFamily="34" charset="0"/>
              </a:rPr>
              <a:t> </a:t>
            </a:r>
            <a:r>
              <a:rPr lang="nl-BE" sz="1800" dirty="0">
                <a:solidFill>
                  <a:schemeClr val="tx1"/>
                </a:solidFill>
                <a:effectLst/>
                <a:latin typeface="+mj-lt"/>
                <a:cs typeface="Arial" panose="020B0604020202020204" pitchFamily="34" charset="0"/>
              </a:rPr>
              <a:t>L’arrêté ministériel du 28 octobre 2020 portant des mesures d’urgence pour limiter la propagation du coronavirus COVID-19 est abrogé, </a:t>
            </a:r>
          </a:p>
          <a:p>
            <a:pPr marL="955675" indent="-285750">
              <a:buFont typeface="Wingdings" pitchFamily="2" charset="2"/>
              <a:buChar char="è"/>
            </a:pPr>
            <a:endParaRPr lang="nl-BE" sz="1600" dirty="0">
              <a:solidFill>
                <a:schemeClr val="tx1"/>
              </a:solidFill>
              <a:latin typeface="+mj-lt"/>
              <a:cs typeface="Arial" panose="020B0604020202020204" pitchFamily="34" charset="0"/>
            </a:endParaRPr>
          </a:p>
          <a:p>
            <a:pPr marL="0" indent="0">
              <a:buNone/>
            </a:pPr>
            <a:r>
              <a:rPr lang="nl-BE" sz="1600" b="1" dirty="0">
                <a:solidFill>
                  <a:schemeClr val="tx1"/>
                </a:solidFill>
                <a:latin typeface="Arial" panose="020B0604020202020204" pitchFamily="34" charset="0"/>
                <a:cs typeface="Arial" panose="020B0604020202020204" pitchFamily="34" charset="0"/>
              </a:rPr>
              <a:t>On peut distinguer cinq groupes d'infractions covid (par example dans l’ Arrêté ministériel 23 mars 2020-:</a:t>
            </a:r>
          </a:p>
          <a:p>
            <a:pPr marL="0" indent="0">
              <a:buNone/>
            </a:pPr>
            <a:r>
              <a:rPr lang="nl-BE" sz="1600" b="1" dirty="0">
                <a:solidFill>
                  <a:schemeClr val="tx1"/>
                </a:solidFill>
                <a:latin typeface="Arial" panose="020B0604020202020204" pitchFamily="34" charset="0"/>
                <a:cs typeface="Arial" panose="020B0604020202020204" pitchFamily="34" charset="0"/>
              </a:rPr>
              <a:t>(a) ouverture et accès interdits ou restreints (art. 1) ;</a:t>
            </a:r>
          </a:p>
          <a:p>
            <a:pPr marL="0" indent="0">
              <a:buNone/>
            </a:pPr>
            <a:r>
              <a:rPr lang="nl-BE" sz="1600" b="1" dirty="0">
                <a:solidFill>
                  <a:schemeClr val="tx1"/>
                </a:solidFill>
                <a:latin typeface="Arial" panose="020B0604020202020204" pitchFamily="34" charset="0"/>
                <a:cs typeface="Arial" panose="020B0604020202020204" pitchFamily="34" charset="0"/>
              </a:rPr>
              <a:t>(b) l'obligation de porter un masque ou toute autre solution en tissu (art. 4) ;</a:t>
            </a:r>
          </a:p>
          <a:p>
            <a:pPr marL="0" indent="0">
              <a:buNone/>
            </a:pPr>
            <a:r>
              <a:rPr lang="nl-BE" sz="1600" b="1" dirty="0">
                <a:solidFill>
                  <a:schemeClr val="tx1"/>
                </a:solidFill>
                <a:latin typeface="Arial" panose="020B0604020202020204" pitchFamily="34" charset="0"/>
                <a:cs typeface="Arial" panose="020B0604020202020204" pitchFamily="34" charset="0"/>
              </a:rPr>
              <a:t>(c) activités et rassemblements interdits (art. 5 et 5a) ; </a:t>
            </a:r>
          </a:p>
          <a:p>
            <a:pPr marL="0" indent="0">
              <a:buNone/>
            </a:pPr>
            <a:r>
              <a:rPr lang="nl-BE" sz="1600" b="1" dirty="0">
                <a:solidFill>
                  <a:schemeClr val="tx1"/>
                </a:solidFill>
                <a:latin typeface="Arial" panose="020B0604020202020204" pitchFamily="34" charset="0"/>
                <a:cs typeface="Arial" panose="020B0604020202020204" pitchFamily="34" charset="0"/>
              </a:rPr>
              <a:t>(d) mouvements interdits (art. 8) ;</a:t>
            </a:r>
          </a:p>
          <a:p>
            <a:pPr marL="0" indent="0">
              <a:buNone/>
            </a:pPr>
            <a:r>
              <a:rPr lang="nl-BE" sz="1600" b="1" dirty="0">
                <a:solidFill>
                  <a:schemeClr val="tx1"/>
                </a:solidFill>
                <a:latin typeface="Arial" panose="020B0604020202020204" pitchFamily="34" charset="0"/>
                <a:cs typeface="Arial" panose="020B0604020202020204" pitchFamily="34" charset="0"/>
              </a:rPr>
              <a:t>(e) le non-respect des règles relatives à la distanciation sociale (art. 8bis).</a:t>
            </a:r>
            <a:endParaRPr lang="nl-BE"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9969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ndertitel 6">
            <a:extLst>
              <a:ext uri="{FF2B5EF4-FFF2-40B4-BE49-F238E27FC236}">
                <a16:creationId xmlns:a16="http://schemas.microsoft.com/office/drawing/2014/main" id="{820ECB32-BCB3-E060-AFC9-2AB0170155B5}"/>
              </a:ext>
            </a:extLst>
          </p:cNvPr>
          <p:cNvSpPr>
            <a:spLocks noGrp="1"/>
          </p:cNvSpPr>
          <p:nvPr>
            <p:ph type="subTitle" idx="1"/>
          </p:nvPr>
        </p:nvSpPr>
        <p:spPr>
          <a:xfrm>
            <a:off x="344385" y="861587"/>
            <a:ext cx="7920000" cy="360000"/>
          </a:xfrm>
        </p:spPr>
        <p:txBody>
          <a:bodyPr>
            <a:normAutofit fontScale="70000" lnSpcReduction="20000"/>
          </a:bodyPr>
          <a:lstStyle/>
          <a:p>
            <a:r>
              <a:rPr lang="nl-BE" sz="1800" i="1" dirty="0">
                <a:effectLst/>
                <a:latin typeface="MinionPro"/>
              </a:rPr>
              <a:t>https://www.om-mp.be/sites/default/files/u147/col_06_2020_coronavirus_fr_nl_version_16.06.2021_clean.pdf</a:t>
            </a:r>
            <a:endParaRPr lang="nl-BE" dirty="0"/>
          </a:p>
        </p:txBody>
      </p:sp>
      <p:sp>
        <p:nvSpPr>
          <p:cNvPr id="6" name="Titel 5">
            <a:extLst>
              <a:ext uri="{FF2B5EF4-FFF2-40B4-BE49-F238E27FC236}">
                <a16:creationId xmlns:a16="http://schemas.microsoft.com/office/drawing/2014/main" id="{7CBBD4B6-8583-8B57-0DF7-36042136A199}"/>
              </a:ext>
            </a:extLst>
          </p:cNvPr>
          <p:cNvSpPr>
            <a:spLocks noGrp="1"/>
          </p:cNvSpPr>
          <p:nvPr>
            <p:ph type="title"/>
          </p:nvPr>
        </p:nvSpPr>
        <p:spPr>
          <a:xfrm>
            <a:off x="375616" y="284077"/>
            <a:ext cx="6120000" cy="540000"/>
          </a:xfrm>
        </p:spPr>
        <p:txBody>
          <a:bodyPr/>
          <a:lstStyle/>
          <a:p>
            <a:r>
              <a:rPr lang="nl-BE" dirty="0"/>
              <a:t>L’usage du droit pénal en 2020-2021</a:t>
            </a:r>
          </a:p>
        </p:txBody>
      </p:sp>
      <p:sp>
        <p:nvSpPr>
          <p:cNvPr id="4" name="Tijdelijke aanduiding voor voettekst 3">
            <a:extLst>
              <a:ext uri="{FF2B5EF4-FFF2-40B4-BE49-F238E27FC236}">
                <a16:creationId xmlns:a16="http://schemas.microsoft.com/office/drawing/2014/main" id="{6764ED96-79E5-F4A4-92FE-53B908C73E01}"/>
              </a:ext>
            </a:extLst>
          </p:cNvPr>
          <p:cNvSpPr>
            <a:spLocks noGrp="1"/>
          </p:cNvSpPr>
          <p:nvPr>
            <p:ph type="ftr" sz="quarter" idx="10"/>
          </p:nvPr>
        </p:nvSpPr>
        <p:spPr/>
        <p:txBody>
          <a:bodyPr/>
          <a:lstStyle/>
          <a:p>
            <a:r>
              <a:rPr lang="nl-NL"/>
              <a:t>Titel van dia</a:t>
            </a:r>
          </a:p>
        </p:txBody>
      </p:sp>
      <p:sp>
        <p:nvSpPr>
          <p:cNvPr id="5" name="Tijdelijke aanduiding voor dianummer 4">
            <a:extLst>
              <a:ext uri="{FF2B5EF4-FFF2-40B4-BE49-F238E27FC236}">
                <a16:creationId xmlns:a16="http://schemas.microsoft.com/office/drawing/2014/main" id="{22BB0154-59DE-4105-398C-B4C059F96A0A}"/>
              </a:ext>
            </a:extLst>
          </p:cNvPr>
          <p:cNvSpPr>
            <a:spLocks noGrp="1"/>
          </p:cNvSpPr>
          <p:nvPr>
            <p:ph type="sldNum" sz="quarter" idx="11"/>
          </p:nvPr>
        </p:nvSpPr>
        <p:spPr/>
        <p:txBody>
          <a:bodyPr/>
          <a:lstStyle/>
          <a:p>
            <a:r>
              <a:rPr lang="nl-NL"/>
              <a:t> </a:t>
            </a:r>
            <a:fld id="{AB8A7055-102D-D045-96D7-30CB76C75BC2}" type="datetime1">
              <a:rPr lang="nl-NL" smtClean="0"/>
              <a:pPr/>
              <a:t>08-12-2022</a:t>
            </a:fld>
            <a:r>
              <a:rPr lang="nl-NL"/>
              <a:t> | </a:t>
            </a:r>
            <a:fld id="{2DAB09C5-3251-4B47-B002-D03712DC64C3}" type="slidenum">
              <a:rPr lang="nl-NL" smtClean="0"/>
              <a:pPr/>
              <a:t>6</a:t>
            </a:fld>
            <a:endParaRPr lang="nl-NL" dirty="0"/>
          </a:p>
        </p:txBody>
      </p:sp>
      <p:sp>
        <p:nvSpPr>
          <p:cNvPr id="8" name="Tijdelijke aanduiding voor inhoud 7">
            <a:extLst>
              <a:ext uri="{FF2B5EF4-FFF2-40B4-BE49-F238E27FC236}">
                <a16:creationId xmlns:a16="http://schemas.microsoft.com/office/drawing/2014/main" id="{0F77AABD-1486-4FA9-F531-049AB127DE7D}"/>
              </a:ext>
            </a:extLst>
          </p:cNvPr>
          <p:cNvSpPr>
            <a:spLocks noGrp="1"/>
          </p:cNvSpPr>
          <p:nvPr>
            <p:ph idx="12"/>
          </p:nvPr>
        </p:nvSpPr>
        <p:spPr>
          <a:xfrm>
            <a:off x="344385" y="1482212"/>
            <a:ext cx="11661568" cy="4551711"/>
          </a:xfrm>
        </p:spPr>
        <p:txBody>
          <a:bodyPr>
            <a:normAutofit/>
          </a:bodyPr>
          <a:lstStyle/>
          <a:p>
            <a:pPr marL="0" indent="0">
              <a:buNone/>
            </a:pPr>
            <a:r>
              <a:rPr lang="nl-BE" b="1" u="sng" dirty="0">
                <a:solidFill>
                  <a:schemeClr val="tx1"/>
                </a:solidFill>
                <a:latin typeface="Arial" panose="020B0604020202020204" pitchFamily="34" charset="0"/>
                <a:cs typeface="Arial" panose="020B0604020202020204" pitchFamily="34" charset="0"/>
              </a:rPr>
              <a:t>Le nombre de ciruclaires du Conseil des procureurs généraux liées au corona en est une illustration frappante du même acceleration. </a:t>
            </a:r>
          </a:p>
          <a:p>
            <a:pPr marL="0" indent="0">
              <a:buNone/>
            </a:pPr>
            <a:r>
              <a:rPr lang="nl-BE" dirty="0">
                <a:solidFill>
                  <a:schemeClr val="tx1"/>
                </a:solidFill>
                <a:latin typeface="Arial" panose="020B0604020202020204" pitchFamily="34" charset="0"/>
                <a:cs typeface="Arial" panose="020B0604020202020204" pitchFamily="34" charset="0"/>
                <a:sym typeface="Wingdings" pitchFamily="2" charset="2"/>
              </a:rPr>
              <a:t></a:t>
            </a:r>
            <a:r>
              <a:rPr lang="nl-BE" dirty="0">
                <a:solidFill>
                  <a:schemeClr val="tx1"/>
                </a:solidFill>
                <a:latin typeface="Arial" panose="020B0604020202020204" pitchFamily="34" charset="0"/>
                <a:cs typeface="Arial" panose="020B0604020202020204" pitchFamily="34" charset="0"/>
              </a:rPr>
              <a:t>Ici le plus important est la  Circulaire ° 06/2020  sur </a:t>
            </a:r>
            <a:r>
              <a:rPr lang="nl-BE" dirty="0">
                <a:solidFill>
                  <a:schemeClr val="tx1"/>
                </a:solidFill>
                <a:effectLst/>
                <a:latin typeface="Arial" panose="020B0604020202020204" pitchFamily="34" charset="0"/>
                <a:cs typeface="Arial" panose="020B0604020202020204" pitchFamily="34" charset="0"/>
              </a:rPr>
              <a:t> la mise en œuvre judiciaire de l’arrêté ministériel du 28 octobre 2020 portant des mesures d'urgence pour limiter la propagation du coronavirus COVID-19 tel que modifié par les arrêtés ministériels du 1er novembre, du 28 novembre, du 11 décembre, du 19 décembre, du 20 décembre, du 21 décembre, du 24 décembre 2020, du 12 janvier, du 14 janvier, du 26 janvier, du 29 janvier, du 6 février, du 12 février, du 6 mars, du 20 mars, du 26 mars, du 26 avril, 27 avril, 7 mai et 4 juin 2021.et sur  l’application de l’arrêté royal du 6 avril 2020 portant sur le non-respect des mesures d'urgence pour limiter la propagation du coronavirus COVID-19 </a:t>
            </a:r>
            <a:endParaRPr lang="nl-BE" dirty="0">
              <a:solidFill>
                <a:schemeClr val="tx1"/>
              </a:solidFill>
              <a:latin typeface="Arial" panose="020B0604020202020204" pitchFamily="34" charset="0"/>
              <a:cs typeface="Arial" panose="020B0604020202020204" pitchFamily="34" charset="0"/>
            </a:endParaRPr>
          </a:p>
          <a:p>
            <a:pPr marL="0" indent="0">
              <a:buNone/>
            </a:pPr>
            <a:r>
              <a:rPr lang="nl-BE" dirty="0">
                <a:solidFill>
                  <a:schemeClr val="tx1"/>
                </a:solidFill>
                <a:latin typeface="Arial" panose="020B0604020202020204" pitchFamily="34" charset="0"/>
                <a:cs typeface="Arial" panose="020B0604020202020204" pitchFamily="34" charset="0"/>
                <a:sym typeface="Wingdings" pitchFamily="2" charset="2"/>
              </a:rPr>
              <a:t></a:t>
            </a:r>
            <a:r>
              <a:rPr lang="nl-BE" dirty="0">
                <a:solidFill>
                  <a:schemeClr val="tx1"/>
                </a:solidFill>
                <a:latin typeface="Arial" panose="020B0604020202020204" pitchFamily="34" charset="0"/>
                <a:cs typeface="Arial" panose="020B0604020202020204" pitchFamily="34" charset="0"/>
              </a:rPr>
              <a:t>cette circulaire COL n° 06/2020 a eu  plusieurs révisions.</a:t>
            </a:r>
          </a:p>
          <a:p>
            <a:pPr marL="0" indent="0">
              <a:buNone/>
            </a:pPr>
            <a:endParaRPr lang="nl-BE" dirty="0">
              <a:solidFill>
                <a:schemeClr val="tx1"/>
              </a:solidFill>
              <a:latin typeface="Arial" panose="020B0604020202020204" pitchFamily="34" charset="0"/>
              <a:cs typeface="Arial" panose="020B0604020202020204" pitchFamily="34" charset="0"/>
              <a:sym typeface="Wingdings" pitchFamily="2" charset="2"/>
            </a:endParaRPr>
          </a:p>
          <a:p>
            <a:pPr marL="0" indent="0">
              <a:buNone/>
            </a:pPr>
            <a:r>
              <a:rPr lang="nl-BE" dirty="0">
                <a:solidFill>
                  <a:schemeClr val="tx1"/>
                </a:solidFill>
                <a:latin typeface="+mj-lt"/>
                <a:cs typeface="Arial" panose="020B0604020202020204" pitchFamily="34" charset="0"/>
                <a:sym typeface="Wingdings" pitchFamily="2" charset="2"/>
              </a:rPr>
              <a:t> Est-ce que vous suivez encore? </a:t>
            </a:r>
            <a:endParaRPr lang="nl-BE" dirty="0">
              <a:solidFill>
                <a:schemeClr val="tx1"/>
              </a:solidFill>
              <a:latin typeface="+mj-lt"/>
              <a:cs typeface="Arial" panose="020B0604020202020204" pitchFamily="34" charset="0"/>
            </a:endParaRPr>
          </a:p>
        </p:txBody>
      </p:sp>
    </p:spTree>
    <p:extLst>
      <p:ext uri="{BB962C8B-B14F-4D97-AF65-F5344CB8AC3E}">
        <p14:creationId xmlns:p14="http://schemas.microsoft.com/office/powerpoint/2010/main" val="4290982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ndertitel 6">
            <a:extLst>
              <a:ext uri="{FF2B5EF4-FFF2-40B4-BE49-F238E27FC236}">
                <a16:creationId xmlns:a16="http://schemas.microsoft.com/office/drawing/2014/main" id="{820ECB32-BCB3-E060-AFC9-2AB0170155B5}"/>
              </a:ext>
            </a:extLst>
          </p:cNvPr>
          <p:cNvSpPr>
            <a:spLocks noGrp="1"/>
          </p:cNvSpPr>
          <p:nvPr>
            <p:ph type="subTitle" idx="1"/>
          </p:nvPr>
        </p:nvSpPr>
        <p:spPr>
          <a:xfrm>
            <a:off x="690600" y="969591"/>
            <a:ext cx="7920000" cy="360000"/>
          </a:xfrm>
        </p:spPr>
        <p:txBody>
          <a:bodyPr>
            <a:normAutofit fontScale="70000" lnSpcReduction="20000"/>
          </a:bodyPr>
          <a:lstStyle/>
          <a:p>
            <a:r>
              <a:rPr lang="nl-BE" sz="1800" i="1" dirty="0">
                <a:effectLst/>
                <a:latin typeface="MinionPro"/>
              </a:rPr>
              <a:t>https://www.om-mp.be/sites/default/files/u147/col_06_2020_coronavirus_fr_nl_version_16.06.2021_clean.pdf</a:t>
            </a:r>
            <a:endParaRPr lang="nl-BE" dirty="0"/>
          </a:p>
        </p:txBody>
      </p:sp>
      <p:sp>
        <p:nvSpPr>
          <p:cNvPr id="6" name="Titel 5">
            <a:extLst>
              <a:ext uri="{FF2B5EF4-FFF2-40B4-BE49-F238E27FC236}">
                <a16:creationId xmlns:a16="http://schemas.microsoft.com/office/drawing/2014/main" id="{7CBBD4B6-8583-8B57-0DF7-36042136A199}"/>
              </a:ext>
            </a:extLst>
          </p:cNvPr>
          <p:cNvSpPr>
            <a:spLocks noGrp="1"/>
          </p:cNvSpPr>
          <p:nvPr>
            <p:ph type="title"/>
          </p:nvPr>
        </p:nvSpPr>
        <p:spPr>
          <a:xfrm>
            <a:off x="720000" y="321587"/>
            <a:ext cx="6120000" cy="540000"/>
          </a:xfrm>
        </p:spPr>
        <p:txBody>
          <a:bodyPr/>
          <a:lstStyle/>
          <a:p>
            <a:r>
              <a:rPr lang="nl-BE" dirty="0"/>
              <a:t>L’usage du droit pénal en 2020</a:t>
            </a:r>
          </a:p>
        </p:txBody>
      </p:sp>
      <p:sp>
        <p:nvSpPr>
          <p:cNvPr id="4" name="Tijdelijke aanduiding voor voettekst 3">
            <a:extLst>
              <a:ext uri="{FF2B5EF4-FFF2-40B4-BE49-F238E27FC236}">
                <a16:creationId xmlns:a16="http://schemas.microsoft.com/office/drawing/2014/main" id="{6764ED96-79E5-F4A4-92FE-53B908C73E01}"/>
              </a:ext>
            </a:extLst>
          </p:cNvPr>
          <p:cNvSpPr>
            <a:spLocks noGrp="1"/>
          </p:cNvSpPr>
          <p:nvPr>
            <p:ph type="ftr" sz="quarter" idx="10"/>
          </p:nvPr>
        </p:nvSpPr>
        <p:spPr/>
        <p:txBody>
          <a:bodyPr/>
          <a:lstStyle/>
          <a:p>
            <a:r>
              <a:rPr lang="nl-NL"/>
              <a:t>Titel van dia</a:t>
            </a:r>
          </a:p>
        </p:txBody>
      </p:sp>
      <p:sp>
        <p:nvSpPr>
          <p:cNvPr id="5" name="Tijdelijke aanduiding voor dianummer 4">
            <a:extLst>
              <a:ext uri="{FF2B5EF4-FFF2-40B4-BE49-F238E27FC236}">
                <a16:creationId xmlns:a16="http://schemas.microsoft.com/office/drawing/2014/main" id="{22BB0154-59DE-4105-398C-B4C059F96A0A}"/>
              </a:ext>
            </a:extLst>
          </p:cNvPr>
          <p:cNvSpPr>
            <a:spLocks noGrp="1"/>
          </p:cNvSpPr>
          <p:nvPr>
            <p:ph type="sldNum" sz="quarter" idx="11"/>
          </p:nvPr>
        </p:nvSpPr>
        <p:spPr/>
        <p:txBody>
          <a:bodyPr/>
          <a:lstStyle/>
          <a:p>
            <a:r>
              <a:rPr lang="nl-NL"/>
              <a:t> </a:t>
            </a:r>
            <a:fld id="{AB8A7055-102D-D045-96D7-30CB76C75BC2}" type="datetime1">
              <a:rPr lang="nl-NL" smtClean="0"/>
              <a:pPr/>
              <a:t>08-12-2022</a:t>
            </a:fld>
            <a:r>
              <a:rPr lang="nl-NL"/>
              <a:t> | </a:t>
            </a:r>
            <a:fld id="{2DAB09C5-3251-4B47-B002-D03712DC64C3}" type="slidenum">
              <a:rPr lang="nl-NL" smtClean="0"/>
              <a:pPr/>
              <a:t>7</a:t>
            </a:fld>
            <a:endParaRPr lang="nl-NL" dirty="0"/>
          </a:p>
        </p:txBody>
      </p:sp>
      <p:sp>
        <p:nvSpPr>
          <p:cNvPr id="8" name="Tijdelijke aanduiding voor inhoud 7">
            <a:extLst>
              <a:ext uri="{FF2B5EF4-FFF2-40B4-BE49-F238E27FC236}">
                <a16:creationId xmlns:a16="http://schemas.microsoft.com/office/drawing/2014/main" id="{0F77AABD-1486-4FA9-F531-049AB127DE7D}"/>
              </a:ext>
            </a:extLst>
          </p:cNvPr>
          <p:cNvSpPr>
            <a:spLocks noGrp="1"/>
          </p:cNvSpPr>
          <p:nvPr>
            <p:ph idx="12"/>
          </p:nvPr>
        </p:nvSpPr>
        <p:spPr>
          <a:xfrm>
            <a:off x="720002" y="1638300"/>
            <a:ext cx="10508748" cy="4250109"/>
          </a:xfrm>
        </p:spPr>
        <p:txBody>
          <a:bodyPr>
            <a:noAutofit/>
          </a:bodyPr>
          <a:lstStyle/>
          <a:p>
            <a:pPr algn="l">
              <a:buFont typeface="Arial" panose="020B0604020202020204" pitchFamily="34" charset="0"/>
              <a:buChar char="•"/>
            </a:pPr>
            <a:r>
              <a:rPr lang="nl-BE" sz="800" b="0" i="0" u="none" strike="noStrike" dirty="0">
                <a:solidFill>
                  <a:srgbClr val="000000"/>
                </a:solidFill>
                <a:effectLst/>
                <a:latin typeface="Merriweather Sans" panose="020F0502020204030204" pitchFamily="34" charset="0"/>
              </a:rPr>
              <a:t>Les mesures renforcées ont été fixées dans </a:t>
            </a:r>
            <a:r>
              <a:rPr lang="nl-BE" sz="800" b="0" i="0" u="sng" strike="noStrike" dirty="0">
                <a:solidFill>
                  <a:srgbClr val="000000"/>
                </a:solidFill>
                <a:effectLst/>
                <a:latin typeface="Merriweather Sans" panose="020F0502020204030204" pitchFamily="34" charset="0"/>
                <a:hlinkClick r:id="rId2"/>
              </a:rPr>
              <a:t>un Arrêté Ministériel</a:t>
            </a:r>
            <a:r>
              <a:rPr lang="nl-BE" sz="800" b="0" i="0" u="none" strike="noStrike" dirty="0">
                <a:solidFill>
                  <a:srgbClr val="000000"/>
                </a:solidFill>
                <a:effectLst/>
                <a:latin typeface="Merriweather Sans" panose="020F0502020204030204" pitchFamily="34" charset="0"/>
              </a:rPr>
              <a:t> du Ministre de la Sécurité et de l’Intérieur, actualisé ce 23 mars 2020 et </a:t>
            </a:r>
            <a:r>
              <a:rPr lang="nl-BE" sz="800" b="0" i="0" u="sng" strike="noStrike" dirty="0">
                <a:solidFill>
                  <a:srgbClr val="000000"/>
                </a:solidFill>
                <a:effectLst/>
                <a:latin typeface="Merriweather Sans" panose="020F0502020204030204" pitchFamily="34" charset="0"/>
                <a:hlinkClick r:id="rId3"/>
              </a:rPr>
              <a:t>l'adaptation de l'Arrêté Ministériel (24/03/2020)</a:t>
            </a:r>
            <a:r>
              <a:rPr lang="nl-BE" sz="800" b="0" i="0" u="none" strike="noStrike" dirty="0">
                <a:solidFill>
                  <a:srgbClr val="000000"/>
                </a:solidFill>
                <a:effectLst/>
                <a:latin typeface="Merriweather Sans" panose="020F0502020204030204" pitchFamily="34" charset="0"/>
              </a:rPr>
              <a:t>.</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4"/>
              </a:rPr>
              <a:t>L'Arrêté Ministériel du 3 avril 2020</a:t>
            </a:r>
            <a:r>
              <a:rPr lang="nl-BE" sz="800" b="0" i="0" u="none" strike="noStrike" dirty="0">
                <a:solidFill>
                  <a:srgbClr val="000000"/>
                </a:solidFill>
                <a:effectLst/>
                <a:latin typeface="Merriweather Sans" panose="020F0502020204030204" pitchFamily="34" charset="0"/>
              </a:rPr>
              <a:t> fait suite à cela sur la prolongation des mesures jusqu'au 19 avril 2020. </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5"/>
              </a:rPr>
              <a:t>L'Arrêté Royal du 6 avril 2020</a:t>
            </a:r>
            <a:r>
              <a:rPr lang="nl-BE" sz="800" b="0" i="0" u="none" strike="noStrike" dirty="0">
                <a:solidFill>
                  <a:srgbClr val="000000"/>
                </a:solidFill>
                <a:effectLst/>
                <a:latin typeface="Merriweather Sans" panose="020F0502020204030204" pitchFamily="34" charset="0"/>
              </a:rPr>
              <a:t> portant sur la lutte contre le non-respect des mesures d'urgence pour limiter la propagation dus coronavirus par la mise en place de sanctions administratives communales. </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6"/>
              </a:rPr>
              <a:t>L'Arrêté ministériel du 17 avril 2020</a:t>
            </a:r>
            <a:r>
              <a:rPr lang="nl-BE" sz="800" b="0" i="0" u="none" strike="noStrike" dirty="0">
                <a:solidFill>
                  <a:srgbClr val="000000"/>
                </a:solidFill>
                <a:effectLst/>
                <a:latin typeface="Merriweather Sans" panose="020F0502020204030204" pitchFamily="34" charset="0"/>
              </a:rPr>
              <a:t> modifiant l’arrêté ministériel du 23 mars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7"/>
              </a:rPr>
              <a:t>L'Arrêté ministériel du 30 avril 2020</a:t>
            </a:r>
            <a:r>
              <a:rPr lang="nl-BE" sz="800" b="0" i="0" u="none" strike="noStrike" dirty="0">
                <a:solidFill>
                  <a:srgbClr val="000000"/>
                </a:solidFill>
                <a:effectLst/>
                <a:latin typeface="Merriweather Sans" panose="020F0502020204030204" pitchFamily="34" charset="0"/>
              </a:rPr>
              <a:t> modifiant l’arrêté ministériel du 23 mars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8"/>
              </a:rPr>
              <a:t>L'Arrêté ministériel du 8 mai 2020</a:t>
            </a:r>
            <a:r>
              <a:rPr lang="nl-BE" sz="800" b="0" i="0" u="none" strike="noStrike" dirty="0">
                <a:solidFill>
                  <a:srgbClr val="000000"/>
                </a:solidFill>
                <a:effectLst/>
                <a:latin typeface="Merriweather Sans" panose="020F0502020204030204" pitchFamily="34" charset="0"/>
              </a:rPr>
              <a:t> modifiant l’arrêté ministériel du 23 mars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9"/>
              </a:rPr>
              <a:t>L'Arrêté ministériel du 15 mai 2020</a:t>
            </a:r>
            <a:r>
              <a:rPr lang="nl-BE" sz="800" b="0" i="0" u="none" strike="noStrike" dirty="0">
                <a:solidFill>
                  <a:srgbClr val="000000"/>
                </a:solidFill>
                <a:effectLst/>
                <a:latin typeface="Merriweather Sans" panose="020F0502020204030204" pitchFamily="34" charset="0"/>
              </a:rPr>
              <a:t> modifiant l’arrêté ministériel du 23 mars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10"/>
              </a:rPr>
              <a:t>L'Arrêté ministériel du 20 mai 2020</a:t>
            </a:r>
            <a:r>
              <a:rPr lang="nl-BE" sz="800" b="0" i="0" u="none" strike="noStrike" dirty="0">
                <a:solidFill>
                  <a:srgbClr val="000000"/>
                </a:solidFill>
                <a:effectLst/>
                <a:latin typeface="Merriweather Sans" panose="020F0502020204030204" pitchFamily="34" charset="0"/>
              </a:rPr>
              <a:t> modifiant l’arrêté ministériel du 23 mars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11"/>
              </a:rPr>
              <a:t>L'Arrêté ministériel du 25 mai 2020</a:t>
            </a:r>
            <a:r>
              <a:rPr lang="nl-BE" sz="800" b="0" i="0" u="none" strike="noStrike" dirty="0">
                <a:solidFill>
                  <a:srgbClr val="000000"/>
                </a:solidFill>
                <a:effectLst/>
                <a:latin typeface="Merriweather Sans" panose="020F0502020204030204" pitchFamily="34" charset="0"/>
              </a:rPr>
              <a:t> modifiant l’arrêté ministériel du 23 mars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12"/>
              </a:rPr>
              <a:t>L'Arrêté ministériel du 30 mai 2020</a:t>
            </a:r>
            <a:r>
              <a:rPr lang="nl-BE" sz="800" b="0" i="0" u="none" strike="noStrike" dirty="0">
                <a:solidFill>
                  <a:srgbClr val="000000"/>
                </a:solidFill>
                <a:effectLst/>
                <a:latin typeface="Merriweather Sans" panose="020F0502020204030204" pitchFamily="34" charset="0"/>
              </a:rPr>
              <a:t> modifiant l’arrêté ministériel du 23 mars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13"/>
              </a:rPr>
              <a:t>L'Arrêté ministériel du 5 juin 2020</a:t>
            </a:r>
            <a:r>
              <a:rPr lang="nl-BE" sz="800" b="0" i="0" u="none" strike="noStrike" dirty="0">
                <a:solidFill>
                  <a:srgbClr val="000000"/>
                </a:solidFill>
                <a:effectLst/>
                <a:latin typeface="Merriweather Sans" panose="020F0502020204030204" pitchFamily="34" charset="0"/>
              </a:rPr>
              <a:t> modifiant l’arrêté ministériel du 23 mars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14"/>
              </a:rPr>
              <a:t>L'Arrêté ministériel du 30 juin 2020</a:t>
            </a:r>
            <a:r>
              <a:rPr lang="nl-BE" sz="800" b="0" i="0" u="none" strike="noStrike" dirty="0">
                <a:solidFill>
                  <a:srgbClr val="000000"/>
                </a:solidFill>
                <a:effectLst/>
                <a:latin typeface="Merriweather Sans" panose="020F0502020204030204" pitchFamily="34" charset="0"/>
              </a:rPr>
              <a:t>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15"/>
              </a:rPr>
              <a:t>L'Arrêté ministériel du 10 juillet 2020</a:t>
            </a:r>
            <a:r>
              <a:rPr lang="nl-BE" sz="800" b="0" i="0" u="none" strike="noStrike" dirty="0">
                <a:solidFill>
                  <a:srgbClr val="000000"/>
                </a:solidFill>
                <a:effectLst/>
                <a:latin typeface="Merriweather Sans" panose="020F0502020204030204" pitchFamily="34" charset="0"/>
              </a:rPr>
              <a:t> modifiant l’arrêté ministériel du 30 juin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16"/>
              </a:rPr>
              <a:t>L'Arrêté ministériel du 24 juillet 2020</a:t>
            </a:r>
            <a:r>
              <a:rPr lang="nl-BE" sz="800" b="0" i="0" u="none" strike="noStrike" dirty="0">
                <a:solidFill>
                  <a:srgbClr val="000000"/>
                </a:solidFill>
                <a:effectLst/>
                <a:latin typeface="Merriweather Sans" panose="020F0502020204030204" pitchFamily="34" charset="0"/>
              </a:rPr>
              <a:t> modifiant l’arrêté ministériel du 30 juin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17"/>
              </a:rPr>
              <a:t>L'Arrêté ministériel du 28 juillet 2020</a:t>
            </a:r>
            <a:r>
              <a:rPr lang="nl-BE" sz="800" b="0" i="0" u="none" strike="noStrike" dirty="0">
                <a:solidFill>
                  <a:srgbClr val="000000"/>
                </a:solidFill>
                <a:effectLst/>
                <a:latin typeface="Merriweather Sans" panose="020F0502020204030204" pitchFamily="34" charset="0"/>
              </a:rPr>
              <a:t> modifiant l’arrêté ministériel du 30 juin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18"/>
              </a:rPr>
              <a:t>L'Arrêté ministériel du 22 août 2020</a:t>
            </a:r>
            <a:r>
              <a:rPr lang="nl-BE" sz="800" b="0" i="0" u="none" strike="noStrike" dirty="0">
                <a:solidFill>
                  <a:srgbClr val="000000"/>
                </a:solidFill>
                <a:effectLst/>
                <a:latin typeface="Merriweather Sans" panose="020F0502020204030204" pitchFamily="34" charset="0"/>
              </a:rPr>
              <a:t> modifiant l’arrêté ministériel du 30 juin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19"/>
              </a:rPr>
              <a:t>L'Arrêté ministériel du 25 septembre 2020</a:t>
            </a:r>
            <a:r>
              <a:rPr lang="nl-BE" sz="800" b="0" i="0" u="none" strike="noStrike" dirty="0">
                <a:solidFill>
                  <a:srgbClr val="000000"/>
                </a:solidFill>
                <a:effectLst/>
                <a:latin typeface="Merriweather Sans" panose="020F0502020204030204" pitchFamily="34" charset="0"/>
              </a:rPr>
              <a:t> modifiant l’arrêté ministériel du 30 juin 2020 portant des mesures d’urgence pour limiter la propagation du coronavirus COVID−19.</a:t>
            </a:r>
          </a:p>
          <a:p>
            <a:endParaRPr lang="nl-BE" sz="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9654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ndertitel 6">
            <a:extLst>
              <a:ext uri="{FF2B5EF4-FFF2-40B4-BE49-F238E27FC236}">
                <a16:creationId xmlns:a16="http://schemas.microsoft.com/office/drawing/2014/main" id="{820ECB32-BCB3-E060-AFC9-2AB0170155B5}"/>
              </a:ext>
            </a:extLst>
          </p:cNvPr>
          <p:cNvSpPr>
            <a:spLocks noGrp="1"/>
          </p:cNvSpPr>
          <p:nvPr>
            <p:ph type="subTitle" idx="1"/>
          </p:nvPr>
        </p:nvSpPr>
        <p:spPr>
          <a:xfrm>
            <a:off x="690600" y="969591"/>
            <a:ext cx="7920000" cy="360000"/>
          </a:xfrm>
        </p:spPr>
        <p:txBody>
          <a:bodyPr>
            <a:normAutofit/>
          </a:bodyPr>
          <a:lstStyle/>
          <a:p>
            <a:r>
              <a:rPr lang="nl-BE" sz="1800" i="1" dirty="0">
                <a:effectLst/>
                <a:latin typeface="MinionPro"/>
              </a:rPr>
              <a:t>https://centredecrise.be/fr/newsroom/coronavirus-reponses-vos-questions</a:t>
            </a:r>
            <a:endParaRPr lang="nl-BE" dirty="0"/>
          </a:p>
        </p:txBody>
      </p:sp>
      <p:sp>
        <p:nvSpPr>
          <p:cNvPr id="6" name="Titel 5">
            <a:extLst>
              <a:ext uri="{FF2B5EF4-FFF2-40B4-BE49-F238E27FC236}">
                <a16:creationId xmlns:a16="http://schemas.microsoft.com/office/drawing/2014/main" id="{7CBBD4B6-8583-8B57-0DF7-36042136A199}"/>
              </a:ext>
            </a:extLst>
          </p:cNvPr>
          <p:cNvSpPr>
            <a:spLocks noGrp="1"/>
          </p:cNvSpPr>
          <p:nvPr>
            <p:ph type="title"/>
          </p:nvPr>
        </p:nvSpPr>
        <p:spPr>
          <a:xfrm>
            <a:off x="720000" y="321587"/>
            <a:ext cx="6120000" cy="540000"/>
          </a:xfrm>
        </p:spPr>
        <p:txBody>
          <a:bodyPr/>
          <a:lstStyle/>
          <a:p>
            <a:r>
              <a:rPr lang="nl-BE" dirty="0"/>
              <a:t>L’usage du droit pénal en 2020-2021</a:t>
            </a:r>
          </a:p>
        </p:txBody>
      </p:sp>
      <p:sp>
        <p:nvSpPr>
          <p:cNvPr id="4" name="Tijdelijke aanduiding voor voettekst 3">
            <a:extLst>
              <a:ext uri="{FF2B5EF4-FFF2-40B4-BE49-F238E27FC236}">
                <a16:creationId xmlns:a16="http://schemas.microsoft.com/office/drawing/2014/main" id="{6764ED96-79E5-F4A4-92FE-53B908C73E01}"/>
              </a:ext>
            </a:extLst>
          </p:cNvPr>
          <p:cNvSpPr>
            <a:spLocks noGrp="1"/>
          </p:cNvSpPr>
          <p:nvPr>
            <p:ph type="ftr" sz="quarter" idx="10"/>
          </p:nvPr>
        </p:nvSpPr>
        <p:spPr/>
        <p:txBody>
          <a:bodyPr/>
          <a:lstStyle/>
          <a:p>
            <a:r>
              <a:rPr lang="nl-NL"/>
              <a:t>Titel van dia</a:t>
            </a:r>
          </a:p>
        </p:txBody>
      </p:sp>
      <p:sp>
        <p:nvSpPr>
          <p:cNvPr id="5" name="Tijdelijke aanduiding voor dianummer 4">
            <a:extLst>
              <a:ext uri="{FF2B5EF4-FFF2-40B4-BE49-F238E27FC236}">
                <a16:creationId xmlns:a16="http://schemas.microsoft.com/office/drawing/2014/main" id="{22BB0154-59DE-4105-398C-B4C059F96A0A}"/>
              </a:ext>
            </a:extLst>
          </p:cNvPr>
          <p:cNvSpPr>
            <a:spLocks noGrp="1"/>
          </p:cNvSpPr>
          <p:nvPr>
            <p:ph type="sldNum" sz="quarter" idx="11"/>
          </p:nvPr>
        </p:nvSpPr>
        <p:spPr/>
        <p:txBody>
          <a:bodyPr/>
          <a:lstStyle/>
          <a:p>
            <a:r>
              <a:rPr lang="nl-NL"/>
              <a:t> </a:t>
            </a:r>
            <a:fld id="{AB8A7055-102D-D045-96D7-30CB76C75BC2}" type="datetime1">
              <a:rPr lang="nl-NL" smtClean="0"/>
              <a:pPr/>
              <a:t>08-12-2022</a:t>
            </a:fld>
            <a:r>
              <a:rPr lang="nl-NL"/>
              <a:t> | </a:t>
            </a:r>
            <a:fld id="{2DAB09C5-3251-4B47-B002-D03712DC64C3}" type="slidenum">
              <a:rPr lang="nl-NL" smtClean="0"/>
              <a:pPr/>
              <a:t>8</a:t>
            </a:fld>
            <a:endParaRPr lang="nl-NL" dirty="0"/>
          </a:p>
        </p:txBody>
      </p:sp>
      <p:sp>
        <p:nvSpPr>
          <p:cNvPr id="8" name="Tijdelijke aanduiding voor inhoud 7">
            <a:extLst>
              <a:ext uri="{FF2B5EF4-FFF2-40B4-BE49-F238E27FC236}">
                <a16:creationId xmlns:a16="http://schemas.microsoft.com/office/drawing/2014/main" id="{0F77AABD-1486-4FA9-F531-049AB127DE7D}"/>
              </a:ext>
            </a:extLst>
          </p:cNvPr>
          <p:cNvSpPr>
            <a:spLocks noGrp="1"/>
          </p:cNvSpPr>
          <p:nvPr>
            <p:ph idx="12"/>
          </p:nvPr>
        </p:nvSpPr>
        <p:spPr>
          <a:xfrm>
            <a:off x="720002" y="1638300"/>
            <a:ext cx="10508748" cy="4250109"/>
          </a:xfrm>
        </p:spPr>
        <p:txBody>
          <a:bodyPr>
            <a:noAutofit/>
          </a:bodyPr>
          <a:lstStyle/>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2"/>
              </a:rPr>
              <a:t>L'Arrêté ministériel du 18 octobre 2020</a:t>
            </a:r>
            <a:r>
              <a:rPr lang="nl-BE" sz="800" b="0" i="0" u="none" strike="noStrike" dirty="0">
                <a:solidFill>
                  <a:srgbClr val="000000"/>
                </a:solidFill>
                <a:effectLst/>
                <a:latin typeface="Merriweather Sans" panose="020F0502020204030204" pitchFamily="34" charset="0"/>
              </a:rPr>
              <a:t>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3"/>
              </a:rPr>
              <a:t>L'Arrêté ministériel du 23 octobre 2020</a:t>
            </a:r>
            <a:r>
              <a:rPr lang="nl-BE" sz="800" b="0" i="0" u="none" strike="noStrike" dirty="0">
                <a:solidFill>
                  <a:srgbClr val="000000"/>
                </a:solidFill>
                <a:effectLst/>
                <a:latin typeface="Merriweather Sans" panose="020F0502020204030204" pitchFamily="34" charset="0"/>
              </a:rPr>
              <a:t> modifiant l’arrêté ministériel du 18 octobre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4"/>
              </a:rPr>
              <a:t>L'Arrêté ministériel du 28 octobre 2020</a:t>
            </a:r>
            <a:r>
              <a:rPr lang="nl-BE" sz="800" b="0" i="0" u="none" strike="noStrike" dirty="0">
                <a:solidFill>
                  <a:srgbClr val="000000"/>
                </a:solidFill>
                <a:effectLst/>
                <a:latin typeface="Merriweather Sans" panose="020F0502020204030204" pitchFamily="34" charset="0"/>
              </a:rPr>
              <a:t>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5"/>
              </a:rPr>
              <a:t>L'Arrêté ministériel du 1 novembre 2020</a:t>
            </a:r>
            <a:r>
              <a:rPr lang="nl-BE" sz="800" b="0" i="0" u="none" strike="noStrike" dirty="0">
                <a:solidFill>
                  <a:srgbClr val="000000"/>
                </a:solidFill>
                <a:effectLst/>
                <a:latin typeface="Merriweather Sans" panose="020F0502020204030204" pitchFamily="34" charset="0"/>
              </a:rPr>
              <a:t> modifiant l’arrêté ministériel du 28 octobre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6"/>
              </a:rPr>
              <a:t>L'Arrêté ministériel du 28 novembre 2020</a:t>
            </a:r>
            <a:r>
              <a:rPr lang="nl-BE" sz="800" b="0" i="0" u="none" strike="noStrike" dirty="0">
                <a:solidFill>
                  <a:srgbClr val="000000"/>
                </a:solidFill>
                <a:effectLst/>
                <a:latin typeface="Merriweather Sans" panose="020F0502020204030204" pitchFamily="34" charset="0"/>
              </a:rPr>
              <a:t> modifiant l’arrêté ministériel du 28 octobre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7"/>
              </a:rPr>
              <a:t>L'Arrêté ministériel du 11 décembre 2020</a:t>
            </a:r>
            <a:r>
              <a:rPr lang="nl-BE" sz="800" b="0" i="0" u="none" strike="noStrike" dirty="0">
                <a:solidFill>
                  <a:srgbClr val="000000"/>
                </a:solidFill>
                <a:effectLst/>
                <a:latin typeface="Merriweather Sans" panose="020F0502020204030204" pitchFamily="34" charset="0"/>
              </a:rPr>
              <a:t> modifiant l’arrêté ministériel du 28 octobre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8"/>
              </a:rPr>
              <a:t>L'Arrêté ministériel du 19 décembre 2020</a:t>
            </a:r>
            <a:r>
              <a:rPr lang="nl-BE" sz="800" b="0" i="0" u="none" strike="noStrike" dirty="0">
                <a:solidFill>
                  <a:srgbClr val="000000"/>
                </a:solidFill>
                <a:effectLst/>
                <a:latin typeface="Merriweather Sans" panose="020F0502020204030204" pitchFamily="34" charset="0"/>
              </a:rPr>
              <a:t> modifiant l’arrêté ministériel du 28 octobre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9"/>
              </a:rPr>
              <a:t>L'Arrêté ministériel du 20 décembre 2020</a:t>
            </a:r>
            <a:r>
              <a:rPr lang="nl-BE" sz="800" b="0" i="0" u="none" strike="noStrike" dirty="0">
                <a:solidFill>
                  <a:srgbClr val="000000"/>
                </a:solidFill>
                <a:effectLst/>
                <a:latin typeface="Merriweather Sans" panose="020F0502020204030204" pitchFamily="34" charset="0"/>
              </a:rPr>
              <a:t> modifiant l’arrêté ministériel du 28 octobre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10"/>
              </a:rPr>
              <a:t>L'Arrêté ministériel du 21 décembre 2020</a:t>
            </a:r>
            <a:r>
              <a:rPr lang="nl-BE" sz="800" b="0" i="0" u="none" strike="noStrike" dirty="0">
                <a:solidFill>
                  <a:srgbClr val="000000"/>
                </a:solidFill>
                <a:effectLst/>
                <a:latin typeface="Merriweather Sans" panose="020F0502020204030204" pitchFamily="34" charset="0"/>
              </a:rPr>
              <a:t> modifiant l’arrêté ministériel du 28 octobre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11"/>
              </a:rPr>
              <a:t>L'Arrêté ministériel du 24 décembre 2020</a:t>
            </a:r>
            <a:r>
              <a:rPr lang="nl-BE" sz="800" b="0" i="0" u="none" strike="noStrike" dirty="0">
                <a:solidFill>
                  <a:srgbClr val="000000"/>
                </a:solidFill>
                <a:effectLst/>
                <a:latin typeface="Merriweather Sans" panose="020F0502020204030204" pitchFamily="34" charset="0"/>
              </a:rPr>
              <a:t> modifiant l’arrêté ministériel du 28 octobre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12"/>
              </a:rPr>
              <a:t>L'Arrêté ministériel du 12 janvier 2021</a:t>
            </a:r>
            <a:r>
              <a:rPr lang="nl-BE" sz="800" b="0" i="0" u="none" strike="noStrike" dirty="0">
                <a:solidFill>
                  <a:srgbClr val="000000"/>
                </a:solidFill>
                <a:effectLst/>
                <a:latin typeface="Merriweather Sans" panose="020F0502020204030204" pitchFamily="34" charset="0"/>
              </a:rPr>
              <a:t> modifiant l’arrêté ministériel du 28 octobre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13"/>
              </a:rPr>
              <a:t>L'Arrêté ministériel du 14 janvier 2021</a:t>
            </a:r>
            <a:r>
              <a:rPr lang="nl-BE" sz="800" b="0" i="0" u="none" strike="noStrike" dirty="0">
                <a:solidFill>
                  <a:srgbClr val="000000"/>
                </a:solidFill>
                <a:effectLst/>
                <a:latin typeface="Merriweather Sans" panose="020F0502020204030204" pitchFamily="34" charset="0"/>
              </a:rPr>
              <a:t> modifiant l’arrêté ministériel du 28 octobre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14"/>
              </a:rPr>
              <a:t>L'Arrêté ministériel du 26 janvier 2021</a:t>
            </a:r>
            <a:r>
              <a:rPr lang="nl-BE" sz="800" b="0" i="0" u="none" strike="noStrike" dirty="0">
                <a:solidFill>
                  <a:srgbClr val="000000"/>
                </a:solidFill>
                <a:effectLst/>
                <a:latin typeface="Merriweather Sans" panose="020F0502020204030204" pitchFamily="34" charset="0"/>
              </a:rPr>
              <a:t> modifiant l’arrêté ministériel du 28 octobre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15"/>
              </a:rPr>
              <a:t>L'Arrêté ministériel du 29 janvier 2021</a:t>
            </a:r>
            <a:r>
              <a:rPr lang="nl-BE" sz="800" b="0" i="0" u="none" strike="noStrike" dirty="0">
                <a:solidFill>
                  <a:srgbClr val="000000"/>
                </a:solidFill>
                <a:effectLst/>
                <a:latin typeface="Merriweather Sans" panose="020F0502020204030204" pitchFamily="34" charset="0"/>
              </a:rPr>
              <a:t> modifiant l’arrêté ministériel du 28 octobre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16"/>
              </a:rPr>
              <a:t>L'Arrêté ministériel du 6 février 2021</a:t>
            </a:r>
            <a:r>
              <a:rPr lang="nl-BE" sz="800" b="0" i="0" u="none" strike="noStrike" dirty="0">
                <a:solidFill>
                  <a:srgbClr val="000000"/>
                </a:solidFill>
                <a:effectLst/>
                <a:latin typeface="Merriweather Sans" panose="020F0502020204030204" pitchFamily="34" charset="0"/>
              </a:rPr>
              <a:t> modifiant l’arrêté ministériel du 28 octobre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17"/>
              </a:rPr>
              <a:t>L'Arrêté ministériel du 6 mars 2021</a:t>
            </a:r>
            <a:r>
              <a:rPr lang="nl-BE" sz="800" b="0" i="0" u="none" strike="noStrike" dirty="0">
                <a:solidFill>
                  <a:srgbClr val="000000"/>
                </a:solidFill>
                <a:effectLst/>
                <a:latin typeface="Merriweather Sans" panose="020F0502020204030204" pitchFamily="34" charset="0"/>
              </a:rPr>
              <a:t> modifiant l’arrêté ministériel du 28 octobre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18"/>
              </a:rPr>
              <a:t>L'Arrêté ministériel du 20 mars 2021</a:t>
            </a:r>
            <a:r>
              <a:rPr lang="nl-BE" sz="800" b="0" i="0" u="none" strike="noStrike" dirty="0">
                <a:solidFill>
                  <a:srgbClr val="000000"/>
                </a:solidFill>
                <a:effectLst/>
                <a:latin typeface="Merriweather Sans" panose="020F0502020204030204" pitchFamily="34" charset="0"/>
              </a:rPr>
              <a:t> modifiant l’arrêté ministériel du 28 octobre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19"/>
              </a:rPr>
              <a:t>L'Arrêté ministériel du 26 mars 2021</a:t>
            </a:r>
            <a:r>
              <a:rPr lang="nl-BE" sz="800" b="0" i="0" u="none" strike="noStrike" dirty="0">
                <a:solidFill>
                  <a:srgbClr val="000000"/>
                </a:solidFill>
                <a:effectLst/>
                <a:latin typeface="Merriweather Sans" panose="020F0502020204030204" pitchFamily="34" charset="0"/>
              </a:rPr>
              <a:t> modifiant l’arrêté ministériel du 28 octobre 2020 portant des mesures d’urgence pour limiter la propagation du coronavirus COVID-19.</a:t>
            </a:r>
          </a:p>
          <a:p>
            <a:endParaRPr lang="nl-BE" sz="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0029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ndertitel 6">
            <a:extLst>
              <a:ext uri="{FF2B5EF4-FFF2-40B4-BE49-F238E27FC236}">
                <a16:creationId xmlns:a16="http://schemas.microsoft.com/office/drawing/2014/main" id="{820ECB32-BCB3-E060-AFC9-2AB0170155B5}"/>
              </a:ext>
            </a:extLst>
          </p:cNvPr>
          <p:cNvSpPr>
            <a:spLocks noGrp="1"/>
          </p:cNvSpPr>
          <p:nvPr>
            <p:ph type="subTitle" idx="1"/>
          </p:nvPr>
        </p:nvSpPr>
        <p:spPr>
          <a:xfrm>
            <a:off x="690600" y="969591"/>
            <a:ext cx="7920000" cy="360000"/>
          </a:xfrm>
        </p:spPr>
        <p:txBody>
          <a:bodyPr>
            <a:normAutofit/>
          </a:bodyPr>
          <a:lstStyle/>
          <a:p>
            <a:r>
              <a:rPr lang="nl-BE" sz="1800" i="1" dirty="0">
                <a:effectLst/>
                <a:latin typeface="MinionPro"/>
              </a:rPr>
              <a:t>https://centredecrise.be/fr/newsroom/coronavirus-reponses-vos-questions</a:t>
            </a:r>
            <a:endParaRPr lang="nl-BE" dirty="0"/>
          </a:p>
        </p:txBody>
      </p:sp>
      <p:sp>
        <p:nvSpPr>
          <p:cNvPr id="6" name="Titel 5">
            <a:extLst>
              <a:ext uri="{FF2B5EF4-FFF2-40B4-BE49-F238E27FC236}">
                <a16:creationId xmlns:a16="http://schemas.microsoft.com/office/drawing/2014/main" id="{7CBBD4B6-8583-8B57-0DF7-36042136A199}"/>
              </a:ext>
            </a:extLst>
          </p:cNvPr>
          <p:cNvSpPr>
            <a:spLocks noGrp="1"/>
          </p:cNvSpPr>
          <p:nvPr>
            <p:ph type="title"/>
          </p:nvPr>
        </p:nvSpPr>
        <p:spPr>
          <a:xfrm>
            <a:off x="720000" y="321587"/>
            <a:ext cx="6120000" cy="540000"/>
          </a:xfrm>
        </p:spPr>
        <p:txBody>
          <a:bodyPr/>
          <a:lstStyle/>
          <a:p>
            <a:r>
              <a:rPr lang="nl-BE" dirty="0"/>
              <a:t>L’usage du droit pénal en 2021</a:t>
            </a:r>
          </a:p>
        </p:txBody>
      </p:sp>
      <p:sp>
        <p:nvSpPr>
          <p:cNvPr id="4" name="Tijdelijke aanduiding voor voettekst 3">
            <a:extLst>
              <a:ext uri="{FF2B5EF4-FFF2-40B4-BE49-F238E27FC236}">
                <a16:creationId xmlns:a16="http://schemas.microsoft.com/office/drawing/2014/main" id="{6764ED96-79E5-F4A4-92FE-53B908C73E01}"/>
              </a:ext>
            </a:extLst>
          </p:cNvPr>
          <p:cNvSpPr>
            <a:spLocks noGrp="1"/>
          </p:cNvSpPr>
          <p:nvPr>
            <p:ph type="ftr" sz="quarter" idx="10"/>
          </p:nvPr>
        </p:nvSpPr>
        <p:spPr/>
        <p:txBody>
          <a:bodyPr/>
          <a:lstStyle/>
          <a:p>
            <a:r>
              <a:rPr lang="nl-NL"/>
              <a:t>Titel van dia</a:t>
            </a:r>
          </a:p>
        </p:txBody>
      </p:sp>
      <p:sp>
        <p:nvSpPr>
          <p:cNvPr id="5" name="Tijdelijke aanduiding voor dianummer 4">
            <a:extLst>
              <a:ext uri="{FF2B5EF4-FFF2-40B4-BE49-F238E27FC236}">
                <a16:creationId xmlns:a16="http://schemas.microsoft.com/office/drawing/2014/main" id="{22BB0154-59DE-4105-398C-B4C059F96A0A}"/>
              </a:ext>
            </a:extLst>
          </p:cNvPr>
          <p:cNvSpPr>
            <a:spLocks noGrp="1"/>
          </p:cNvSpPr>
          <p:nvPr>
            <p:ph type="sldNum" sz="quarter" idx="11"/>
          </p:nvPr>
        </p:nvSpPr>
        <p:spPr/>
        <p:txBody>
          <a:bodyPr/>
          <a:lstStyle/>
          <a:p>
            <a:r>
              <a:rPr lang="nl-NL"/>
              <a:t> </a:t>
            </a:r>
            <a:fld id="{AB8A7055-102D-D045-96D7-30CB76C75BC2}" type="datetime1">
              <a:rPr lang="nl-NL" smtClean="0"/>
              <a:pPr/>
              <a:t>08-12-2022</a:t>
            </a:fld>
            <a:r>
              <a:rPr lang="nl-NL"/>
              <a:t> | </a:t>
            </a:r>
            <a:fld id="{2DAB09C5-3251-4B47-B002-D03712DC64C3}" type="slidenum">
              <a:rPr lang="nl-NL" smtClean="0"/>
              <a:pPr/>
              <a:t>9</a:t>
            </a:fld>
            <a:endParaRPr lang="nl-NL" dirty="0"/>
          </a:p>
        </p:txBody>
      </p:sp>
      <p:sp>
        <p:nvSpPr>
          <p:cNvPr id="8" name="Tijdelijke aanduiding voor inhoud 7">
            <a:extLst>
              <a:ext uri="{FF2B5EF4-FFF2-40B4-BE49-F238E27FC236}">
                <a16:creationId xmlns:a16="http://schemas.microsoft.com/office/drawing/2014/main" id="{0F77AABD-1486-4FA9-F531-049AB127DE7D}"/>
              </a:ext>
            </a:extLst>
          </p:cNvPr>
          <p:cNvSpPr>
            <a:spLocks noGrp="1"/>
          </p:cNvSpPr>
          <p:nvPr>
            <p:ph idx="12"/>
          </p:nvPr>
        </p:nvSpPr>
        <p:spPr>
          <a:xfrm>
            <a:off x="720002" y="1638300"/>
            <a:ext cx="10508748" cy="4250109"/>
          </a:xfrm>
        </p:spPr>
        <p:txBody>
          <a:bodyPr>
            <a:noAutofit/>
          </a:bodyPr>
          <a:lstStyle/>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2"/>
              </a:rPr>
              <a:t>L'Arrêté ministériel du 24 avril 2021</a:t>
            </a:r>
            <a:r>
              <a:rPr lang="nl-BE" sz="800" b="0" i="0" u="none" strike="noStrike" dirty="0">
                <a:solidFill>
                  <a:srgbClr val="000000"/>
                </a:solidFill>
                <a:effectLst/>
                <a:latin typeface="Merriweather Sans" panose="020F0502020204030204" pitchFamily="34" charset="0"/>
              </a:rPr>
              <a:t> modifiant l’arrêté ministériel du 28 octobre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3"/>
              </a:rPr>
              <a:t>L'Arrêté ministériel du 27 avril 2021</a:t>
            </a:r>
            <a:r>
              <a:rPr lang="nl-BE" sz="800" b="0" i="0" u="none" strike="noStrike" dirty="0">
                <a:solidFill>
                  <a:srgbClr val="000000"/>
                </a:solidFill>
                <a:effectLst/>
                <a:latin typeface="Merriweather Sans" panose="020F0502020204030204" pitchFamily="34" charset="0"/>
              </a:rPr>
              <a:t> modifiant l’arrêté ministériel du 28 octobre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4"/>
              </a:rPr>
              <a:t>L'Arrêté ministériel du 7 mai 2021</a:t>
            </a:r>
            <a:r>
              <a:rPr lang="nl-BE" sz="800" b="0" i="0" u="none" strike="noStrike" dirty="0">
                <a:solidFill>
                  <a:srgbClr val="000000"/>
                </a:solidFill>
                <a:effectLst/>
                <a:latin typeface="Merriweather Sans" panose="020F0502020204030204" pitchFamily="34" charset="0"/>
              </a:rPr>
              <a:t> modifiant l’arrêté ministériel du 28 octobre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5"/>
              </a:rPr>
              <a:t>L'Arrêté ministériel du 4 juin 2021</a:t>
            </a:r>
            <a:r>
              <a:rPr lang="nl-BE" sz="800" b="0" i="0" u="none" strike="noStrike" dirty="0">
                <a:solidFill>
                  <a:srgbClr val="000000"/>
                </a:solidFill>
                <a:effectLst/>
                <a:latin typeface="Merriweather Sans" panose="020F0502020204030204" pitchFamily="34" charset="0"/>
              </a:rPr>
              <a:t> modifiant l’arrêté ministériel du 28 octobre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6"/>
              </a:rPr>
              <a:t>L'Arrêté ministériel du 23 juin 2021</a:t>
            </a:r>
            <a:r>
              <a:rPr lang="nl-BE" sz="800" b="0" i="0" u="none" strike="noStrike" dirty="0">
                <a:solidFill>
                  <a:srgbClr val="000000"/>
                </a:solidFill>
                <a:effectLst/>
                <a:latin typeface="Merriweather Sans" panose="020F0502020204030204" pitchFamily="34" charset="0"/>
              </a:rPr>
              <a:t> modifiant l’arrêté ministériel du 28 octobre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7"/>
              </a:rPr>
              <a:t>L'Arrêté ministériel du 27 juillet 2021</a:t>
            </a:r>
            <a:r>
              <a:rPr lang="nl-BE" sz="800" b="0" i="0" u="none" strike="noStrike" dirty="0">
                <a:solidFill>
                  <a:srgbClr val="000000"/>
                </a:solidFill>
                <a:effectLst/>
                <a:latin typeface="Merriweather Sans" panose="020F0502020204030204" pitchFamily="34" charset="0"/>
              </a:rPr>
              <a:t> modifiant l’arrêté ministériel du 28 octobre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8"/>
              </a:rPr>
              <a:t>L'Arrêté ministériel du 25 aout 2021</a:t>
            </a:r>
            <a:r>
              <a:rPr lang="nl-BE" sz="800" b="0" i="0" u="none" strike="noStrike" dirty="0">
                <a:solidFill>
                  <a:srgbClr val="000000"/>
                </a:solidFill>
                <a:effectLst/>
                <a:latin typeface="Merriweather Sans" panose="020F0502020204030204" pitchFamily="34" charset="0"/>
              </a:rPr>
              <a:t> modifiant l’arrêté ministériel du 28 octobre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9"/>
              </a:rPr>
              <a:t>L'Arrêté ministériel du 27 septembre 2021</a:t>
            </a:r>
            <a:r>
              <a:rPr lang="nl-BE" sz="800" b="0" i="0" u="none" strike="noStrike" dirty="0">
                <a:solidFill>
                  <a:srgbClr val="000000"/>
                </a:solidFill>
                <a:effectLst/>
                <a:latin typeface="Merriweather Sans" panose="020F0502020204030204" pitchFamily="34" charset="0"/>
              </a:rPr>
              <a:t> modifiant l’arrêté ministériel du 28 octobre 2020 portant des mesures d’urgence pour limiter la propagation du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10"/>
              </a:rPr>
              <a:t>L'Arrêté royal du 28 octobre 2021</a:t>
            </a:r>
            <a:r>
              <a:rPr lang="nl-BE" sz="800" b="0" i="0" u="none" strike="noStrike" dirty="0">
                <a:solidFill>
                  <a:srgbClr val="000000"/>
                </a:solidFill>
                <a:effectLst/>
                <a:latin typeface="Merriweather Sans" panose="020F0502020204030204" pitchFamily="34" charset="0"/>
              </a:rPr>
              <a:t> portant la déclaration de la situation d’urgence épidémique concernant la pandémie de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11"/>
              </a:rPr>
              <a:t>L'Arrêté royal du 28 octobre 2021</a:t>
            </a:r>
            <a:r>
              <a:rPr lang="nl-BE" sz="800" b="0" i="0" u="none" strike="noStrike" dirty="0">
                <a:solidFill>
                  <a:srgbClr val="000000"/>
                </a:solidFill>
                <a:effectLst/>
                <a:latin typeface="Merriweather Sans" panose="020F0502020204030204" pitchFamily="34" charset="0"/>
              </a:rPr>
              <a:t> portant les mesures de police administrative nécessaires en vue de prévenir ou de limiter les conséquences pour la santé publique de la situation d’urgence épidémique déclarée concernant la pandémie de coronavirus COVID-19.</a:t>
            </a:r>
          </a:p>
          <a:p>
            <a:pPr algn="l">
              <a:buFont typeface="Arial" panose="020B0604020202020204" pitchFamily="34" charset="0"/>
              <a:buChar char="•"/>
            </a:pPr>
            <a:r>
              <a:rPr lang="nl-BE" sz="800" b="0" i="0" u="none" strike="noStrike" dirty="0">
                <a:solidFill>
                  <a:srgbClr val="000000"/>
                </a:solidFill>
                <a:effectLst/>
                <a:latin typeface="Merriweather Sans" panose="020F0502020204030204" pitchFamily="34" charset="0"/>
              </a:rPr>
              <a:t>L'</a:t>
            </a:r>
            <a:r>
              <a:rPr lang="nl-BE" sz="800" b="0" i="0" u="sng" strike="noStrike" dirty="0">
                <a:solidFill>
                  <a:srgbClr val="000000"/>
                </a:solidFill>
                <a:effectLst/>
                <a:latin typeface="Merriweather Sans" panose="020F0502020204030204" pitchFamily="34" charset="0"/>
                <a:hlinkClick r:id="rId12"/>
              </a:rPr>
              <a:t>Arrêté royal du 19 novembre 2021</a:t>
            </a:r>
            <a:r>
              <a:rPr lang="nl-BE" sz="800" b="0" i="0" u="none" strike="noStrike" dirty="0">
                <a:solidFill>
                  <a:srgbClr val="000000"/>
                </a:solidFill>
                <a:effectLst/>
                <a:latin typeface="Merriweather Sans" panose="020F0502020204030204" pitchFamily="34" charset="0"/>
              </a:rPr>
              <a:t> modifiant l’arrêté royal du 28 octobre 2021 portant les mesures de police administrative nécessaires en vue de prévenir ou de limiter les conséquences pour la santé publique de la situation d’urgence épidémique déclarée concernant la pandémie de coronavirus COVID-19.</a:t>
            </a:r>
          </a:p>
          <a:p>
            <a:pPr algn="l">
              <a:buFont typeface="Arial" panose="020B0604020202020204" pitchFamily="34" charset="0"/>
              <a:buChar char="•"/>
            </a:pPr>
            <a:r>
              <a:rPr lang="nl-BE" sz="800" b="0" i="0" u="none" strike="noStrike" dirty="0">
                <a:solidFill>
                  <a:srgbClr val="000000"/>
                </a:solidFill>
                <a:effectLst/>
                <a:latin typeface="Merriweather Sans" panose="020F0502020204030204" pitchFamily="34" charset="0"/>
              </a:rPr>
              <a:t>L'</a:t>
            </a:r>
            <a:r>
              <a:rPr lang="nl-BE" sz="800" b="0" i="0" u="sng" strike="noStrike" dirty="0">
                <a:solidFill>
                  <a:srgbClr val="000000"/>
                </a:solidFill>
                <a:effectLst/>
                <a:latin typeface="Merriweather Sans" panose="020F0502020204030204" pitchFamily="34" charset="0"/>
                <a:hlinkClick r:id="rId13"/>
              </a:rPr>
              <a:t>Arrêté royal du 27 novembre 2021</a:t>
            </a:r>
            <a:r>
              <a:rPr lang="nl-BE" sz="800" b="0" i="0" u="none" strike="noStrike" dirty="0">
                <a:solidFill>
                  <a:srgbClr val="000000"/>
                </a:solidFill>
                <a:effectLst/>
                <a:latin typeface="Merriweather Sans" panose="020F0502020204030204" pitchFamily="34" charset="0"/>
              </a:rPr>
              <a:t> modifiant l’arrêté royal du 28 octobre 2021 portant les mesures de police administrative nécessaires en vue de prévenir ou de limiter les conséquences pour la santé publique de la situation d’urgence épidémique déclarée concernant la pandémie de coronavirus COVID-19.</a:t>
            </a:r>
          </a:p>
          <a:p>
            <a:pPr algn="l">
              <a:buFont typeface="Arial" panose="020B0604020202020204" pitchFamily="34" charset="0"/>
              <a:buChar char="•"/>
            </a:pPr>
            <a:r>
              <a:rPr lang="nl-BE" sz="800" b="0" i="0" u="none" strike="noStrike" dirty="0">
                <a:solidFill>
                  <a:srgbClr val="000000"/>
                </a:solidFill>
                <a:effectLst/>
                <a:latin typeface="Merriweather Sans" panose="020F0502020204030204" pitchFamily="34" charset="0"/>
              </a:rPr>
              <a:t>L'</a:t>
            </a:r>
            <a:r>
              <a:rPr lang="nl-BE" sz="800" b="0" i="0" u="sng" strike="noStrike" dirty="0">
                <a:solidFill>
                  <a:srgbClr val="000000"/>
                </a:solidFill>
                <a:effectLst/>
                <a:latin typeface="Merriweather Sans" panose="020F0502020204030204" pitchFamily="34" charset="0"/>
                <a:hlinkClick r:id="rId14"/>
              </a:rPr>
              <a:t>Arrêté royal du 4 décembre 2021</a:t>
            </a:r>
            <a:r>
              <a:rPr lang="nl-BE" sz="800" b="0" i="0" u="none" strike="noStrike" dirty="0">
                <a:solidFill>
                  <a:srgbClr val="000000"/>
                </a:solidFill>
                <a:effectLst/>
                <a:latin typeface="Merriweather Sans" panose="020F0502020204030204" pitchFamily="34" charset="0"/>
              </a:rPr>
              <a:t> modifiant l'arrêté royal du 28 octobre 2021 portant les mesures de police administrative nécessaires en vue de prévenir ou de limiter les conséquences pour la santé publique de la situation d'urgence épidémique déclarée concernant la pandémie de coronavirus COVID-19.</a:t>
            </a:r>
          </a:p>
          <a:p>
            <a:pPr algn="l">
              <a:buFont typeface="Arial" panose="020B0604020202020204" pitchFamily="34" charset="0"/>
              <a:buChar char="•"/>
            </a:pPr>
            <a:r>
              <a:rPr lang="nl-BE" sz="800" b="0" i="0" u="none" strike="noStrike" dirty="0">
                <a:solidFill>
                  <a:srgbClr val="000000"/>
                </a:solidFill>
                <a:effectLst/>
                <a:latin typeface="Merriweather Sans" panose="020F0502020204030204" pitchFamily="34" charset="0"/>
              </a:rPr>
              <a:t>L'</a:t>
            </a:r>
            <a:r>
              <a:rPr lang="nl-BE" sz="800" b="0" i="0" u="sng" strike="noStrike" dirty="0">
                <a:solidFill>
                  <a:srgbClr val="000000"/>
                </a:solidFill>
                <a:effectLst/>
                <a:latin typeface="Merriweather Sans" panose="020F0502020204030204" pitchFamily="34" charset="0"/>
                <a:hlinkClick r:id="rId15"/>
              </a:rPr>
              <a:t>Arrêté royal du 24 décembre 2021</a:t>
            </a:r>
            <a:r>
              <a:rPr lang="nl-BE" sz="800" b="0" i="0" u="none" strike="noStrike" dirty="0">
                <a:solidFill>
                  <a:srgbClr val="000000"/>
                </a:solidFill>
                <a:effectLst/>
                <a:latin typeface="Merriweather Sans" panose="020F0502020204030204" pitchFamily="34" charset="0"/>
              </a:rPr>
              <a:t> modifiant l'arrêté royal du 28 octobre 2021 portant les mesures de police administrative nécessaires en vue de prévenir ou de limiter les conséquences pour la santé publique de la situation d'urgence épidémique déclarée concernant la pandémie de coronavirus COVID-19.</a:t>
            </a:r>
          </a:p>
          <a:p>
            <a:pPr algn="l">
              <a:buFont typeface="Arial" panose="020B0604020202020204" pitchFamily="34" charset="0"/>
              <a:buChar char="•"/>
            </a:pPr>
            <a:r>
              <a:rPr lang="nl-BE" sz="800" b="0" i="0" u="sng" strike="noStrike" dirty="0">
                <a:solidFill>
                  <a:srgbClr val="000000"/>
                </a:solidFill>
                <a:effectLst/>
                <a:latin typeface="Merriweather Sans" panose="020F0502020204030204" pitchFamily="34" charset="0"/>
                <a:hlinkClick r:id="rId16"/>
              </a:rPr>
              <a:t>L'Arrêté royal du 30 décembre 2021</a:t>
            </a:r>
            <a:r>
              <a:rPr lang="nl-BE" sz="800" b="0" i="0" u="none" strike="noStrike" dirty="0">
                <a:solidFill>
                  <a:srgbClr val="000000"/>
                </a:solidFill>
                <a:effectLst/>
                <a:latin typeface="Merriweather Sans" panose="020F0502020204030204" pitchFamily="34" charset="0"/>
              </a:rPr>
              <a:t> modifiant l'arrêté royal du 28 octobre 2021 portant les mesures de police administrative nécessaires en vue de prévenir ou de limiter les conséquences pour la santé publique de la situation d'urgence épidémique déclarée concernant la pandémie de coronavirus COVID-19.</a:t>
            </a:r>
          </a:p>
        </p:txBody>
      </p:sp>
    </p:spTree>
    <p:extLst>
      <p:ext uri="{BB962C8B-B14F-4D97-AF65-F5344CB8AC3E}">
        <p14:creationId xmlns:p14="http://schemas.microsoft.com/office/powerpoint/2010/main" val="1466061007"/>
      </p:ext>
    </p:extLst>
  </p:cSld>
  <p:clrMapOvr>
    <a:masterClrMapping/>
  </p:clrMapOvr>
</p:sld>
</file>

<file path=ppt/theme/theme1.xml><?xml version="1.0" encoding="utf-8"?>
<a:theme xmlns:a="http://schemas.openxmlformats.org/drawingml/2006/main" name="vub lst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3" id="{EC1F8857-530F-8C4E-84BD-92ABFA3BC112}" vid="{3FBBE760-C14E-924E-90D0-1AA777350BDB}"/>
    </a:ext>
  </a:extLst>
</a:theme>
</file>

<file path=ppt/theme/theme2.xml><?xml version="1.0" encoding="utf-8"?>
<a:theme xmlns:a="http://schemas.openxmlformats.org/drawingml/2006/main" name="3_VUB THEME GRIJ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3" id="{EC1F8857-530F-8C4E-84BD-92ABFA3BC112}" vid="{D0F5CD9D-9A24-8A46-B8B7-DEC15B727428}"/>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vub lsts.potx</Template>
  <TotalTime>46610</TotalTime>
  <Words>6765</Words>
  <Application>Microsoft Macintosh PowerPoint</Application>
  <PresentationFormat>Breedbeeld</PresentationFormat>
  <Paragraphs>300</Paragraphs>
  <Slides>32</Slides>
  <Notes>1</Notes>
  <HiddenSlides>0</HiddenSlides>
  <MMClips>0</MMClips>
  <ScaleCrop>false</ScaleCrop>
  <HeadingPairs>
    <vt:vector size="6" baseType="variant">
      <vt:variant>
        <vt:lpstr>Gebruikte lettertypen</vt:lpstr>
      </vt:variant>
      <vt:variant>
        <vt:i4>16</vt:i4>
      </vt:variant>
      <vt:variant>
        <vt:lpstr>Thema</vt:lpstr>
      </vt:variant>
      <vt:variant>
        <vt:i4>2</vt:i4>
      </vt:variant>
      <vt:variant>
        <vt:lpstr>Diatitels</vt:lpstr>
      </vt:variant>
      <vt:variant>
        <vt:i4>32</vt:i4>
      </vt:variant>
    </vt:vector>
  </HeadingPairs>
  <TitlesOfParts>
    <vt:vector size="50" baseType="lpstr">
      <vt:lpstr>-apple-system</vt:lpstr>
      <vt:lpstr>-webkit-standard</vt:lpstr>
      <vt:lpstr>Arial</vt:lpstr>
      <vt:lpstr>Arial</vt:lpstr>
      <vt:lpstr>ArialMT</vt:lpstr>
      <vt:lpstr>Avenir Book</vt:lpstr>
      <vt:lpstr>Book Antiqua</vt:lpstr>
      <vt:lpstr>Calibri</vt:lpstr>
      <vt:lpstr>Calibri Light</vt:lpstr>
      <vt:lpstr>Garamond</vt:lpstr>
      <vt:lpstr>Merriweather Sans</vt:lpstr>
      <vt:lpstr>MinionPro</vt:lpstr>
      <vt:lpstr>Palatino</vt:lpstr>
      <vt:lpstr>Times New Roman</vt:lpstr>
      <vt:lpstr>Verdana</vt:lpstr>
      <vt:lpstr>Wingdings</vt:lpstr>
      <vt:lpstr>vub lsts</vt:lpstr>
      <vt:lpstr>3_VUB THEME GRIJS</vt:lpstr>
      <vt:lpstr>La répression liquide à travers les SAC  Une conversation avec Zygmunt Bauman, Mary Douglas et Mattias Desmet</vt:lpstr>
      <vt:lpstr>Résumé </vt:lpstr>
      <vt:lpstr>Références juridiques</vt:lpstr>
      <vt:lpstr>L’usage du droit pénal en 2020</vt:lpstr>
      <vt:lpstr>L’usage du droit pénal en 2020-2021</vt:lpstr>
      <vt:lpstr>L’usage du droit pénal en 2020-2021</vt:lpstr>
      <vt:lpstr>L’usage du droit pénal en 2020</vt:lpstr>
      <vt:lpstr>L’usage du droit pénal en 2020-2021</vt:lpstr>
      <vt:lpstr>L’usage du droit pénal en 2021</vt:lpstr>
      <vt:lpstr>L’usage du droit pénal en 2022</vt:lpstr>
      <vt:lpstr>Ce que circulaire 06/2022 disait sur la poursuite de ces infractions</vt:lpstr>
      <vt:lpstr>L’usage du droit pénal en 2020</vt:lpstr>
      <vt:lpstr>L’usage du droit pénal en 2020 (Rozie 235 Kuty 298)</vt:lpstr>
      <vt:lpstr>L’usage des SAC en 2020: un loi (AR pris sur base des pouvoirs spéciaux) sui generis</vt:lpstr>
      <vt:lpstr>L’usage des SAC en 2020: le role de la Circulaire</vt:lpstr>
      <vt:lpstr>L’usage des SAC en 2020: “un choix prononcé pour l'uniformité” (Geudens).</vt:lpstr>
      <vt:lpstr>L’usage des SAC en 2020: “un choix prononcé pour l'uniformité” (Geudens).</vt:lpstr>
      <vt:lpstr>L’usage des SAC en 2020: procedure (articles 9 à 15 )</vt:lpstr>
      <vt:lpstr>Pourquoi cette procédure SAC? (Kuty; Geudens &amp; Todts)</vt:lpstr>
      <vt:lpstr>Je retien de ma lecture de Tods en particulier</vt:lpstr>
      <vt:lpstr>Pourquoi cette procédure SAC? </vt:lpstr>
      <vt:lpstr>Mary Douglas, (1921 – 1 2007)</vt:lpstr>
      <vt:lpstr>PowerPoint-presentatie</vt:lpstr>
      <vt:lpstr>exemples des deux méthodes d'éducation</vt:lpstr>
      <vt:lpstr>Zygmunt Bauman (1925 –2017)</vt:lpstr>
      <vt:lpstr>Liquid Fear (2006)</vt:lpstr>
      <vt:lpstr>Thèse</vt:lpstr>
      <vt:lpstr>déficit de régulation normative (p.139-145)</vt:lpstr>
      <vt:lpstr>Dans ce contexte, Bauman corrige les conclusions de Douglas</vt:lpstr>
      <vt:lpstr>Mattias Desmet 2022 livre pandémique de référence</vt:lpstr>
      <vt:lpstr>=une sorte d'hypnose collective nous livrant à des régimes totalitaires créant l'individu hypnotisé totalitaire. </vt:lpstr>
      <vt:lpstr>Points intéressants: sans le nommer Desmet confirme Bauman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henri</dc:creator>
  <cp:lastModifiedBy>Paul DE HERT</cp:lastModifiedBy>
  <cp:revision>465</cp:revision>
  <cp:lastPrinted>2021-04-28T14:31:56Z</cp:lastPrinted>
  <dcterms:created xsi:type="dcterms:W3CDTF">2016-06-30T10:01:58Z</dcterms:created>
  <dcterms:modified xsi:type="dcterms:W3CDTF">2022-12-09T09:07:41Z</dcterms:modified>
</cp:coreProperties>
</file>