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382" r:id="rId2"/>
    <p:sldId id="383" r:id="rId3"/>
    <p:sldId id="384" r:id="rId4"/>
    <p:sldId id="385" r:id="rId5"/>
    <p:sldId id="386" r:id="rId6"/>
    <p:sldId id="387" r:id="rId7"/>
    <p:sldId id="388" r:id="rId8"/>
    <p:sldId id="389" r:id="rId9"/>
    <p:sldId id="390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805E56-F603-4077-AF20-0DD71B1FDD25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3547026-D16A-4651-B189-3CDF45C7B366}">
      <dgm:prSet/>
      <dgm:spPr/>
      <dgm:t>
        <a:bodyPr/>
        <a:lstStyle/>
        <a:p>
          <a:r>
            <a:rPr lang="fr-FR" dirty="0"/>
            <a:t>Avec un régime politique concentrant le pouvoir exécutif, jugement moral du bon citoyen et du mauvais citoyen</a:t>
          </a:r>
          <a:endParaRPr lang="en-US" dirty="0"/>
        </a:p>
      </dgm:t>
    </dgm:pt>
    <dgm:pt modelId="{8431A501-D8BB-4E34-A90C-AC06B56613CD}" type="parTrans" cxnId="{21E3EEE4-1961-4F65-9A7B-A171F28E4D63}">
      <dgm:prSet/>
      <dgm:spPr/>
      <dgm:t>
        <a:bodyPr/>
        <a:lstStyle/>
        <a:p>
          <a:endParaRPr lang="en-US"/>
        </a:p>
      </dgm:t>
    </dgm:pt>
    <dgm:pt modelId="{A66EEAE4-91EC-4E71-84B4-289D3FCBFB46}" type="sibTrans" cxnId="{21E3EEE4-1961-4F65-9A7B-A171F28E4D63}">
      <dgm:prSet/>
      <dgm:spPr/>
      <dgm:t>
        <a:bodyPr/>
        <a:lstStyle/>
        <a:p>
          <a:endParaRPr lang="en-US"/>
        </a:p>
      </dgm:t>
    </dgm:pt>
    <dgm:pt modelId="{61A40810-EE02-4900-BB8A-00B98ABB85D7}">
      <dgm:prSet/>
      <dgm:spPr/>
      <dgm:t>
        <a:bodyPr/>
        <a:lstStyle/>
        <a:p>
          <a:r>
            <a:rPr lang="fr-FR"/>
            <a:t>Violences policières à l’encontre de la contestation politique</a:t>
          </a:r>
          <a:endParaRPr lang="en-US"/>
        </a:p>
      </dgm:t>
    </dgm:pt>
    <dgm:pt modelId="{3143FD64-CB75-4018-9EE3-CB7D22F1FB68}" type="parTrans" cxnId="{4498CB75-3AB5-4084-A3DD-5E013B50BCE8}">
      <dgm:prSet/>
      <dgm:spPr/>
      <dgm:t>
        <a:bodyPr/>
        <a:lstStyle/>
        <a:p>
          <a:endParaRPr lang="en-US"/>
        </a:p>
      </dgm:t>
    </dgm:pt>
    <dgm:pt modelId="{24FF49AA-5527-4F03-A237-E34AF72EE61A}" type="sibTrans" cxnId="{4498CB75-3AB5-4084-A3DD-5E013B50BCE8}">
      <dgm:prSet/>
      <dgm:spPr/>
      <dgm:t>
        <a:bodyPr/>
        <a:lstStyle/>
        <a:p>
          <a:endParaRPr lang="en-US"/>
        </a:p>
      </dgm:t>
    </dgm:pt>
    <dgm:pt modelId="{E75B8168-60FE-413A-82A3-171C60888F1A}">
      <dgm:prSet/>
      <dgm:spPr/>
      <dgm:t>
        <a:bodyPr/>
        <a:lstStyle/>
        <a:p>
          <a:r>
            <a:rPr lang="fr-FR" dirty="0"/>
            <a:t>Projet de loi </a:t>
          </a:r>
          <a:r>
            <a:rPr lang="fr-FR" dirty="0" err="1"/>
            <a:t>anti-casseurs</a:t>
          </a:r>
          <a:r>
            <a:rPr lang="fr-FR" dirty="0"/>
            <a:t>, projet de loi sur les organisations radicales, projet de loi des visites domiciliaires</a:t>
          </a:r>
          <a:endParaRPr lang="en-US" dirty="0"/>
        </a:p>
      </dgm:t>
    </dgm:pt>
    <dgm:pt modelId="{7282D104-4F19-4642-92FC-9E87D5D0D9D7}" type="parTrans" cxnId="{0B10B7A8-A71C-4425-B6B2-D522D0E1A801}">
      <dgm:prSet/>
      <dgm:spPr/>
      <dgm:t>
        <a:bodyPr/>
        <a:lstStyle/>
        <a:p>
          <a:endParaRPr lang="en-US"/>
        </a:p>
      </dgm:t>
    </dgm:pt>
    <dgm:pt modelId="{29DB18D5-BF17-4D26-A446-3B879D3C215F}" type="sibTrans" cxnId="{0B10B7A8-A71C-4425-B6B2-D522D0E1A801}">
      <dgm:prSet/>
      <dgm:spPr/>
      <dgm:t>
        <a:bodyPr/>
        <a:lstStyle/>
        <a:p>
          <a:endParaRPr lang="en-US"/>
        </a:p>
      </dgm:t>
    </dgm:pt>
    <dgm:pt modelId="{F3720DD3-ED5A-BA40-A842-116CC4A1915D}" type="pres">
      <dgm:prSet presAssocID="{66805E56-F603-4077-AF20-0DD71B1FDD25}" presName="linear" presStyleCnt="0">
        <dgm:presLayoutVars>
          <dgm:animLvl val="lvl"/>
          <dgm:resizeHandles val="exact"/>
        </dgm:presLayoutVars>
      </dgm:prSet>
      <dgm:spPr/>
    </dgm:pt>
    <dgm:pt modelId="{28C1D850-D77A-9D49-8065-4086DC06C0E2}" type="pres">
      <dgm:prSet presAssocID="{A3547026-D16A-4651-B189-3CDF45C7B36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E610DC5-AD0E-B54D-92D5-2C4ED9F667F8}" type="pres">
      <dgm:prSet presAssocID="{A66EEAE4-91EC-4E71-84B4-289D3FCBFB46}" presName="spacer" presStyleCnt="0"/>
      <dgm:spPr/>
    </dgm:pt>
    <dgm:pt modelId="{D89E617C-410B-3B49-8A06-22C01C901147}" type="pres">
      <dgm:prSet presAssocID="{61A40810-EE02-4900-BB8A-00B98ABB85D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C2A86AD-0B52-404C-98F3-EADAFBC4E728}" type="pres">
      <dgm:prSet presAssocID="{24FF49AA-5527-4F03-A237-E34AF72EE61A}" presName="spacer" presStyleCnt="0"/>
      <dgm:spPr/>
    </dgm:pt>
    <dgm:pt modelId="{31ADE2AD-7E8A-6D4E-B845-07998DA746C6}" type="pres">
      <dgm:prSet presAssocID="{E75B8168-60FE-413A-82A3-171C60888F1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8D79F0B-0853-C54E-943B-7FDBADE95608}" type="presOf" srcId="{A3547026-D16A-4651-B189-3CDF45C7B366}" destId="{28C1D850-D77A-9D49-8065-4086DC06C0E2}" srcOrd="0" destOrd="0" presId="urn:microsoft.com/office/officeart/2005/8/layout/vList2"/>
    <dgm:cxn modelId="{DEACB10C-876E-9B44-BB2F-E316E7D2D062}" type="presOf" srcId="{66805E56-F603-4077-AF20-0DD71B1FDD25}" destId="{F3720DD3-ED5A-BA40-A842-116CC4A1915D}" srcOrd="0" destOrd="0" presId="urn:microsoft.com/office/officeart/2005/8/layout/vList2"/>
    <dgm:cxn modelId="{FB2E6C1F-E86A-AA45-9F19-D99DC8A5D1EB}" type="presOf" srcId="{61A40810-EE02-4900-BB8A-00B98ABB85D7}" destId="{D89E617C-410B-3B49-8A06-22C01C901147}" srcOrd="0" destOrd="0" presId="urn:microsoft.com/office/officeart/2005/8/layout/vList2"/>
    <dgm:cxn modelId="{1395BC20-B28C-2C41-BA5D-988D52A253C3}" type="presOf" srcId="{E75B8168-60FE-413A-82A3-171C60888F1A}" destId="{31ADE2AD-7E8A-6D4E-B845-07998DA746C6}" srcOrd="0" destOrd="0" presId="urn:microsoft.com/office/officeart/2005/8/layout/vList2"/>
    <dgm:cxn modelId="{4498CB75-3AB5-4084-A3DD-5E013B50BCE8}" srcId="{66805E56-F603-4077-AF20-0DD71B1FDD25}" destId="{61A40810-EE02-4900-BB8A-00B98ABB85D7}" srcOrd="1" destOrd="0" parTransId="{3143FD64-CB75-4018-9EE3-CB7D22F1FB68}" sibTransId="{24FF49AA-5527-4F03-A237-E34AF72EE61A}"/>
    <dgm:cxn modelId="{0B10B7A8-A71C-4425-B6B2-D522D0E1A801}" srcId="{66805E56-F603-4077-AF20-0DD71B1FDD25}" destId="{E75B8168-60FE-413A-82A3-171C60888F1A}" srcOrd="2" destOrd="0" parTransId="{7282D104-4F19-4642-92FC-9E87D5D0D9D7}" sibTransId="{29DB18D5-BF17-4D26-A446-3B879D3C215F}"/>
    <dgm:cxn modelId="{21E3EEE4-1961-4F65-9A7B-A171F28E4D63}" srcId="{66805E56-F603-4077-AF20-0DD71B1FDD25}" destId="{A3547026-D16A-4651-B189-3CDF45C7B366}" srcOrd="0" destOrd="0" parTransId="{8431A501-D8BB-4E34-A90C-AC06B56613CD}" sibTransId="{A66EEAE4-91EC-4E71-84B4-289D3FCBFB46}"/>
    <dgm:cxn modelId="{9D1A20C0-8C2F-B14A-BCE9-B4DA7C874932}" type="presParOf" srcId="{F3720DD3-ED5A-BA40-A842-116CC4A1915D}" destId="{28C1D850-D77A-9D49-8065-4086DC06C0E2}" srcOrd="0" destOrd="0" presId="urn:microsoft.com/office/officeart/2005/8/layout/vList2"/>
    <dgm:cxn modelId="{6A733130-2A1A-D84F-92BA-DC14DB78C3D0}" type="presParOf" srcId="{F3720DD3-ED5A-BA40-A842-116CC4A1915D}" destId="{AE610DC5-AD0E-B54D-92D5-2C4ED9F667F8}" srcOrd="1" destOrd="0" presId="urn:microsoft.com/office/officeart/2005/8/layout/vList2"/>
    <dgm:cxn modelId="{4B423879-106D-1243-8B66-1DC95CC5AF57}" type="presParOf" srcId="{F3720DD3-ED5A-BA40-A842-116CC4A1915D}" destId="{D89E617C-410B-3B49-8A06-22C01C901147}" srcOrd="2" destOrd="0" presId="urn:microsoft.com/office/officeart/2005/8/layout/vList2"/>
    <dgm:cxn modelId="{3034C0CC-9475-F94B-B3E0-5D89CD563C33}" type="presParOf" srcId="{F3720DD3-ED5A-BA40-A842-116CC4A1915D}" destId="{0C2A86AD-0B52-404C-98F3-EADAFBC4E728}" srcOrd="3" destOrd="0" presId="urn:microsoft.com/office/officeart/2005/8/layout/vList2"/>
    <dgm:cxn modelId="{94FA513A-8746-C542-96BB-0FB4A695213A}" type="presParOf" srcId="{F3720DD3-ED5A-BA40-A842-116CC4A1915D}" destId="{31ADE2AD-7E8A-6D4E-B845-07998DA746C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1D850-D77A-9D49-8065-4086DC06C0E2}">
      <dsp:nvSpPr>
        <dsp:cNvPr id="0" name=""/>
        <dsp:cNvSpPr/>
      </dsp:nvSpPr>
      <dsp:spPr>
        <a:xfrm>
          <a:off x="0" y="166009"/>
          <a:ext cx="6666833" cy="16497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Avec un régime politique concentrant le pouvoir exécutif, jugement moral du bon citoyen et du mauvais citoyen</a:t>
          </a:r>
          <a:endParaRPr lang="en-US" sz="3000" kern="1200" dirty="0"/>
        </a:p>
      </dsp:txBody>
      <dsp:txXfrm>
        <a:off x="80532" y="246541"/>
        <a:ext cx="6505769" cy="1488636"/>
      </dsp:txXfrm>
    </dsp:sp>
    <dsp:sp modelId="{D89E617C-410B-3B49-8A06-22C01C901147}">
      <dsp:nvSpPr>
        <dsp:cNvPr id="0" name=""/>
        <dsp:cNvSpPr/>
      </dsp:nvSpPr>
      <dsp:spPr>
        <a:xfrm>
          <a:off x="0" y="1902109"/>
          <a:ext cx="6666833" cy="1649700"/>
        </a:xfrm>
        <a:prstGeom prst="round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/>
            <a:t>Violences policières à l’encontre de la contestation politique</a:t>
          </a:r>
          <a:endParaRPr lang="en-US" sz="3000" kern="1200"/>
        </a:p>
      </dsp:txBody>
      <dsp:txXfrm>
        <a:off x="80532" y="1982641"/>
        <a:ext cx="6505769" cy="1488636"/>
      </dsp:txXfrm>
    </dsp:sp>
    <dsp:sp modelId="{31ADE2AD-7E8A-6D4E-B845-07998DA746C6}">
      <dsp:nvSpPr>
        <dsp:cNvPr id="0" name=""/>
        <dsp:cNvSpPr/>
      </dsp:nvSpPr>
      <dsp:spPr>
        <a:xfrm>
          <a:off x="0" y="3638210"/>
          <a:ext cx="6666833" cy="164970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Projet de loi </a:t>
          </a:r>
          <a:r>
            <a:rPr lang="fr-FR" sz="3000" kern="1200" dirty="0" err="1"/>
            <a:t>anti-casseurs</a:t>
          </a:r>
          <a:r>
            <a:rPr lang="fr-FR" sz="3000" kern="1200" dirty="0"/>
            <a:t>, projet de loi sur les organisations radicales, projet de loi des visites domiciliaires</a:t>
          </a:r>
          <a:endParaRPr lang="en-US" sz="3000" kern="1200" dirty="0"/>
        </a:p>
      </dsp:txBody>
      <dsp:txXfrm>
        <a:off x="80532" y="3718742"/>
        <a:ext cx="6505769" cy="14886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AF787-1CDE-734B-B4DF-E7BD2FA02583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4FD76-C348-A34A-BEAE-7FDC36B8C7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910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r>
              <a:rPr lang="fr-BE" sz="2400" dirty="0"/>
              <a:t>Plus un </a:t>
            </a:r>
            <a:r>
              <a:rPr lang="fr-BE" sz="2400" dirty="0" err="1"/>
              <a:t>snapshot</a:t>
            </a:r>
            <a:r>
              <a:rPr lang="fr-BE" sz="2400" baseline="0" dirty="0"/>
              <a:t> de la situation sur le marché du travail mais une dynamique temporelle</a:t>
            </a:r>
            <a:endParaRPr lang="fr-BE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649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2CFF9E-C919-C7DC-40B1-BDADB20216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19AEDC1-6D76-0258-8B5C-24A05ACE6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804EFE-AC7A-D7A9-F969-C2E81A02B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AC3B-C446-9F45-A30C-8513E6EDC7FF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223EDD-FE6E-33E0-A4BA-0841701F9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ACE171-C840-4208-4FE6-46FF6F2B8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70C6-9006-014D-83FA-DF40466B2F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436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28FC4A-8D52-200B-3BB0-D7FF53B2C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B0D7B25-B28E-E9E2-BEF7-FEDF13B3CA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E008C0-92C9-43BC-25E4-6F4199290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AC3B-C446-9F45-A30C-8513E6EDC7FF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EB202F-7E33-9910-3447-332EAF559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CB81DF-82E8-893A-5588-8F418AA98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70C6-9006-014D-83FA-DF40466B2F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7783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6A90937-E59F-0204-F7F8-BE1862C9AC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9CFA198-0617-AB86-A6E9-1B583CE167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E7309D-E216-BEC4-4D02-C518ADC3B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AC3B-C446-9F45-A30C-8513E6EDC7FF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0737CC-CD42-E3C6-CBE4-184B2DE82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557B98-724C-870E-36E3-D65DBB93F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70C6-9006-014D-83FA-DF40466B2F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274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dirty="0"/>
          </a:p>
        </p:txBody>
      </p:sp>
      <p:sp>
        <p:nvSpPr>
          <p:cNvPr id="1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it-IT" noProof="1"/>
              <a:t>Fare clic per modificare gli stili del testo dello schema</a:t>
            </a:r>
          </a:p>
          <a:p>
            <a:pPr lvl="1"/>
            <a:r>
              <a:rPr lang="it-IT" noProof="1"/>
              <a:t>Secondo livello</a:t>
            </a:r>
          </a:p>
          <a:p>
            <a:pPr lvl="2"/>
            <a:r>
              <a:rPr lang="it-IT" noProof="1"/>
              <a:t>Terzo livello</a:t>
            </a:r>
          </a:p>
          <a:p>
            <a:pPr lvl="3"/>
            <a:r>
              <a:rPr lang="it-IT" noProof="1"/>
              <a:t>Quarto livello</a:t>
            </a:r>
          </a:p>
          <a:p>
            <a:pPr lvl="4"/>
            <a:r>
              <a:rPr lang="it-IT" noProof="1"/>
              <a:t>Quinto livello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1B819-6633-4615-BB07-C55D005E14AD}" type="datetimeFigureOut">
              <a:rPr lang="en-US" smtClean="0"/>
              <a:pPr/>
              <a:t>11/20/25</a:t>
            </a:fld>
            <a:endParaRPr lang="en-US" dirty="0"/>
          </a:p>
        </p:txBody>
      </p:sp>
      <p:sp>
        <p:nvSpPr>
          <p:cNvPr id="28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5222-B196-4F9B-9AEC-1292459A754A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226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082674-9C74-C52C-0D25-D8CBF696F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D7ABDA-8150-EAB2-475F-C7741D5AF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F2FF92-8FF0-2F31-3970-CDE6D5ADC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AC3B-C446-9F45-A30C-8513E6EDC7FF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BB302A-6B00-1933-C490-37A031D3F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59ABC7-08D8-4BBC-1221-2A5C98259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70C6-9006-014D-83FA-DF40466B2F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62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B2488C-4324-CB7A-A3E1-296935699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0A70EC-1983-C2DC-376F-0A57670AC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A418F4-2D20-5C28-F753-C705B6C84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AC3B-C446-9F45-A30C-8513E6EDC7FF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128880-2C56-A158-667A-1D22DACB3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C7C29B-456F-D474-3DF9-5A6754EA7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70C6-9006-014D-83FA-DF40466B2F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6123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1969D5-A9B0-496D-CE8C-407A4511A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A42917-6086-3967-11A8-6A4DB25287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765991A-8162-B948-0961-3598108789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8283D56-6BD0-FFED-5DB0-7BCC4955E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AC3B-C446-9F45-A30C-8513E6EDC7FF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179527A-DE67-4BC6-6BD3-FE2F0CD61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7E9E2FD-9317-F543-2B9C-99494D5E5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70C6-9006-014D-83FA-DF40466B2F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617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4FC4C1-267F-634A-8568-74992510B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34A717-1CD5-7121-C79B-B6F490072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DE4F1CD-E90C-12D1-F8B4-D293CDCA4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290D14B-B366-0023-42CD-56190DD0AE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5376EA9-50CC-AAC3-CFF1-5621F01CE1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23C56C6-1F49-603F-E2DD-AE1E67C22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AC3B-C446-9F45-A30C-8513E6EDC7FF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A4B3557-498D-68A1-FB2B-5CC3EA7CD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DBC6A51-6F86-F863-49AF-C193E4C25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70C6-9006-014D-83FA-DF40466B2F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5632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0E8E3F-CAFE-5D35-6940-5C9545170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FF39F4D-181D-0CD1-DAF6-926AB098F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AC3B-C446-9F45-A30C-8513E6EDC7FF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D9463A-1FCD-9F83-584F-06B38AD28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657714A-A8E3-061D-9868-E7C25251E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70C6-9006-014D-83FA-DF40466B2F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6196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D02AFCA-438F-DE38-88FD-13FEC028E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AC3B-C446-9F45-A30C-8513E6EDC7FF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96938FC-27EA-D3A9-0690-02A6A48BD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F01CB67-B814-9A82-FD99-A732EEF9D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70C6-9006-014D-83FA-DF40466B2F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6654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3CA253-8DC1-1C3F-EAE0-93D43B86D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EA669D-9822-6255-5F16-3D2BFA983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F9EA214-771A-8E10-EC6A-2311629BD8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71B5B66-0C04-67E0-91BD-CBEDD23CB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AC3B-C446-9F45-A30C-8513E6EDC7FF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E51200A-1018-66A6-B215-A3BD255F0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D95B168-217D-A88C-A354-6BFF03070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70C6-9006-014D-83FA-DF40466B2F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3739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5604BF-5BC2-A0FB-6B20-716ED673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5C9F361-4710-32DE-7142-9BF0FDA90E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7C0591-87C3-E65E-B1B4-5AA690C99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553659-29E0-A372-2E5A-EAB6AAED8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AC3B-C446-9F45-A30C-8513E6EDC7FF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04C52C8-5BDF-4A26-89B6-401423C3B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CA1B29B-EFCA-5A6A-0BB3-2D03C7FA9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70C6-9006-014D-83FA-DF40466B2F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6866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F4BA95A-BCE0-8925-8EBD-6FEEF8736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7170C5-AE7E-2760-6CD3-3C2EE48E0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F7BA5A-E6CE-7079-A58A-0C70051372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45AC3B-C446-9F45-A30C-8513E6EDC7FF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D51BBA-001F-024D-7D21-BD2616CCD3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8949AD-7A95-F7A4-3565-B6EEC56141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7570C6-9006-014D-83FA-DF40466B2F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3820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212652" y="521284"/>
            <a:ext cx="11430008" cy="5996474"/>
          </a:xfrm>
        </p:spPr>
        <p:txBody>
          <a:bodyPr>
            <a:noAutofit/>
          </a:bodyPr>
          <a:lstStyle/>
          <a:p>
            <a:pPr marL="0" indent="0" algn="r">
              <a:spcBef>
                <a:spcPts val="75"/>
              </a:spcBef>
              <a:buNone/>
            </a:pPr>
            <a:r>
              <a:rPr lang="en-US" sz="3300" b="1" i="1" dirty="0">
                <a:solidFill>
                  <a:schemeClr val="accent1">
                    <a:lumMod val="75000"/>
                  </a:schemeClr>
                </a:solidFill>
                <a:cs typeface="Arial"/>
              </a:rPr>
              <a:t> </a:t>
            </a:r>
          </a:p>
          <a:p>
            <a:pPr marL="0" indent="0" algn="r">
              <a:spcBef>
                <a:spcPts val="75"/>
              </a:spcBef>
              <a:buNone/>
            </a:pPr>
            <a:endParaRPr lang="fr-FR" sz="27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spcBef>
                <a:spcPts val="75"/>
              </a:spcBef>
              <a:buNone/>
            </a:pPr>
            <a:endParaRPr lang="fr-FR" sz="33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fr-BE" sz="3600" b="1" dirty="0"/>
              <a:t>Inégalités sociales, </a:t>
            </a:r>
          </a:p>
          <a:p>
            <a:pPr marL="0" indent="0" algn="ctr">
              <a:buNone/>
            </a:pPr>
            <a:r>
              <a:rPr lang="fr-BE" sz="3600" b="1" dirty="0"/>
              <a:t>à la source de tous les problèmes ?</a:t>
            </a:r>
          </a:p>
          <a:p>
            <a:pPr marL="0" indent="0" algn="r">
              <a:spcBef>
                <a:spcPts val="75"/>
              </a:spcBef>
              <a:buNone/>
            </a:pPr>
            <a:endParaRPr lang="en-US" sz="3600" b="1" dirty="0">
              <a:cs typeface="Arial"/>
            </a:endParaRPr>
          </a:p>
          <a:p>
            <a:pPr marL="0" indent="0" algn="r">
              <a:spcBef>
                <a:spcPts val="75"/>
              </a:spcBef>
              <a:buNone/>
            </a:pPr>
            <a:endParaRPr lang="en-US" b="1" dirty="0">
              <a:solidFill>
                <a:srgbClr val="002060"/>
              </a:solidFill>
              <a:cs typeface="Arial"/>
            </a:endParaRPr>
          </a:p>
          <a:p>
            <a:pPr marL="0" indent="0" algn="r">
              <a:spcBef>
                <a:spcPts val="75"/>
              </a:spcBef>
              <a:buNone/>
            </a:pPr>
            <a:r>
              <a:rPr lang="en-US" b="1" dirty="0">
                <a:solidFill>
                  <a:srgbClr val="002060"/>
                </a:solidFill>
                <a:cs typeface="Arial"/>
              </a:rPr>
              <a:t>Andrea Rea</a:t>
            </a:r>
          </a:p>
          <a:p>
            <a:pPr marL="0" indent="0" algn="r">
              <a:spcBef>
                <a:spcPts val="75"/>
              </a:spcBef>
              <a:buNone/>
            </a:pPr>
            <a:r>
              <a:rPr lang="en-US" sz="2000" b="1" dirty="0" err="1">
                <a:solidFill>
                  <a:srgbClr val="002060"/>
                </a:solidFill>
                <a:cs typeface="Arial"/>
              </a:rPr>
              <a:t>Professeur</a:t>
            </a:r>
            <a:r>
              <a:rPr lang="en-US" sz="2000" b="1" dirty="0">
                <a:solidFill>
                  <a:srgbClr val="002060"/>
                </a:solidFill>
                <a:cs typeface="Arial"/>
              </a:rPr>
              <a:t> de </a:t>
            </a:r>
            <a:r>
              <a:rPr lang="en-US" sz="2000" b="1" dirty="0" err="1">
                <a:solidFill>
                  <a:srgbClr val="002060"/>
                </a:solidFill>
                <a:cs typeface="Arial"/>
              </a:rPr>
              <a:t>sociologie</a:t>
            </a:r>
            <a:endParaRPr lang="en-US" sz="2000" b="1" dirty="0">
              <a:solidFill>
                <a:srgbClr val="002060"/>
              </a:solidFill>
              <a:cs typeface="Arial"/>
            </a:endParaRPr>
          </a:p>
          <a:p>
            <a:pPr marL="0" indent="0" algn="r">
              <a:spcBef>
                <a:spcPts val="75"/>
              </a:spcBef>
              <a:buNone/>
            </a:pPr>
            <a:r>
              <a:rPr lang="en-US" sz="2000" b="1" dirty="0">
                <a:solidFill>
                  <a:srgbClr val="002060"/>
                </a:solidFill>
                <a:cs typeface="Arial"/>
              </a:rPr>
              <a:t>Université libre de </a:t>
            </a:r>
            <a:r>
              <a:rPr lang="en-US" sz="2000" b="1" dirty="0" err="1">
                <a:solidFill>
                  <a:srgbClr val="002060"/>
                </a:solidFill>
                <a:cs typeface="Arial"/>
              </a:rPr>
              <a:t>Bruxelles</a:t>
            </a:r>
            <a:r>
              <a:rPr lang="en-US" sz="2000" b="1" dirty="0">
                <a:solidFill>
                  <a:srgbClr val="002060"/>
                </a:solidFill>
                <a:cs typeface="Arial"/>
              </a:rPr>
              <a:t>/GERME</a:t>
            </a:r>
          </a:p>
          <a:p>
            <a:pPr marL="0" indent="0" algn="r">
              <a:spcBef>
                <a:spcPts val="75"/>
              </a:spcBef>
              <a:buNone/>
            </a:pPr>
            <a:endParaRPr lang="en-US" b="1" dirty="0">
              <a:cs typeface="Arial"/>
            </a:endParaRPr>
          </a:p>
          <a:p>
            <a:pPr marL="0" indent="0" algn="ctr">
              <a:buNone/>
            </a:pPr>
            <a:r>
              <a:rPr lang="fr-BE" sz="2400" b="1" dirty="0"/>
              <a:t>Colloque « Violences policières – Réponses judiciaires »</a:t>
            </a:r>
          </a:p>
          <a:p>
            <a:pPr marL="0" indent="0" algn="ctr">
              <a:spcBef>
                <a:spcPts val="75"/>
              </a:spcBef>
              <a:buNone/>
            </a:pPr>
            <a:r>
              <a:rPr lang="en-US" sz="2400" b="1" dirty="0" err="1">
                <a:cs typeface="Arial"/>
              </a:rPr>
              <a:t>UCLouvain</a:t>
            </a:r>
            <a:r>
              <a:rPr lang="en-US" sz="2400" b="1" dirty="0">
                <a:cs typeface="Arial"/>
              </a:rPr>
              <a:t> Saint-Louis </a:t>
            </a:r>
            <a:r>
              <a:rPr lang="en-US" sz="2400" b="1" dirty="0" err="1">
                <a:cs typeface="Arial"/>
              </a:rPr>
              <a:t>Bruxelles</a:t>
            </a:r>
            <a:r>
              <a:rPr lang="en-US" sz="2400" b="1" dirty="0">
                <a:cs typeface="Arial"/>
              </a:rPr>
              <a:t>, 21 </a:t>
            </a:r>
            <a:r>
              <a:rPr lang="en-US" sz="2400" b="1" dirty="0" err="1">
                <a:cs typeface="Arial"/>
              </a:rPr>
              <a:t>novembres</a:t>
            </a:r>
            <a:r>
              <a:rPr lang="en-US" sz="2400" b="1" dirty="0">
                <a:cs typeface="Arial"/>
              </a:rPr>
              <a:t> 2025</a:t>
            </a:r>
          </a:p>
          <a:p>
            <a:pPr marL="0" indent="0" algn="ctr">
              <a:buNone/>
            </a:pPr>
            <a:endParaRPr lang="en-US" sz="1500" b="1" dirty="0">
              <a:solidFill>
                <a:srgbClr val="0000FF"/>
              </a:solidFill>
              <a:latin typeface="Cambria"/>
              <a:cs typeface="Cambria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341" y="232357"/>
            <a:ext cx="1332807" cy="131816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3095" y="163981"/>
            <a:ext cx="1584614" cy="13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568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CF0CC0-1ED9-38EB-3734-7646F6814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E245B65-72C0-280B-791C-DE92A46D96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pPr marL="0" indent="0">
              <a:buNone/>
            </a:pPr>
            <a:r>
              <a:rPr lang="fr-FR" dirty="0"/>
              <a:t>1. Classes populaires et classes dangereuses</a:t>
            </a:r>
          </a:p>
          <a:p>
            <a:pPr marL="0" indent="0">
              <a:buNone/>
            </a:pPr>
            <a:r>
              <a:rPr lang="fr-FR" dirty="0"/>
              <a:t>2. « La force de l’ordre » : de la question sociale à la question raciale</a:t>
            </a:r>
          </a:p>
          <a:p>
            <a:pPr marL="0" indent="0">
              <a:buNone/>
            </a:pPr>
            <a:r>
              <a:rPr lang="fr-FR" dirty="0"/>
              <a:t>3. Violences policières et racialisation</a:t>
            </a:r>
          </a:p>
          <a:p>
            <a:pPr marL="0" indent="0">
              <a:buNone/>
            </a:pPr>
            <a:r>
              <a:rPr lang="fr-FR" dirty="0"/>
              <a:t>4. Violences État et contestation politique</a:t>
            </a:r>
          </a:p>
        </p:txBody>
      </p:sp>
    </p:spTree>
    <p:extLst>
      <p:ext uri="{BB962C8B-B14F-4D97-AF65-F5344CB8AC3E}">
        <p14:creationId xmlns:p14="http://schemas.microsoft.com/office/powerpoint/2010/main" val="4246638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F21FFA4-064A-4CC5-4022-2AD212420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1. Classes populaires et classes dangereuses</a:t>
            </a:r>
            <a:br>
              <a:rPr lang="en-US" sz="3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34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28D4CE-1979-64C4-7CA9-D5DAA1D2A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/>
              <a:t>La mise sous surveillance, contrôle et violences des classes populaires depuis la formation de l’Etat nation</a:t>
            </a:r>
          </a:p>
          <a:p>
            <a:r>
              <a:rPr lang="en-US" sz="2000"/>
              <a:t>La pauvreté ou les inégalités socio-économiques n’expliquent pas tout</a:t>
            </a:r>
          </a:p>
          <a:p>
            <a:r>
              <a:rPr lang="en-US" sz="2000"/>
              <a:t>Trois composantes : </a:t>
            </a:r>
          </a:p>
          <a:p>
            <a:pPr lvl="1"/>
            <a:r>
              <a:rPr lang="en-US" sz="2000"/>
              <a:t>les conditions socio-économiques</a:t>
            </a:r>
          </a:p>
          <a:p>
            <a:pPr lvl="1"/>
            <a:r>
              <a:rPr lang="en-US" sz="2000"/>
              <a:t>La disqualification morale/discrédit moral</a:t>
            </a:r>
          </a:p>
          <a:p>
            <a:pPr lvl="1"/>
            <a:r>
              <a:rPr lang="en-US" sz="2000"/>
              <a:t>La minorisation politique</a:t>
            </a:r>
          </a:p>
          <a:p>
            <a:r>
              <a:rPr lang="en-US" sz="2000"/>
              <a:t>L’articulation de ce ces trois composantes (socio-économique, morale et politique) est importante</a:t>
            </a:r>
            <a:r>
              <a:rPr lang="en-US" sz="2000">
                <a:effectLst/>
              </a:rPr>
              <a:t> </a:t>
            </a:r>
            <a:endParaRPr lang="en-US" sz="200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27C5126-899E-02CB-CB5B-94ED0E1D7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8499"/>
            <a:ext cx="119148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0" u="none" strike="noStrike" cap="none" normalizeH="0" baseline="0">
                <a:ln>
                  <a:noFill/>
                </a:ln>
                <a:solidFill>
                  <a:srgbClr val="E6E8F0"/>
                </a:solidFill>
                <a:effectLst/>
                <a:latin typeface="Google Sans"/>
              </a:rPr>
              <a:t>subalternisation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869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E973CCF-B231-7021-D30E-A7BFC6D46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1. Classes populaires et classes dangereuses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9EEB08A-4FAF-3A0D-E9D4-CD1E906A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/>
              <a:t>Au XIX</a:t>
            </a:r>
            <a:r>
              <a:rPr lang="en-US" sz="2000" baseline="30000"/>
              <a:t>e</a:t>
            </a:r>
            <a:r>
              <a:rPr lang="en-US" sz="2000"/>
              <a:t> siècle – début XX</a:t>
            </a:r>
            <a:r>
              <a:rPr lang="en-US" sz="2000" baseline="30000"/>
              <a:t>e</a:t>
            </a:r>
            <a:r>
              <a:rPr lang="en-US" sz="2000"/>
              <a:t> siècle </a:t>
            </a:r>
          </a:p>
          <a:p>
            <a:pPr lvl="1"/>
            <a:r>
              <a:rPr lang="en-US" sz="2000"/>
              <a:t>Classes populaires = classe ouvrière (pauvreté)</a:t>
            </a:r>
          </a:p>
          <a:p>
            <a:pPr lvl="1"/>
            <a:r>
              <a:rPr lang="en-US" sz="2000"/>
              <a:t>Classe ouvrière met en danger l’ordre moral (alcoolisme, insalubrité et criminalité)</a:t>
            </a:r>
          </a:p>
          <a:p>
            <a:pPr lvl="1"/>
            <a:r>
              <a:rPr lang="en-US" sz="2000"/>
              <a:t>Classe ouvrière comme catégorie de mobilisation = un acteur subversif qui met en cause l’ordre social et politique de la démocratie bourgeoise </a:t>
            </a:r>
          </a:p>
          <a:p>
            <a:r>
              <a:rPr lang="en-US" sz="2000"/>
              <a:t>Fin XX</a:t>
            </a:r>
            <a:r>
              <a:rPr lang="en-US" sz="2000" baseline="30000"/>
              <a:t>e</a:t>
            </a:r>
            <a:r>
              <a:rPr lang="en-US" sz="2000"/>
              <a:t> et début XXI</a:t>
            </a:r>
            <a:r>
              <a:rPr lang="en-US" sz="2000" baseline="30000"/>
              <a:t>e</a:t>
            </a:r>
            <a:r>
              <a:rPr lang="en-US" sz="2000"/>
              <a:t> siècles</a:t>
            </a:r>
          </a:p>
          <a:p>
            <a:pPr lvl="1"/>
            <a:r>
              <a:rPr lang="en-US" sz="2000"/>
              <a:t>Désindustrialisation et délitement de la classe ouvrière/Exclusion et précarisation socio-économique dans les zones urbaines</a:t>
            </a:r>
          </a:p>
          <a:p>
            <a:pPr lvl="1"/>
            <a:r>
              <a:rPr lang="en-US" sz="2000"/>
              <a:t>Discrédit moral et stigmatisation des immigrés et de leurs descendants</a:t>
            </a:r>
          </a:p>
          <a:p>
            <a:pPr lvl="1"/>
            <a:r>
              <a:rPr lang="en-US" sz="2000"/>
              <a:t>Domination politique/subalternisation des nouveaux venus</a:t>
            </a:r>
          </a:p>
        </p:txBody>
      </p:sp>
    </p:spTree>
    <p:extLst>
      <p:ext uri="{BB962C8B-B14F-4D97-AF65-F5344CB8AC3E}">
        <p14:creationId xmlns:p14="http://schemas.microsoft.com/office/powerpoint/2010/main" val="1333295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F0096F1-9EA5-6401-4735-E1117801E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2. « La force de l’ordre » : de la question sociale à la question raciale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5AC8B2-CDA6-1AB1-B715-13CDDB4DC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86789"/>
            <a:ext cx="10515600" cy="3590174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2000"/>
          </a:p>
          <a:p>
            <a:r>
              <a:rPr lang="en-US" sz="2000"/>
              <a:t>Au XIX</a:t>
            </a:r>
            <a:r>
              <a:rPr lang="en-US" sz="2000" baseline="30000"/>
              <a:t>e</a:t>
            </a:r>
            <a:r>
              <a:rPr lang="en-US" sz="2000"/>
              <a:t> siècle – début XX</a:t>
            </a:r>
            <a:r>
              <a:rPr lang="en-US" sz="2000" baseline="30000"/>
              <a:t>e</a:t>
            </a:r>
            <a:r>
              <a:rPr lang="en-US" sz="2000"/>
              <a:t> siècle </a:t>
            </a:r>
          </a:p>
          <a:p>
            <a:pPr lvl="1"/>
            <a:r>
              <a:rPr lang="en-US" sz="2000"/>
              <a:t>Les élites politiques et économiques considèrent les populations ouvrières comme potentiellement dangereuses et politiquement instables</a:t>
            </a:r>
          </a:p>
          <a:p>
            <a:pPr lvl="1"/>
            <a:r>
              <a:rPr lang="en-US" sz="2000"/>
              <a:t>Violence structurelle de l’Etat à l’occasion des grandes grèves soutenant les revendications ouvrières, 1866 répression violente à Charleroi et naissance de la « question sociale »</a:t>
            </a:r>
          </a:p>
          <a:p>
            <a:pPr lvl="1"/>
            <a:r>
              <a:rPr lang="en-US" sz="2000"/>
              <a:t>Repressions des grèves (1902, 1913, 1932, 1950, 1960-1961)</a:t>
            </a:r>
            <a:r>
              <a:rPr lang="en-US" sz="2000">
                <a:effectLst/>
              </a:rPr>
              <a:t> perçues comme insurrectionnelles</a:t>
            </a:r>
          </a:p>
          <a:p>
            <a:pPr lvl="1"/>
            <a:r>
              <a:rPr lang="en-US" sz="2000"/>
              <a:t>Opposition à la présence de la police dans les quartiers populaires/ contrôle social communautaire important</a:t>
            </a:r>
          </a:p>
          <a:p>
            <a:pPr lvl="1"/>
            <a:endParaRPr lang="en-US" sz="2000"/>
          </a:p>
          <a:p>
            <a:pPr lvl="1"/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672384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1523716-8350-176B-C293-837B101C7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2. « La force de l’ordre » : de la question sociale à la question raciale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E5435B9-5E2C-FEB8-237A-F62FF361A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86789"/>
            <a:ext cx="10515600" cy="3590174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2000"/>
          </a:p>
          <a:p>
            <a:r>
              <a:rPr lang="en-US" sz="2000"/>
              <a:t>Fin XX</a:t>
            </a:r>
            <a:r>
              <a:rPr lang="en-US" sz="2000" baseline="30000"/>
              <a:t>e</a:t>
            </a:r>
            <a:r>
              <a:rPr lang="en-US" sz="2000"/>
              <a:t> et début XXI</a:t>
            </a:r>
            <a:r>
              <a:rPr lang="en-US" sz="2000" baseline="30000"/>
              <a:t>e</a:t>
            </a:r>
            <a:r>
              <a:rPr lang="en-US" sz="2000"/>
              <a:t> siècles</a:t>
            </a:r>
          </a:p>
          <a:p>
            <a:pPr lvl="1"/>
            <a:r>
              <a:rPr lang="en-US" sz="2000"/>
              <a:t>Désindustrialisation et précarisation socio-économique</a:t>
            </a:r>
          </a:p>
          <a:p>
            <a:pPr lvl="1"/>
            <a:r>
              <a:rPr lang="en-US" sz="2000"/>
              <a:t>Populations immigrées dans les centres urbains</a:t>
            </a:r>
          </a:p>
          <a:p>
            <a:pPr lvl="1"/>
            <a:r>
              <a:rPr lang="en-US" sz="2000"/>
              <a:t>Deux nouvelles figures des classes dangereuses</a:t>
            </a:r>
          </a:p>
          <a:p>
            <a:pPr lvl="2"/>
            <a:r>
              <a:rPr lang="en-US"/>
              <a:t>Les étrangers en séjour irrégulier / organisation systématique des contrôles d’identité (1974 Schaerbeek) et harcèlement policier (Quartier Nord depuis 2017)</a:t>
            </a:r>
          </a:p>
          <a:p>
            <a:pPr lvl="2"/>
            <a:r>
              <a:rPr lang="en-US"/>
              <a:t>Les jeunes racisés, descendants d’immigrés.</a:t>
            </a:r>
          </a:p>
          <a:p>
            <a:pPr lvl="2"/>
            <a:r>
              <a:rPr lang="en-US"/>
              <a:t>De la question sociale à la « question raciale » : les révoltes urbaines</a:t>
            </a:r>
          </a:p>
          <a:p>
            <a:pPr lvl="2"/>
            <a:r>
              <a:rPr lang="en-US"/>
              <a:t>Précarité économique, discrédit moral, déni d’estime et légitimité </a:t>
            </a:r>
          </a:p>
          <a:p>
            <a:pPr lvl="1"/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231298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2240DEB-3D24-774E-4342-21D8491D9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2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3. Violences policières et racialisation</a:t>
            </a:r>
            <a:br>
              <a:rPr lang="en-US" sz="4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42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FCC584-ADC4-471D-05A0-59308FC11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200"/>
              <a:t>Le profilage racial organise le travail de la police</a:t>
            </a:r>
          </a:p>
          <a:p>
            <a:r>
              <a:rPr lang="en-US" sz="2200"/>
              <a:t>Contrôle au faciés : l’identité prime sur le comportement, quelque soit le quartier</a:t>
            </a:r>
          </a:p>
          <a:p>
            <a:r>
              <a:rPr lang="en-US" sz="2200"/>
              <a:t>Racialisation des interventions policières</a:t>
            </a:r>
          </a:p>
          <a:p>
            <a:r>
              <a:rPr lang="en-US" sz="2200"/>
              <a:t>En Belgique, </a:t>
            </a:r>
          </a:p>
          <a:p>
            <a:pPr lvl="1"/>
            <a:r>
              <a:rPr lang="en-US" sz="2200"/>
              <a:t>Easton (1998) montre que des groupes spécifiques plus que des quartiers sont sur-policés</a:t>
            </a:r>
          </a:p>
          <a:p>
            <a:pPr lvl="1"/>
            <a:r>
              <a:rPr lang="en-US" sz="2200"/>
              <a:t>Surcriminalisation : Mon délit mon origine (Brion et al., 2001)</a:t>
            </a:r>
          </a:p>
          <a:p>
            <a:pPr lvl="1"/>
            <a:r>
              <a:rPr lang="en-US" sz="2200"/>
              <a:t>Van Praet (2020) sélectivité policière</a:t>
            </a:r>
          </a:p>
          <a:p>
            <a:pPr lvl="1"/>
            <a:r>
              <a:rPr lang="en-US" sz="2200"/>
              <a:t>Rapport d’ONGs : Ligue des droits humains (2017, 2022) et Amnesty International (2018)</a:t>
            </a:r>
          </a:p>
        </p:txBody>
      </p:sp>
    </p:spTree>
    <p:extLst>
      <p:ext uri="{BB962C8B-B14F-4D97-AF65-F5344CB8AC3E}">
        <p14:creationId xmlns:p14="http://schemas.microsoft.com/office/powerpoint/2010/main" val="2295778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4EB7836-B642-A0EA-4D3A-E0960BE9F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3. Violences policières et racialisation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6A5FC25-7165-880C-35B8-3E990A710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2200"/>
          </a:p>
          <a:p>
            <a:r>
              <a:rPr lang="en-US" sz="2200"/>
              <a:t>Violences policières : usage disproportionné ou illégitime de la force par les forces de l’ordre</a:t>
            </a:r>
          </a:p>
          <a:p>
            <a:r>
              <a:rPr lang="en-US" sz="2200"/>
              <a:t>Modalité d’exercice du pouvoir d’Etat</a:t>
            </a:r>
          </a:p>
          <a:p>
            <a:r>
              <a:rPr lang="en-US" sz="2200"/>
              <a:t>Quartiers populaires = zones d’exception ou « se manifeste le geste souverain de la suspension de la règle démocratique »</a:t>
            </a:r>
          </a:p>
          <a:p>
            <a:r>
              <a:rPr lang="en-US" sz="2200"/>
              <a:t>Mobilisations sociales et politique contre les violences policières</a:t>
            </a:r>
          </a:p>
          <a:p>
            <a:r>
              <a:rPr lang="en-US" sz="2200"/>
              <a:t>Toujours les mêmes composantes : vie précaire, discrédit moral et illégitimité/subalternisation </a:t>
            </a:r>
          </a:p>
        </p:txBody>
      </p:sp>
    </p:spTree>
    <p:extLst>
      <p:ext uri="{BB962C8B-B14F-4D97-AF65-F5344CB8AC3E}">
        <p14:creationId xmlns:p14="http://schemas.microsoft.com/office/powerpoint/2010/main" val="1149705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FAE013D-9914-57EC-78B7-F417883DB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4. Violences d’Etat et contestation politique</a:t>
            </a:r>
          </a:p>
        </p:txBody>
      </p:sp>
      <p:graphicFrame>
        <p:nvGraphicFramePr>
          <p:cNvPr id="5" name="Espace réservé du texte 2">
            <a:extLst>
              <a:ext uri="{FF2B5EF4-FFF2-40B4-BE49-F238E27FC236}">
                <a16:creationId xmlns:a16="http://schemas.microsoft.com/office/drawing/2014/main" id="{7E185202-C27C-D189-1FD7-AA0D068021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5710309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01216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CC074F532B7A49B3DFD84C321F34D9" ma:contentTypeVersion="7" ma:contentTypeDescription="Crée un document." ma:contentTypeScope="" ma:versionID="d462925499ec7fce5aa2808d78decf8d">
  <xsd:schema xmlns:xsd="http://www.w3.org/2001/XMLSchema" xmlns:xs="http://www.w3.org/2001/XMLSchema" xmlns:p="http://schemas.microsoft.com/office/2006/metadata/properties" xmlns:ns2="3d21f5a7-ac38-455b-999a-45290de8d4d9" targetNamespace="http://schemas.microsoft.com/office/2006/metadata/properties" ma:root="true" ma:fieldsID="7dbf328690fea3d96c4965e99f9b84f9" ns2:_="">
    <xsd:import namespace="3d21f5a7-ac38-455b-999a-45290de8d4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21f5a7-ac38-455b-999a-45290de8d4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E2CC447-AA1A-4CB2-8CDB-78C5B5D5C49B}"/>
</file>

<file path=customXml/itemProps2.xml><?xml version="1.0" encoding="utf-8"?>
<ds:datastoreItem xmlns:ds="http://schemas.openxmlformats.org/officeDocument/2006/customXml" ds:itemID="{E1FCAFFF-68F5-4B67-AB5C-37708536D5BD}"/>
</file>

<file path=customXml/itemProps3.xml><?xml version="1.0" encoding="utf-8"?>
<ds:datastoreItem xmlns:ds="http://schemas.openxmlformats.org/officeDocument/2006/customXml" ds:itemID="{C99A2807-AD4D-4DEF-8FF2-4D5C33BC561E}"/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657</Words>
  <Application>Microsoft Macintosh PowerPoint</Application>
  <PresentationFormat>Grand écran</PresentationFormat>
  <Paragraphs>76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Cambria</vt:lpstr>
      <vt:lpstr>Google Sans</vt:lpstr>
      <vt:lpstr>Thème Office</vt:lpstr>
      <vt:lpstr>Présentation PowerPoint</vt:lpstr>
      <vt:lpstr>Plan</vt:lpstr>
      <vt:lpstr>1. Classes populaires et classes dangereuses </vt:lpstr>
      <vt:lpstr>1. Classes populaires et classes dangereuses</vt:lpstr>
      <vt:lpstr>2. « La force de l’ordre » : de la question sociale à la question raciale</vt:lpstr>
      <vt:lpstr>2. « La force de l’ordre » : de la question sociale à la question raciale</vt:lpstr>
      <vt:lpstr>3. Violences policières et racialisation </vt:lpstr>
      <vt:lpstr>3. Violences policières et racialisation</vt:lpstr>
      <vt:lpstr>4. Violences d’Etat et contestation politique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REA Andrea</dc:creator>
  <cp:lastModifiedBy>REA Andrea</cp:lastModifiedBy>
  <cp:revision>6</cp:revision>
  <dcterms:created xsi:type="dcterms:W3CDTF">2025-11-20T14:56:36Z</dcterms:created>
  <dcterms:modified xsi:type="dcterms:W3CDTF">2025-11-20T22:37:02Z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0x0101007BCC074F532B7A49B3DFD84C321F34D9</vt:lpwstr>
  </property>
</Properties>
</file>