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0" r:id="rId3"/>
    <p:sldId id="290" r:id="rId4"/>
    <p:sldId id="291" r:id="rId5"/>
    <p:sldId id="289" r:id="rId6"/>
    <p:sldId id="282" r:id="rId7"/>
    <p:sldId id="283" r:id="rId8"/>
    <p:sldId id="284" r:id="rId9"/>
    <p:sldId id="285" r:id="rId10"/>
    <p:sldId id="292" r:id="rId11"/>
    <p:sldId id="287" r:id="rId12"/>
    <p:sldId id="293" r:id="rId13"/>
    <p:sldId id="294" r:id="rId14"/>
    <p:sldId id="302" r:id="rId15"/>
    <p:sldId id="296" r:id="rId16"/>
    <p:sldId id="297" r:id="rId17"/>
    <p:sldId id="298" r:id="rId18"/>
    <p:sldId id="299" r:id="rId19"/>
    <p:sldId id="295" r:id="rId20"/>
    <p:sldId id="300" r:id="rId21"/>
    <p:sldId id="30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p:restoredTop sz="95890"/>
  </p:normalViewPr>
  <p:slideViewPr>
    <p:cSldViewPr snapToGrid="0" snapToObjects="1">
      <p:cViewPr varScale="1">
        <p:scale>
          <a:sx n="121" d="100"/>
          <a:sy n="121" d="100"/>
        </p:scale>
        <p:origin x="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uillain" userId="c837358c-60bd-489a-abaf-b45ab012092e" providerId="ADAL" clId="{2CFF1859-CC12-6C46-9BD0-817706534B03}"/>
    <pc:docChg chg="custSel modSld">
      <pc:chgData name="Christine Guillain" userId="c837358c-60bd-489a-abaf-b45ab012092e" providerId="ADAL" clId="{2CFF1859-CC12-6C46-9BD0-817706534B03}" dt="2024-12-14T09:54:11.240" v="0" actId="26606"/>
      <pc:docMkLst>
        <pc:docMk/>
      </pc:docMkLst>
      <pc:sldChg chg="addSp modSp mod setBg">
        <pc:chgData name="Christine Guillain" userId="c837358c-60bd-489a-abaf-b45ab012092e" providerId="ADAL" clId="{2CFF1859-CC12-6C46-9BD0-817706534B03}" dt="2024-12-14T09:54:11.240" v="0" actId="26606"/>
        <pc:sldMkLst>
          <pc:docMk/>
          <pc:sldMk cId="2932239896" sldId="256"/>
        </pc:sldMkLst>
        <pc:spChg chg="mod">
          <ac:chgData name="Christine Guillain" userId="c837358c-60bd-489a-abaf-b45ab012092e" providerId="ADAL" clId="{2CFF1859-CC12-6C46-9BD0-817706534B03}" dt="2024-12-14T09:54:11.240" v="0" actId="26606"/>
          <ac:spMkLst>
            <pc:docMk/>
            <pc:sldMk cId="2932239896" sldId="256"/>
            <ac:spMk id="2" creationId="{27F249D8-E8C7-DC40-B7F6-E7B2FCB7269E}"/>
          </ac:spMkLst>
        </pc:spChg>
        <pc:spChg chg="mod">
          <ac:chgData name="Christine Guillain" userId="c837358c-60bd-489a-abaf-b45ab012092e" providerId="ADAL" clId="{2CFF1859-CC12-6C46-9BD0-817706534B03}" dt="2024-12-14T09:54:11.240" v="0" actId="26606"/>
          <ac:spMkLst>
            <pc:docMk/>
            <pc:sldMk cId="2932239896" sldId="256"/>
            <ac:spMk id="3" creationId="{F1ABBE74-C24A-D045-A50C-B2E88E1D6B7B}"/>
          </ac:spMkLst>
        </pc:spChg>
        <pc:spChg chg="add">
          <ac:chgData name="Christine Guillain" userId="c837358c-60bd-489a-abaf-b45ab012092e" providerId="ADAL" clId="{2CFF1859-CC12-6C46-9BD0-817706534B03}" dt="2024-12-14T09:54:11.240" v="0" actId="26606"/>
          <ac:spMkLst>
            <pc:docMk/>
            <pc:sldMk cId="2932239896" sldId="256"/>
            <ac:spMk id="8" creationId="{18873D23-2DCF-4B31-A009-95721C06E8E1}"/>
          </ac:spMkLst>
        </pc:spChg>
        <pc:spChg chg="add">
          <ac:chgData name="Christine Guillain" userId="c837358c-60bd-489a-abaf-b45ab012092e" providerId="ADAL" clId="{2CFF1859-CC12-6C46-9BD0-817706534B03}" dt="2024-12-14T09:54:11.240" v="0" actId="26606"/>
          <ac:spMkLst>
            <pc:docMk/>
            <pc:sldMk cId="2932239896" sldId="256"/>
            <ac:spMk id="10" creationId="{C13EF075-D4EF-4929-ADBC-91B27DA19955}"/>
          </ac:spMkLst>
        </pc:spChg>
        <pc:grpChg chg="add">
          <ac:chgData name="Christine Guillain" userId="c837358c-60bd-489a-abaf-b45ab012092e" providerId="ADAL" clId="{2CFF1859-CC12-6C46-9BD0-817706534B03}" dt="2024-12-14T09:54:11.240" v="0" actId="26606"/>
          <ac:grpSpMkLst>
            <pc:docMk/>
            <pc:sldMk cId="2932239896" sldId="256"/>
            <ac:grpSpMk id="12" creationId="{DAA26DFA-AAB2-4973-9C17-16D587C7B198}"/>
          </ac:grpSpMkLst>
        </pc:grpChg>
      </pc:sldChg>
    </pc:docChg>
  </pc:docChgLst>
  <pc:docChgLst>
    <pc:chgData name="Christine Guillain" userId="c837358c-60bd-489a-abaf-b45ab012092e" providerId="ADAL" clId="{8631B924-A54E-A94B-9BA9-0F9D4EB7BEE5}"/>
    <pc:docChg chg="custSel modSld">
      <pc:chgData name="Christine Guillain" userId="c837358c-60bd-489a-abaf-b45ab012092e" providerId="ADAL" clId="{8631B924-A54E-A94B-9BA9-0F9D4EB7BEE5}" dt="2024-12-15T16:03:49.638" v="69" actId="20577"/>
      <pc:docMkLst>
        <pc:docMk/>
      </pc:docMkLst>
      <pc:sldChg chg="modSp mod modNotesTx">
        <pc:chgData name="Christine Guillain" userId="c837358c-60bd-489a-abaf-b45ab012092e" providerId="ADAL" clId="{8631B924-A54E-A94B-9BA9-0F9D4EB7BEE5}" dt="2024-12-15T16:03:49.638" v="69" actId="20577"/>
        <pc:sldMkLst>
          <pc:docMk/>
          <pc:sldMk cId="2972891653" sldId="260"/>
        </pc:sldMkLst>
        <pc:spChg chg="mod">
          <ac:chgData name="Christine Guillain" userId="c837358c-60bd-489a-abaf-b45ab012092e" providerId="ADAL" clId="{8631B924-A54E-A94B-9BA9-0F9D4EB7BEE5}" dt="2024-12-15T16:02:42.038" v="52" actId="20577"/>
          <ac:spMkLst>
            <pc:docMk/>
            <pc:sldMk cId="2972891653" sldId="260"/>
            <ac:spMk id="2" creationId="{E8B0674C-D7D8-C648-8B9B-CC7A8038A075}"/>
          </ac:spMkLst>
        </pc:spChg>
        <pc:spChg chg="mod">
          <ac:chgData name="Christine Guillain" userId="c837358c-60bd-489a-abaf-b45ab012092e" providerId="ADAL" clId="{8631B924-A54E-A94B-9BA9-0F9D4EB7BEE5}" dt="2024-12-15T16:03:34.426" v="56" actId="114"/>
          <ac:spMkLst>
            <pc:docMk/>
            <pc:sldMk cId="2972891653" sldId="260"/>
            <ac:spMk id="3" creationId="{162CC408-9742-7540-9530-5E95CBCE7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86B2C-1787-684B-996E-4211814FE3EE}" type="datetimeFigureOut">
              <a:rPr lang="fr-FR" smtClean="0"/>
              <a:t>21/11/2025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67D23-9966-7247-B08A-E972E492A8E4}" type="slidenum">
              <a:rPr lang="fr-FR" smtClean="0"/>
              <a:t>‹N°›</a:t>
            </a:fld>
            <a:endParaRPr lang="fr-FR"/>
          </a:p>
        </p:txBody>
      </p:sp>
    </p:spTree>
    <p:extLst>
      <p:ext uri="{BB962C8B-B14F-4D97-AF65-F5344CB8AC3E}">
        <p14:creationId xmlns:p14="http://schemas.microsoft.com/office/powerpoint/2010/main" val="199039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A67D23-9966-7247-B08A-E972E492A8E4}" type="slidenum">
              <a:rPr lang="fr-FR" smtClean="0"/>
              <a:t>2</a:t>
            </a:fld>
            <a:endParaRPr lang="fr-FR"/>
          </a:p>
        </p:txBody>
      </p:sp>
    </p:spTree>
    <p:extLst>
      <p:ext uri="{BB962C8B-B14F-4D97-AF65-F5344CB8AC3E}">
        <p14:creationId xmlns:p14="http://schemas.microsoft.com/office/powerpoint/2010/main" val="49378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6809-CDC0-A423-0CE9-C880E3B2E2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A3E81A-BADB-DAB6-64DB-CE00495DB7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077CC8-B26F-A834-029A-E88C48B252C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85A102-123C-FED4-3667-93D03E944783}"/>
              </a:ext>
            </a:extLst>
          </p:cNvPr>
          <p:cNvSpPr>
            <a:spLocks noGrp="1"/>
          </p:cNvSpPr>
          <p:nvPr>
            <p:ph type="sldNum" sz="quarter" idx="5"/>
          </p:nvPr>
        </p:nvSpPr>
        <p:spPr/>
        <p:txBody>
          <a:bodyPr/>
          <a:lstStyle/>
          <a:p>
            <a:fld id="{98A67D23-9966-7247-B08A-E972E492A8E4}" type="slidenum">
              <a:rPr lang="fr-FR" smtClean="0"/>
              <a:t>11</a:t>
            </a:fld>
            <a:endParaRPr lang="fr-FR"/>
          </a:p>
        </p:txBody>
      </p:sp>
    </p:spTree>
    <p:extLst>
      <p:ext uri="{BB962C8B-B14F-4D97-AF65-F5344CB8AC3E}">
        <p14:creationId xmlns:p14="http://schemas.microsoft.com/office/powerpoint/2010/main" val="190248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584A3-E91F-10FF-FB8D-EFAE9F7483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9E728F-6C7E-EB00-89AA-2774FDD559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8759DA-144C-ECF3-2CC2-54223405C1E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5DC038F-35C9-0D12-6A20-774A033DB048}"/>
              </a:ext>
            </a:extLst>
          </p:cNvPr>
          <p:cNvSpPr>
            <a:spLocks noGrp="1"/>
          </p:cNvSpPr>
          <p:nvPr>
            <p:ph type="sldNum" sz="quarter" idx="5"/>
          </p:nvPr>
        </p:nvSpPr>
        <p:spPr/>
        <p:txBody>
          <a:bodyPr/>
          <a:lstStyle/>
          <a:p>
            <a:fld id="{98A67D23-9966-7247-B08A-E972E492A8E4}" type="slidenum">
              <a:rPr lang="fr-FR" smtClean="0"/>
              <a:t>12</a:t>
            </a:fld>
            <a:endParaRPr lang="fr-FR"/>
          </a:p>
        </p:txBody>
      </p:sp>
    </p:spTree>
    <p:extLst>
      <p:ext uri="{BB962C8B-B14F-4D97-AF65-F5344CB8AC3E}">
        <p14:creationId xmlns:p14="http://schemas.microsoft.com/office/powerpoint/2010/main" val="127177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DD6B-2C16-1613-C3C6-843CC7D726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19A658-AE51-4305-190C-B87837B87B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1B7CDD-75F6-F179-3AF9-4369945F43C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9EAB7C-ACDB-C3E7-26F6-1A6EE0468691}"/>
              </a:ext>
            </a:extLst>
          </p:cNvPr>
          <p:cNvSpPr>
            <a:spLocks noGrp="1"/>
          </p:cNvSpPr>
          <p:nvPr>
            <p:ph type="sldNum" sz="quarter" idx="5"/>
          </p:nvPr>
        </p:nvSpPr>
        <p:spPr/>
        <p:txBody>
          <a:bodyPr/>
          <a:lstStyle/>
          <a:p>
            <a:fld id="{98A67D23-9966-7247-B08A-E972E492A8E4}" type="slidenum">
              <a:rPr lang="fr-FR" smtClean="0"/>
              <a:t>13</a:t>
            </a:fld>
            <a:endParaRPr lang="fr-FR"/>
          </a:p>
        </p:txBody>
      </p:sp>
    </p:spTree>
    <p:extLst>
      <p:ext uri="{BB962C8B-B14F-4D97-AF65-F5344CB8AC3E}">
        <p14:creationId xmlns:p14="http://schemas.microsoft.com/office/powerpoint/2010/main" val="407655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2D95-0638-500E-73C6-33817545DA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ACB60D-F274-33D5-6049-33DFCC31BB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74108F-63DA-871B-36E4-F0D47E419EF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27FA92F-B2B4-2E43-8B85-279930FC9640}"/>
              </a:ext>
            </a:extLst>
          </p:cNvPr>
          <p:cNvSpPr>
            <a:spLocks noGrp="1"/>
          </p:cNvSpPr>
          <p:nvPr>
            <p:ph type="sldNum" sz="quarter" idx="5"/>
          </p:nvPr>
        </p:nvSpPr>
        <p:spPr/>
        <p:txBody>
          <a:bodyPr/>
          <a:lstStyle/>
          <a:p>
            <a:fld id="{98A67D23-9966-7247-B08A-E972E492A8E4}" type="slidenum">
              <a:rPr lang="fr-FR" smtClean="0"/>
              <a:t>14</a:t>
            </a:fld>
            <a:endParaRPr lang="fr-FR"/>
          </a:p>
        </p:txBody>
      </p:sp>
    </p:spTree>
    <p:extLst>
      <p:ext uri="{BB962C8B-B14F-4D97-AF65-F5344CB8AC3E}">
        <p14:creationId xmlns:p14="http://schemas.microsoft.com/office/powerpoint/2010/main" val="386076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0011-C5BA-BAC5-AA7C-5749A231A8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5BDA18-4DF9-8088-7A59-1CC7E6CC4D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C77EAB-2B3E-1D9B-90C6-C0FCEEE43FB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A2C198-D787-19A5-8A82-BF4CF70B0E6C}"/>
              </a:ext>
            </a:extLst>
          </p:cNvPr>
          <p:cNvSpPr>
            <a:spLocks noGrp="1"/>
          </p:cNvSpPr>
          <p:nvPr>
            <p:ph type="sldNum" sz="quarter" idx="5"/>
          </p:nvPr>
        </p:nvSpPr>
        <p:spPr/>
        <p:txBody>
          <a:bodyPr/>
          <a:lstStyle/>
          <a:p>
            <a:fld id="{98A67D23-9966-7247-B08A-E972E492A8E4}" type="slidenum">
              <a:rPr lang="fr-FR" smtClean="0"/>
              <a:t>15</a:t>
            </a:fld>
            <a:endParaRPr lang="fr-FR"/>
          </a:p>
        </p:txBody>
      </p:sp>
    </p:spTree>
    <p:extLst>
      <p:ext uri="{BB962C8B-B14F-4D97-AF65-F5344CB8AC3E}">
        <p14:creationId xmlns:p14="http://schemas.microsoft.com/office/powerpoint/2010/main" val="410806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6426-6BCB-F10C-64E3-7DFB0C72B1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4D6799-D6FE-5DBE-8DEB-B14434F697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D51243-4DB2-5B7C-0310-D8ED7FE703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24010E9-3936-007C-E744-13C1AA2C1B25}"/>
              </a:ext>
            </a:extLst>
          </p:cNvPr>
          <p:cNvSpPr>
            <a:spLocks noGrp="1"/>
          </p:cNvSpPr>
          <p:nvPr>
            <p:ph type="sldNum" sz="quarter" idx="5"/>
          </p:nvPr>
        </p:nvSpPr>
        <p:spPr/>
        <p:txBody>
          <a:bodyPr/>
          <a:lstStyle/>
          <a:p>
            <a:fld id="{98A67D23-9966-7247-B08A-E972E492A8E4}" type="slidenum">
              <a:rPr lang="fr-FR" smtClean="0"/>
              <a:t>16</a:t>
            </a:fld>
            <a:endParaRPr lang="fr-FR"/>
          </a:p>
        </p:txBody>
      </p:sp>
    </p:spTree>
    <p:extLst>
      <p:ext uri="{BB962C8B-B14F-4D97-AF65-F5344CB8AC3E}">
        <p14:creationId xmlns:p14="http://schemas.microsoft.com/office/powerpoint/2010/main" val="234136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CE62-E263-9B1E-575E-011948D9F0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8DCD82-9133-A83C-7C6E-3A63281E3B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E43226-2B4E-B3C7-28FC-B3D865C494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8309D92-EB19-0464-CD12-817CF5B732EF}"/>
              </a:ext>
            </a:extLst>
          </p:cNvPr>
          <p:cNvSpPr>
            <a:spLocks noGrp="1"/>
          </p:cNvSpPr>
          <p:nvPr>
            <p:ph type="sldNum" sz="quarter" idx="5"/>
          </p:nvPr>
        </p:nvSpPr>
        <p:spPr/>
        <p:txBody>
          <a:bodyPr/>
          <a:lstStyle/>
          <a:p>
            <a:fld id="{98A67D23-9966-7247-B08A-E972E492A8E4}" type="slidenum">
              <a:rPr lang="fr-FR" smtClean="0"/>
              <a:t>17</a:t>
            </a:fld>
            <a:endParaRPr lang="fr-FR"/>
          </a:p>
        </p:txBody>
      </p:sp>
    </p:spTree>
    <p:extLst>
      <p:ext uri="{BB962C8B-B14F-4D97-AF65-F5344CB8AC3E}">
        <p14:creationId xmlns:p14="http://schemas.microsoft.com/office/powerpoint/2010/main" val="185489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12023-87EC-5473-7A23-C45FABB1D4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7EBFE6-FCBA-1247-637C-2717A091AF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3DF2A6-68CE-FA68-5085-3DECD1CE61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61764A9-88B1-1248-9D1D-C27BE38FFF77}"/>
              </a:ext>
            </a:extLst>
          </p:cNvPr>
          <p:cNvSpPr>
            <a:spLocks noGrp="1"/>
          </p:cNvSpPr>
          <p:nvPr>
            <p:ph type="sldNum" sz="quarter" idx="5"/>
          </p:nvPr>
        </p:nvSpPr>
        <p:spPr/>
        <p:txBody>
          <a:bodyPr/>
          <a:lstStyle/>
          <a:p>
            <a:fld id="{98A67D23-9966-7247-B08A-E972E492A8E4}" type="slidenum">
              <a:rPr lang="fr-FR" smtClean="0"/>
              <a:t>18</a:t>
            </a:fld>
            <a:endParaRPr lang="fr-FR"/>
          </a:p>
        </p:txBody>
      </p:sp>
    </p:spTree>
    <p:extLst>
      <p:ext uri="{BB962C8B-B14F-4D97-AF65-F5344CB8AC3E}">
        <p14:creationId xmlns:p14="http://schemas.microsoft.com/office/powerpoint/2010/main" val="360992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6484-B082-EEF6-E01E-3B77810F6E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5362CB-F59C-4996-ED58-8FB1BC7ECA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15D971-2AB4-9D4B-96B7-AFEDFC30EB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10BBB1-ED48-1EB3-2EF7-C8B12054AEA8}"/>
              </a:ext>
            </a:extLst>
          </p:cNvPr>
          <p:cNvSpPr>
            <a:spLocks noGrp="1"/>
          </p:cNvSpPr>
          <p:nvPr>
            <p:ph type="sldNum" sz="quarter" idx="5"/>
          </p:nvPr>
        </p:nvSpPr>
        <p:spPr/>
        <p:txBody>
          <a:bodyPr/>
          <a:lstStyle/>
          <a:p>
            <a:fld id="{98A67D23-9966-7247-B08A-E972E492A8E4}" type="slidenum">
              <a:rPr lang="fr-FR" smtClean="0"/>
              <a:t>19</a:t>
            </a:fld>
            <a:endParaRPr lang="fr-FR"/>
          </a:p>
        </p:txBody>
      </p:sp>
    </p:spTree>
    <p:extLst>
      <p:ext uri="{BB962C8B-B14F-4D97-AF65-F5344CB8AC3E}">
        <p14:creationId xmlns:p14="http://schemas.microsoft.com/office/powerpoint/2010/main" val="379709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5AD5-B460-B97A-D967-23654C66C0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32F5DA-FD4F-FD5C-1481-79BD2A4425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148F99-FCCA-A69D-EBDA-718B1BD73F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1F5DA1-7F49-01D2-12F6-7FA52A15E206}"/>
              </a:ext>
            </a:extLst>
          </p:cNvPr>
          <p:cNvSpPr>
            <a:spLocks noGrp="1"/>
          </p:cNvSpPr>
          <p:nvPr>
            <p:ph type="sldNum" sz="quarter" idx="5"/>
          </p:nvPr>
        </p:nvSpPr>
        <p:spPr/>
        <p:txBody>
          <a:bodyPr/>
          <a:lstStyle/>
          <a:p>
            <a:fld id="{98A67D23-9966-7247-B08A-E972E492A8E4}" type="slidenum">
              <a:rPr lang="fr-FR" smtClean="0"/>
              <a:t>20</a:t>
            </a:fld>
            <a:endParaRPr lang="fr-FR"/>
          </a:p>
        </p:txBody>
      </p:sp>
    </p:spTree>
    <p:extLst>
      <p:ext uri="{BB962C8B-B14F-4D97-AF65-F5344CB8AC3E}">
        <p14:creationId xmlns:p14="http://schemas.microsoft.com/office/powerpoint/2010/main" val="291269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31D2-11C6-1891-8FD2-47FE285D08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91C68C-290D-75EF-682D-564D0A1C5F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F4D5F1-86A8-CAB5-F59A-0D79EAE402E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ADCA991-1ABE-7043-0BB2-095531271134}"/>
              </a:ext>
            </a:extLst>
          </p:cNvPr>
          <p:cNvSpPr>
            <a:spLocks noGrp="1"/>
          </p:cNvSpPr>
          <p:nvPr>
            <p:ph type="sldNum" sz="quarter" idx="5"/>
          </p:nvPr>
        </p:nvSpPr>
        <p:spPr/>
        <p:txBody>
          <a:bodyPr/>
          <a:lstStyle/>
          <a:p>
            <a:fld id="{98A67D23-9966-7247-B08A-E972E492A8E4}" type="slidenum">
              <a:rPr lang="fr-FR" smtClean="0"/>
              <a:t>3</a:t>
            </a:fld>
            <a:endParaRPr lang="fr-FR"/>
          </a:p>
        </p:txBody>
      </p:sp>
    </p:spTree>
    <p:extLst>
      <p:ext uri="{BB962C8B-B14F-4D97-AF65-F5344CB8AC3E}">
        <p14:creationId xmlns:p14="http://schemas.microsoft.com/office/powerpoint/2010/main" val="16609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273E-96E6-04C8-02FB-EAF43F8519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D36020-C369-AEA7-D9F5-563BDB22E8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30924C-1197-2A52-ED0E-A997FAFE11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6CBB72-A288-ED20-C3CF-DE7475A69076}"/>
              </a:ext>
            </a:extLst>
          </p:cNvPr>
          <p:cNvSpPr>
            <a:spLocks noGrp="1"/>
          </p:cNvSpPr>
          <p:nvPr>
            <p:ph type="sldNum" sz="quarter" idx="5"/>
          </p:nvPr>
        </p:nvSpPr>
        <p:spPr/>
        <p:txBody>
          <a:bodyPr/>
          <a:lstStyle/>
          <a:p>
            <a:fld id="{98A67D23-9966-7247-B08A-E972E492A8E4}" type="slidenum">
              <a:rPr lang="fr-FR" smtClean="0"/>
              <a:t>21</a:t>
            </a:fld>
            <a:endParaRPr lang="fr-FR"/>
          </a:p>
        </p:txBody>
      </p:sp>
    </p:spTree>
    <p:extLst>
      <p:ext uri="{BB962C8B-B14F-4D97-AF65-F5344CB8AC3E}">
        <p14:creationId xmlns:p14="http://schemas.microsoft.com/office/powerpoint/2010/main" val="145977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AE50E-070C-7076-9A70-D9520AD600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5A5D72-6620-7027-0A87-A83356133F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0376743-25DF-23ED-EB01-59AE0256DED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A8145E3-B8DA-5E2E-206B-7C4EAE8CA7F5}"/>
              </a:ext>
            </a:extLst>
          </p:cNvPr>
          <p:cNvSpPr>
            <a:spLocks noGrp="1"/>
          </p:cNvSpPr>
          <p:nvPr>
            <p:ph type="sldNum" sz="quarter" idx="5"/>
          </p:nvPr>
        </p:nvSpPr>
        <p:spPr/>
        <p:txBody>
          <a:bodyPr/>
          <a:lstStyle/>
          <a:p>
            <a:fld id="{98A67D23-9966-7247-B08A-E972E492A8E4}" type="slidenum">
              <a:rPr lang="fr-FR" smtClean="0"/>
              <a:t>4</a:t>
            </a:fld>
            <a:endParaRPr lang="fr-FR"/>
          </a:p>
        </p:txBody>
      </p:sp>
    </p:spTree>
    <p:extLst>
      <p:ext uri="{BB962C8B-B14F-4D97-AF65-F5344CB8AC3E}">
        <p14:creationId xmlns:p14="http://schemas.microsoft.com/office/powerpoint/2010/main" val="25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D466-3732-84E2-CE81-252F3E5458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8935D3-F065-1E02-6957-E57121FFC6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8EC8FD-B7D1-86B5-791B-3E6F5173C4B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0ABB81-5507-FAB5-1EC1-C164D3DE8C42}"/>
              </a:ext>
            </a:extLst>
          </p:cNvPr>
          <p:cNvSpPr>
            <a:spLocks noGrp="1"/>
          </p:cNvSpPr>
          <p:nvPr>
            <p:ph type="sldNum" sz="quarter" idx="5"/>
          </p:nvPr>
        </p:nvSpPr>
        <p:spPr/>
        <p:txBody>
          <a:bodyPr/>
          <a:lstStyle/>
          <a:p>
            <a:fld id="{98A67D23-9966-7247-B08A-E972E492A8E4}" type="slidenum">
              <a:rPr lang="fr-FR" smtClean="0"/>
              <a:t>5</a:t>
            </a:fld>
            <a:endParaRPr lang="fr-FR"/>
          </a:p>
        </p:txBody>
      </p:sp>
    </p:spTree>
    <p:extLst>
      <p:ext uri="{BB962C8B-B14F-4D97-AF65-F5344CB8AC3E}">
        <p14:creationId xmlns:p14="http://schemas.microsoft.com/office/powerpoint/2010/main" val="90309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C3C1-52E3-C21D-FF0C-C573EC87D4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6799E7-2B9D-6AB5-A85C-B17752DAFD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B12F13-447A-B365-1CE1-8F81F878F1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3C4DFA-05C7-D01F-E957-3BBEB700744E}"/>
              </a:ext>
            </a:extLst>
          </p:cNvPr>
          <p:cNvSpPr>
            <a:spLocks noGrp="1"/>
          </p:cNvSpPr>
          <p:nvPr>
            <p:ph type="sldNum" sz="quarter" idx="5"/>
          </p:nvPr>
        </p:nvSpPr>
        <p:spPr/>
        <p:txBody>
          <a:bodyPr/>
          <a:lstStyle/>
          <a:p>
            <a:fld id="{98A67D23-9966-7247-B08A-E972E492A8E4}" type="slidenum">
              <a:rPr lang="fr-FR" smtClean="0"/>
              <a:t>6</a:t>
            </a:fld>
            <a:endParaRPr lang="fr-FR"/>
          </a:p>
        </p:txBody>
      </p:sp>
    </p:spTree>
    <p:extLst>
      <p:ext uri="{BB962C8B-B14F-4D97-AF65-F5344CB8AC3E}">
        <p14:creationId xmlns:p14="http://schemas.microsoft.com/office/powerpoint/2010/main" val="330895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B18A-6054-4235-0B04-3358445A55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2DE491-11CA-1F92-7E01-8979A037BD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A23AA9-CE9F-0FD2-929C-4298608D8C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041F1A0-BBCB-2BFC-38E3-3B746767865A}"/>
              </a:ext>
            </a:extLst>
          </p:cNvPr>
          <p:cNvSpPr>
            <a:spLocks noGrp="1"/>
          </p:cNvSpPr>
          <p:nvPr>
            <p:ph type="sldNum" sz="quarter" idx="5"/>
          </p:nvPr>
        </p:nvSpPr>
        <p:spPr/>
        <p:txBody>
          <a:bodyPr/>
          <a:lstStyle/>
          <a:p>
            <a:fld id="{98A67D23-9966-7247-B08A-E972E492A8E4}" type="slidenum">
              <a:rPr lang="fr-FR" smtClean="0"/>
              <a:t>7</a:t>
            </a:fld>
            <a:endParaRPr lang="fr-FR"/>
          </a:p>
        </p:txBody>
      </p:sp>
    </p:spTree>
    <p:extLst>
      <p:ext uri="{BB962C8B-B14F-4D97-AF65-F5344CB8AC3E}">
        <p14:creationId xmlns:p14="http://schemas.microsoft.com/office/powerpoint/2010/main" val="257468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3ABD-59E3-B136-7D5C-0D2897FDFC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2E2704-09F1-BC6E-ED94-DF549B1D60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421599-3F44-96D0-899F-4622EFBD6D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662B897-3BDC-61D6-DADF-CC1B230845E8}"/>
              </a:ext>
            </a:extLst>
          </p:cNvPr>
          <p:cNvSpPr>
            <a:spLocks noGrp="1"/>
          </p:cNvSpPr>
          <p:nvPr>
            <p:ph type="sldNum" sz="quarter" idx="5"/>
          </p:nvPr>
        </p:nvSpPr>
        <p:spPr/>
        <p:txBody>
          <a:bodyPr/>
          <a:lstStyle/>
          <a:p>
            <a:fld id="{98A67D23-9966-7247-B08A-E972E492A8E4}" type="slidenum">
              <a:rPr lang="fr-FR" smtClean="0"/>
              <a:t>8</a:t>
            </a:fld>
            <a:endParaRPr lang="fr-FR"/>
          </a:p>
        </p:txBody>
      </p:sp>
    </p:spTree>
    <p:extLst>
      <p:ext uri="{BB962C8B-B14F-4D97-AF65-F5344CB8AC3E}">
        <p14:creationId xmlns:p14="http://schemas.microsoft.com/office/powerpoint/2010/main" val="99077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C55E6-F2F4-E77E-D666-E477B24171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880526-8207-760F-4906-349E6AE58F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0C9AAB-F958-9AB3-E2BF-39685BD060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71B041C-F716-C910-6A7E-4F0395FFCAD5}"/>
              </a:ext>
            </a:extLst>
          </p:cNvPr>
          <p:cNvSpPr>
            <a:spLocks noGrp="1"/>
          </p:cNvSpPr>
          <p:nvPr>
            <p:ph type="sldNum" sz="quarter" idx="5"/>
          </p:nvPr>
        </p:nvSpPr>
        <p:spPr/>
        <p:txBody>
          <a:bodyPr/>
          <a:lstStyle/>
          <a:p>
            <a:fld id="{98A67D23-9966-7247-B08A-E972E492A8E4}" type="slidenum">
              <a:rPr lang="fr-FR" smtClean="0"/>
              <a:t>9</a:t>
            </a:fld>
            <a:endParaRPr lang="fr-FR"/>
          </a:p>
        </p:txBody>
      </p:sp>
    </p:spTree>
    <p:extLst>
      <p:ext uri="{BB962C8B-B14F-4D97-AF65-F5344CB8AC3E}">
        <p14:creationId xmlns:p14="http://schemas.microsoft.com/office/powerpoint/2010/main" val="375722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6A374-2293-3B7B-EAAA-4EFE0D092C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166B67-454F-94BE-7328-F6120E7633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030847-D95C-4B20-0EA3-9994D4CDA4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3CBEE4-7B0E-9B11-4415-1064FAFE15B0}"/>
              </a:ext>
            </a:extLst>
          </p:cNvPr>
          <p:cNvSpPr>
            <a:spLocks noGrp="1"/>
          </p:cNvSpPr>
          <p:nvPr>
            <p:ph type="sldNum" sz="quarter" idx="5"/>
          </p:nvPr>
        </p:nvSpPr>
        <p:spPr/>
        <p:txBody>
          <a:bodyPr/>
          <a:lstStyle/>
          <a:p>
            <a:fld id="{98A67D23-9966-7247-B08A-E972E492A8E4}" type="slidenum">
              <a:rPr lang="fr-FR" smtClean="0"/>
              <a:t>10</a:t>
            </a:fld>
            <a:endParaRPr lang="fr-FR"/>
          </a:p>
        </p:txBody>
      </p:sp>
    </p:spTree>
    <p:extLst>
      <p:ext uri="{BB962C8B-B14F-4D97-AF65-F5344CB8AC3E}">
        <p14:creationId xmlns:p14="http://schemas.microsoft.com/office/powerpoint/2010/main" val="250711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B12CB-C361-E349-B79C-81467BC070A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424FEB-8F48-3B4D-A9A8-8A5839BFC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9EA8A93-1044-7C41-B661-2DAB46E70E9E}"/>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52AEFC24-0880-D744-BDAC-702E633D22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691DF-5E3F-E240-A70A-7E3FA99B162F}"/>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381026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74888-295B-8641-9BE2-A125167500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2379DF-A4D4-2349-8DAF-2E9AE63FFD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137F0A-D52A-B141-A314-89BF457A8317}"/>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276BCB06-4C2B-9C40-B088-9AA9D9176C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D91FAD-7B49-824E-95C9-C6292129BCFC}"/>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132851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1CD46C-28F7-5741-B5AA-768675B00C9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643196-1520-D74F-AF14-C3FC11EA32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D953D3-834D-C747-9158-14C7812F016E}"/>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F32968D0-C6E4-3C46-A9B7-0E06B7DC6B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6EFBE4-3DA7-5845-B057-3F3EA388C46D}"/>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81662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3ED7A-6FEC-2E45-BA13-8D65D884B7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3617B2-417A-414D-A92A-64752F3626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1E5093-A218-0542-9F65-E27A676600FF}"/>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FC87AA1E-84C5-3242-A4B8-B8CE8E8A16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DD8BB3-B26A-5C4B-95AC-A9A5000EFE7C}"/>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359628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14675-0887-FD40-AFAE-8DF886F821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E15E82-4B7E-9349-8C29-8BB26D056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964DF2A-7C18-2C43-B9D9-FE502CFF568C}"/>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5DE62CF2-4103-EC4B-97CB-0C3A5ABCD5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5F4135-3673-5949-B372-BFC14AB6DAA4}"/>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410257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4C526-A122-9A49-BB35-D5CF0FB4AC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0FD919-2EC4-DE4B-B482-E73086F8A2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6CD2A19-6FEF-044B-82AF-882EC5E7B5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AA5CF86-9F8D-4046-9FD3-C3D0E1D7A7F2}"/>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6" name="Espace réservé du pied de page 5">
            <a:extLst>
              <a:ext uri="{FF2B5EF4-FFF2-40B4-BE49-F238E27FC236}">
                <a16:creationId xmlns:a16="http://schemas.microsoft.com/office/drawing/2014/main" id="{2923C256-C71D-5345-BA48-4EE8120C20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9080DB-5EBE-7849-A5D8-7430373E929D}"/>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417360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DB6A6-310D-7A4F-8D26-F29922D3DC9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026433-12CE-AC47-B770-152C7DADF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D08ED4-E22D-924D-A47F-603FE6EDA33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515164-72B7-7B47-81D0-E0C5B1B3F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CC3DFC-9DF6-8B4C-A43F-C4343A2C74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E151DD-7CBE-844B-8C37-D949336BFE4F}"/>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8" name="Espace réservé du pied de page 7">
            <a:extLst>
              <a:ext uri="{FF2B5EF4-FFF2-40B4-BE49-F238E27FC236}">
                <a16:creationId xmlns:a16="http://schemas.microsoft.com/office/drawing/2014/main" id="{C40797F7-6F1D-4A46-A883-9097E566BC2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16353AC-3B83-E846-A840-11DE2F88BDFB}"/>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180343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5D8BB-C089-664F-8FDA-BB75901CCE9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0759D73-35B7-3041-BB71-A29B4A3A12E7}"/>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4" name="Espace réservé du pied de page 3">
            <a:extLst>
              <a:ext uri="{FF2B5EF4-FFF2-40B4-BE49-F238E27FC236}">
                <a16:creationId xmlns:a16="http://schemas.microsoft.com/office/drawing/2014/main" id="{63454451-B21F-5143-BE12-DDFD10F76B8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B43625-A1DF-8C4D-A13E-73922D747B6B}"/>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418423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0138AF-7BFC-4840-A000-ED3D33FE1EC0}"/>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3" name="Espace réservé du pied de page 2">
            <a:extLst>
              <a:ext uri="{FF2B5EF4-FFF2-40B4-BE49-F238E27FC236}">
                <a16:creationId xmlns:a16="http://schemas.microsoft.com/office/drawing/2014/main" id="{53EF088D-5572-7241-B2E1-528E308A93F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D662AA3-BF55-EC4C-933A-AB23BB049545}"/>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402262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932CB-4498-CA4B-9354-0BA9E530E5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FDDAD0D-9C7E-1349-8AA8-3DA6161A0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5B3D3F-8D4A-A447-9427-A5804C8AD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D35F18-6401-F149-ADCB-45C199DDDE31}"/>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6" name="Espace réservé du pied de page 5">
            <a:extLst>
              <a:ext uri="{FF2B5EF4-FFF2-40B4-BE49-F238E27FC236}">
                <a16:creationId xmlns:a16="http://schemas.microsoft.com/office/drawing/2014/main" id="{67000FBA-8A6A-C547-8F85-7BB356AE2D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F20135-FB46-7D4D-96F9-C77FC5F4C27C}"/>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152643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07840-85FC-524F-855C-6545ADF247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7E1D4D8-D636-C04B-88AC-FD1DC46C4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F049A6A-9809-E842-804C-D850C0D40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BD5558-E935-6843-9180-452440370B80}"/>
              </a:ext>
            </a:extLst>
          </p:cNvPr>
          <p:cNvSpPr>
            <a:spLocks noGrp="1"/>
          </p:cNvSpPr>
          <p:nvPr>
            <p:ph type="dt" sz="half" idx="10"/>
          </p:nvPr>
        </p:nvSpPr>
        <p:spPr/>
        <p:txBody>
          <a:bodyPr/>
          <a:lstStyle/>
          <a:p>
            <a:fld id="{964C3526-78F7-E84D-8665-3AF938393693}" type="datetimeFigureOut">
              <a:rPr lang="fr-FR" smtClean="0"/>
              <a:t>21/11/2025</a:t>
            </a:fld>
            <a:endParaRPr lang="fr-FR"/>
          </a:p>
        </p:txBody>
      </p:sp>
      <p:sp>
        <p:nvSpPr>
          <p:cNvPr id="6" name="Espace réservé du pied de page 5">
            <a:extLst>
              <a:ext uri="{FF2B5EF4-FFF2-40B4-BE49-F238E27FC236}">
                <a16:creationId xmlns:a16="http://schemas.microsoft.com/office/drawing/2014/main" id="{8DCACC88-27FA-EE40-819F-4EF5937290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A91F22-C529-E548-8171-61DB6B1A9C1B}"/>
              </a:ext>
            </a:extLst>
          </p:cNvPr>
          <p:cNvSpPr>
            <a:spLocks noGrp="1"/>
          </p:cNvSpPr>
          <p:nvPr>
            <p:ph type="sldNum" sz="quarter" idx="12"/>
          </p:nvPr>
        </p:nvSpPr>
        <p:spPr/>
        <p:txBody>
          <a:bodyPr/>
          <a:lstStyle/>
          <a:p>
            <a:fld id="{960145A4-F014-AD48-B89B-7240701E8064}" type="slidenum">
              <a:rPr lang="fr-FR" smtClean="0"/>
              <a:t>‹N°›</a:t>
            </a:fld>
            <a:endParaRPr lang="fr-FR"/>
          </a:p>
        </p:txBody>
      </p:sp>
    </p:spTree>
    <p:extLst>
      <p:ext uri="{BB962C8B-B14F-4D97-AF65-F5344CB8AC3E}">
        <p14:creationId xmlns:p14="http://schemas.microsoft.com/office/powerpoint/2010/main" val="237002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37913B-EF0A-B148-A9C7-AE97ACB94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1CBB3A5-D4F7-664F-A185-43D3FD3BD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933DF7-56F5-1B46-9B4D-FCFEE2DD1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C3526-78F7-E84D-8665-3AF938393693}" type="datetimeFigureOut">
              <a:rPr lang="fr-FR" smtClean="0"/>
              <a:t>21/11/2025</a:t>
            </a:fld>
            <a:endParaRPr lang="fr-FR"/>
          </a:p>
        </p:txBody>
      </p:sp>
      <p:sp>
        <p:nvSpPr>
          <p:cNvPr id="5" name="Espace réservé du pied de page 4">
            <a:extLst>
              <a:ext uri="{FF2B5EF4-FFF2-40B4-BE49-F238E27FC236}">
                <a16:creationId xmlns:a16="http://schemas.microsoft.com/office/drawing/2014/main" id="{ED4D5903-1F63-D043-A20E-FAFEF61081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ECBC976-9291-7C41-B17B-05BA1B1E0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145A4-F014-AD48-B89B-7240701E8064}" type="slidenum">
              <a:rPr lang="fr-FR" smtClean="0"/>
              <a:t>‹N°›</a:t>
            </a:fld>
            <a:endParaRPr lang="fr-FR"/>
          </a:p>
        </p:txBody>
      </p:sp>
    </p:spTree>
    <p:extLst>
      <p:ext uri="{BB962C8B-B14F-4D97-AF65-F5344CB8AC3E}">
        <p14:creationId xmlns:p14="http://schemas.microsoft.com/office/powerpoint/2010/main" val="88139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3" name="Group 22">
            <a:extLst>
              <a:ext uri="{FF2B5EF4-FFF2-40B4-BE49-F238E27FC236}">
                <a16:creationId xmlns:a16="http://schemas.microsoft.com/office/drawing/2014/main" id="{389BDD9F-4EA5-435C-9CF0-C121FA9C2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24" name="Rectangle 23">
              <a:extLst>
                <a:ext uri="{FF2B5EF4-FFF2-40B4-BE49-F238E27FC236}">
                  <a16:creationId xmlns:a16="http://schemas.microsoft.com/office/drawing/2014/main" id="{33E601B9-C4A2-43FE-9392-258FEF3AF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CEED285-9716-4AD5-A0ED-3FC23765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Freeform: Shape 26">
            <a:extLst>
              <a:ext uri="{FF2B5EF4-FFF2-40B4-BE49-F238E27FC236}">
                <a16:creationId xmlns:a16="http://schemas.microsoft.com/office/drawing/2014/main" id="{848948E3-833E-431E-AEAE-936855EF5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27F249D8-E8C7-DC40-B7F6-E7B2FCB7269E}"/>
              </a:ext>
            </a:extLst>
          </p:cNvPr>
          <p:cNvSpPr>
            <a:spLocks noGrp="1"/>
          </p:cNvSpPr>
          <p:nvPr>
            <p:ph type="ctrTitle"/>
          </p:nvPr>
        </p:nvSpPr>
        <p:spPr>
          <a:xfrm>
            <a:off x="685800" y="1676401"/>
            <a:ext cx="5627913" cy="2286002"/>
          </a:xfrm>
        </p:spPr>
        <p:txBody>
          <a:bodyPr vert="horz" lIns="91440" tIns="45720" rIns="91440" bIns="45720" rtlCol="0" anchor="t">
            <a:normAutofit/>
          </a:bodyPr>
          <a:lstStyle/>
          <a:p>
            <a:pPr algn="just"/>
            <a:br>
              <a:rPr lang="en-US" sz="4000" b="1" i="1" kern="1200" dirty="0">
                <a:solidFill>
                  <a:srgbClr val="002060"/>
                </a:solidFill>
                <a:latin typeface="Calibri" panose="020F0502020204030204" pitchFamily="34" charset="0"/>
                <a:cs typeface="Calibri" panose="020F0502020204030204" pitchFamily="34" charset="0"/>
              </a:rPr>
            </a:br>
            <a:br>
              <a:rPr lang="en-US" sz="3000" b="1" kern="1200" dirty="0">
                <a:latin typeface="+mj-lt"/>
                <a:ea typeface="+mj-ea"/>
                <a:cs typeface="+mj-cs"/>
              </a:rPr>
            </a:br>
            <a:br>
              <a:rPr lang="en-US" sz="3000" b="1" kern="1200" dirty="0">
                <a:latin typeface="+mj-lt"/>
                <a:ea typeface="+mj-ea"/>
                <a:cs typeface="+mj-cs"/>
              </a:rPr>
            </a:br>
            <a:endParaRPr lang="en-US" sz="3000" b="1" kern="1200" dirty="0">
              <a:latin typeface="+mj-lt"/>
              <a:ea typeface="+mj-ea"/>
              <a:cs typeface="+mj-cs"/>
            </a:endParaRPr>
          </a:p>
        </p:txBody>
      </p:sp>
      <p:sp>
        <p:nvSpPr>
          <p:cNvPr id="5" name="Sous-titre 4">
            <a:extLst>
              <a:ext uri="{FF2B5EF4-FFF2-40B4-BE49-F238E27FC236}">
                <a16:creationId xmlns:a16="http://schemas.microsoft.com/office/drawing/2014/main" id="{22948656-F9EC-AB45-FE43-CEACC60363AB}"/>
              </a:ext>
            </a:extLst>
          </p:cNvPr>
          <p:cNvSpPr>
            <a:spLocks noGrp="1"/>
          </p:cNvSpPr>
          <p:nvPr>
            <p:ph type="subTitle" idx="1"/>
          </p:nvPr>
        </p:nvSpPr>
        <p:spPr>
          <a:xfrm>
            <a:off x="1142999" y="4267200"/>
            <a:ext cx="4495801" cy="914400"/>
          </a:xfrm>
        </p:spPr>
        <p:txBody>
          <a:bodyPr>
            <a:normAutofit/>
          </a:bodyPr>
          <a:lstStyle/>
          <a:p>
            <a:r>
              <a:rPr lang="fr-FR" sz="3200" b="1" dirty="0">
                <a:solidFill>
                  <a:srgbClr val="002060">
                    <a:alpha val="55000"/>
                  </a:srgbClr>
                </a:solidFill>
                <a:latin typeface="Trebuchet MS" charset="0"/>
                <a:ea typeface="Trebuchet MS" charset="0"/>
                <a:cs typeface="Trebuchet MS" charset="0"/>
              </a:rPr>
              <a:t>Christine Guillain</a:t>
            </a:r>
          </a:p>
          <a:p>
            <a:pPr algn="l"/>
            <a:endParaRPr lang="fr-FR" sz="3200" dirty="0">
              <a:solidFill>
                <a:schemeClr val="tx1">
                  <a:alpha val="55000"/>
                </a:schemeClr>
              </a:solidFill>
            </a:endParaRPr>
          </a:p>
        </p:txBody>
      </p:sp>
      <p:pic>
        <p:nvPicPr>
          <p:cNvPr id="7" name="Image 6">
            <a:extLst>
              <a:ext uri="{FF2B5EF4-FFF2-40B4-BE49-F238E27FC236}">
                <a16:creationId xmlns:a16="http://schemas.microsoft.com/office/drawing/2014/main" id="{A2E6A10D-87C6-02E8-012F-24532F11893C}"/>
              </a:ext>
            </a:extLst>
          </p:cNvPr>
          <p:cNvPicPr>
            <a:picLocks noChangeAspect="1"/>
          </p:cNvPicPr>
          <p:nvPr/>
        </p:nvPicPr>
        <p:blipFill>
          <a:blip r:embed="rId2"/>
          <a:stretch>
            <a:fillRect/>
          </a:stretch>
        </p:blipFill>
        <p:spPr>
          <a:xfrm>
            <a:off x="6619873" y="1518899"/>
            <a:ext cx="4657726" cy="1153199"/>
          </a:xfrm>
          <a:prstGeom prst="rect">
            <a:avLst/>
          </a:prstGeom>
        </p:spPr>
      </p:pic>
      <p:sp>
        <p:nvSpPr>
          <p:cNvPr id="9" name="ZoneTexte 8">
            <a:extLst>
              <a:ext uri="{FF2B5EF4-FFF2-40B4-BE49-F238E27FC236}">
                <a16:creationId xmlns:a16="http://schemas.microsoft.com/office/drawing/2014/main" id="{D561EFD0-6572-2C49-7D6C-04FC953C174A}"/>
              </a:ext>
            </a:extLst>
          </p:cNvPr>
          <p:cNvSpPr txBox="1"/>
          <p:nvPr/>
        </p:nvSpPr>
        <p:spPr>
          <a:xfrm>
            <a:off x="2052626" y="5345670"/>
            <a:ext cx="1951303" cy="369332"/>
          </a:xfrm>
          <a:prstGeom prst="rect">
            <a:avLst/>
          </a:prstGeom>
          <a:noFill/>
        </p:spPr>
        <p:txBody>
          <a:bodyPr wrap="none" rtlCol="0">
            <a:spAutoFit/>
          </a:bodyPr>
          <a:lstStyle/>
          <a:p>
            <a:pPr algn="ctr"/>
            <a:r>
              <a:rPr lang="fr-FR" dirty="0"/>
              <a:t>21 </a:t>
            </a:r>
            <a:r>
              <a:rPr lang="fr-FR"/>
              <a:t>novembre 2025</a:t>
            </a:r>
            <a:endParaRPr lang="fr-FR" dirty="0"/>
          </a:p>
        </p:txBody>
      </p:sp>
      <p:pic>
        <p:nvPicPr>
          <p:cNvPr id="4" name="Image 3" descr="Une image contenant Police, texte, logo, Graphique&#10;&#10;Description générée automatiquement">
            <a:extLst>
              <a:ext uri="{FF2B5EF4-FFF2-40B4-BE49-F238E27FC236}">
                <a16:creationId xmlns:a16="http://schemas.microsoft.com/office/drawing/2014/main" id="{2A4D4BDE-61B3-3624-54A7-74A5AC933625}"/>
              </a:ext>
            </a:extLst>
          </p:cNvPr>
          <p:cNvPicPr>
            <a:picLocks noChangeAspect="1"/>
          </p:cNvPicPr>
          <p:nvPr/>
        </p:nvPicPr>
        <p:blipFill>
          <a:blip r:embed="rId3"/>
          <a:stretch>
            <a:fillRect/>
          </a:stretch>
        </p:blipFill>
        <p:spPr>
          <a:xfrm>
            <a:off x="7484018" y="3937287"/>
            <a:ext cx="3755390" cy="1118235"/>
          </a:xfrm>
          <a:prstGeom prst="rect">
            <a:avLst/>
          </a:prstGeom>
        </p:spPr>
      </p:pic>
    </p:spTree>
    <p:extLst>
      <p:ext uri="{BB962C8B-B14F-4D97-AF65-F5344CB8AC3E}">
        <p14:creationId xmlns:p14="http://schemas.microsoft.com/office/powerpoint/2010/main" val="293223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C49C-11BE-E943-0B38-8F0A5AF3C0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3C6F05-2C69-A66D-1B9F-DF52840DB0A8}"/>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Respect du principe de légalité</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DB61C234-CA56-0D71-CBA5-2CAA82F4BD99}"/>
              </a:ext>
            </a:extLst>
          </p:cNvPr>
          <p:cNvSpPr>
            <a:spLocks noGrp="1"/>
          </p:cNvSpPr>
          <p:nvPr>
            <p:ph idx="1"/>
          </p:nvPr>
        </p:nvSpPr>
        <p:spPr>
          <a:xfrm>
            <a:off x="564931" y="1095738"/>
            <a:ext cx="10515600" cy="5762262"/>
          </a:xfrm>
        </p:spPr>
        <p:txBody>
          <a:bodyPr>
            <a:normAutofit/>
          </a:bodyPr>
          <a:lstStyle/>
          <a:p>
            <a:pPr algn="just"/>
            <a:r>
              <a:rPr lang="fr-FR" b="1" dirty="0">
                <a:solidFill>
                  <a:schemeClr val="accent1"/>
                </a:solidFill>
              </a:rPr>
              <a:t>Menottage des mineurs</a:t>
            </a:r>
            <a:r>
              <a:rPr lang="fr-BE" dirty="0"/>
              <a:t> </a:t>
            </a:r>
          </a:p>
          <a:p>
            <a:pPr lvl="0" algn="just">
              <a:buFont typeface="Wingdings" pitchFamily="2" charset="2"/>
              <a:buChar char="Ø"/>
            </a:pPr>
            <a:r>
              <a:rPr lang="fr-BE" sz="3000" u="sng" dirty="0"/>
              <a:t>Loi du 16 novembre 2022</a:t>
            </a:r>
            <a:r>
              <a:rPr lang="fr-BE" sz="3000" dirty="0"/>
              <a:t> modifiant la loi du 5 août 1992 sur la fonction de police en vue d'assortir l'usage des menottes de garanties claires dans le cas d'enfants mineurs et l’insertion d’un article 37</a:t>
            </a:r>
            <a:r>
              <a:rPr lang="fr-BE" sz="3000" i="1" dirty="0"/>
              <a:t>ter</a:t>
            </a:r>
            <a:r>
              <a:rPr lang="fr-BE" sz="3000" dirty="0"/>
              <a:t> dans LFP</a:t>
            </a:r>
          </a:p>
          <a:p>
            <a:pPr marL="0" lvl="0" indent="0" algn="just">
              <a:buNone/>
            </a:pPr>
            <a:endParaRPr lang="fr-BE" sz="3000" dirty="0"/>
          </a:p>
          <a:p>
            <a:pPr algn="just"/>
            <a:r>
              <a:rPr lang="fr-FR" sz="3200" b="1" dirty="0">
                <a:solidFill>
                  <a:schemeClr val="accent1"/>
                </a:solidFill>
              </a:rPr>
              <a:t>Technique de la « nasse »</a:t>
            </a:r>
            <a:endParaRPr lang="fr-BE" sz="3000" dirty="0"/>
          </a:p>
          <a:p>
            <a:pPr algn="just">
              <a:buFont typeface="Wingdings" pitchFamily="2" charset="2"/>
              <a:buChar char="Ø"/>
            </a:pPr>
            <a:r>
              <a:rPr lang="fr-BE" sz="3000" dirty="0"/>
              <a:t> </a:t>
            </a:r>
            <a:r>
              <a:rPr lang="fr-FR" sz="3000" b="1" dirty="0"/>
              <a:t>Trib. </a:t>
            </a:r>
            <a:r>
              <a:rPr lang="fr-FR" sz="3000" b="1" dirty="0" err="1"/>
              <a:t>Civ</a:t>
            </a:r>
            <a:r>
              <a:rPr lang="fr-FR" sz="3000" b="1" dirty="0"/>
              <a:t>. Bxl, 4 mars 2025 </a:t>
            </a:r>
            <a:r>
              <a:rPr lang="fr-FR" sz="3000" dirty="0"/>
              <a:t>: « En réalité, la technique policière de confinement ne fait l'objet, en droit belge, </a:t>
            </a:r>
            <a:r>
              <a:rPr lang="fr-FR" sz="3000" u="sng" dirty="0"/>
              <a:t>d'aucun encadrement légal spécifique </a:t>
            </a:r>
            <a:r>
              <a:rPr lang="fr-FR" sz="3000" dirty="0"/>
              <a:t>».</a:t>
            </a:r>
            <a:endParaRPr lang="fr-BE" sz="3000" dirty="0"/>
          </a:p>
          <a:p>
            <a:pPr lvl="0" algn="just"/>
            <a:endParaRPr lang="fr-BE" u="sng" dirty="0"/>
          </a:p>
          <a:p>
            <a:pPr marL="0" lvl="0" indent="0">
              <a:buNone/>
            </a:pPr>
            <a:endParaRPr lang="fr-FR" dirty="0"/>
          </a:p>
        </p:txBody>
      </p:sp>
    </p:spTree>
    <p:extLst>
      <p:ext uri="{BB962C8B-B14F-4D97-AF65-F5344CB8AC3E}">
        <p14:creationId xmlns:p14="http://schemas.microsoft.com/office/powerpoint/2010/main" val="145329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B179C-A06F-5D9B-268D-6EFEC3599D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EC3F47-AF7D-7ECA-993E-9B7DB697EC36}"/>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Respect du principe de légalité</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E85314F7-FC55-A45F-5345-E857CA493B62}"/>
              </a:ext>
            </a:extLst>
          </p:cNvPr>
          <p:cNvSpPr>
            <a:spLocks noGrp="1"/>
          </p:cNvSpPr>
          <p:nvPr>
            <p:ph idx="1"/>
          </p:nvPr>
        </p:nvSpPr>
        <p:spPr>
          <a:xfrm>
            <a:off x="564931" y="1331639"/>
            <a:ext cx="10515600" cy="4833634"/>
          </a:xfrm>
        </p:spPr>
        <p:txBody>
          <a:bodyPr>
            <a:normAutofit fontScale="92500" lnSpcReduction="20000"/>
          </a:bodyPr>
          <a:lstStyle/>
          <a:p>
            <a:pPr algn="just">
              <a:spcBef>
                <a:spcPts val="0"/>
              </a:spcBef>
            </a:pPr>
            <a:r>
              <a:rPr lang="fr-FR" b="1" dirty="0">
                <a:solidFill>
                  <a:schemeClr val="accent1"/>
                </a:solidFill>
              </a:rPr>
              <a:t>Technique de la « nasse »</a:t>
            </a:r>
            <a:endParaRPr lang="fr-BE" dirty="0"/>
          </a:p>
          <a:p>
            <a:pPr marL="0" lvl="0" indent="0" algn="just">
              <a:spcBef>
                <a:spcPts val="0"/>
              </a:spcBef>
              <a:buNone/>
            </a:pPr>
            <a:r>
              <a:rPr lang="fr-BE" dirty="0"/>
              <a:t> </a:t>
            </a:r>
          </a:p>
          <a:p>
            <a:pPr lvl="0" algn="just">
              <a:spcBef>
                <a:spcPts val="0"/>
              </a:spcBef>
              <a:buFont typeface="Wingdings" pitchFamily="2" charset="2"/>
              <a:buChar char="Ø"/>
            </a:pPr>
            <a:r>
              <a:rPr lang="fr-FR" b="1" dirty="0"/>
              <a:t> Cour </a:t>
            </a:r>
            <a:r>
              <a:rPr lang="fr-FR" b="1" dirty="0" err="1"/>
              <a:t>eur</a:t>
            </a:r>
            <a:r>
              <a:rPr lang="fr-FR" b="1" dirty="0"/>
              <a:t> DH </a:t>
            </a:r>
            <a:r>
              <a:rPr lang="fr-FR" dirty="0"/>
              <a:t>: « S'agissant d'une technique à vocation préventive susceptible d'affecter les droits et libertés fondamentaux de manifestants pacifiques, dont la liberté de circulation, la liberté d'expression et la liberté de réunion pacifique, (qu’)</a:t>
            </a:r>
            <a:r>
              <a:rPr lang="fr-FR" u="sng" dirty="0"/>
              <a:t>il est essentiel que soit défini un cadre d'emploi déterminant de manière précise les circonstances et les conditions de sa mise en œuvre, les modalités de son déroulement et les limites dans le temps de son utilisation</a:t>
            </a:r>
            <a:r>
              <a:rPr lang="fr-FR" dirty="0"/>
              <a:t>. II en va non seulement de la nécessité de donner aux individus des garanties contre les risques d'atteintes arbitraires de la puissance publique à leurs droits et libertés, mais aussi de la nécessité de les préserver d'un effet dissuasif sur l’exercice de ces droits et libertés, tout particulièrement sur l'exercice de la liberté de manifestation que comprend la liberté de réunion pacifique » (</a:t>
            </a:r>
            <a:r>
              <a:rPr lang="fr-FR" i="1" dirty="0"/>
              <a:t>Auray c. France</a:t>
            </a:r>
            <a:r>
              <a:rPr lang="fr-FR" dirty="0"/>
              <a:t>,  8 février 2024, § 92).</a:t>
            </a:r>
            <a:endParaRPr lang="fr-BE" dirty="0"/>
          </a:p>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Tree>
    <p:extLst>
      <p:ext uri="{BB962C8B-B14F-4D97-AF65-F5344CB8AC3E}">
        <p14:creationId xmlns:p14="http://schemas.microsoft.com/office/powerpoint/2010/main" val="83362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9F8B-9DE7-E06F-DCE0-3BB3630AAB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5411CE-97A7-2BCA-BA16-620BE94449B6}"/>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Loi sur la fonction de police (LFP)</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10EDFC8C-A78A-69C1-651F-14E116B4A0A0}"/>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0A21B7B4-EB24-39BA-7F40-B85B7A477E65}"/>
              </a:ext>
            </a:extLst>
          </p:cNvPr>
          <p:cNvSpPr txBox="1"/>
          <p:nvPr/>
        </p:nvSpPr>
        <p:spPr>
          <a:xfrm>
            <a:off x="343259" y="1331639"/>
            <a:ext cx="10238509" cy="6401753"/>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accent1"/>
                </a:solidFill>
              </a:rPr>
              <a:t>Contrôles d’identité</a:t>
            </a:r>
            <a:endParaRPr lang="fr-FR" sz="2800" dirty="0"/>
          </a:p>
          <a:p>
            <a:pPr algn="just"/>
            <a:r>
              <a:rPr lang="fr-FR" sz="2800" dirty="0"/>
              <a:t>Article 34 LFP: les fonctionnaires de police « peuvent </a:t>
            </a:r>
            <a:r>
              <a:rPr lang="fr-BE" sz="2800" b="1" dirty="0"/>
              <a:t>contrôler l'identité</a:t>
            </a:r>
            <a:r>
              <a:rPr lang="fr-BE" sz="2800" dirty="0"/>
              <a:t> de toute personne </a:t>
            </a:r>
            <a:r>
              <a:rPr lang="fr-BE" sz="2800" u="sng" dirty="0"/>
              <a:t>s'ils ont des motifs raisonnables de croire</a:t>
            </a:r>
            <a:r>
              <a:rPr lang="fr-BE" sz="2800" dirty="0"/>
              <a:t>, en fonction de son comportement, d'indices matériels ou de circonstances de temps et de lieu, qu'elle est recherchée, qu'elle a tenté de commettre, qu'elle pourrait troubler l'ordre public ou qu'elle l'a troublé ».</a:t>
            </a:r>
          </a:p>
          <a:p>
            <a:pPr marL="457200" indent="-457200" algn="just">
              <a:buFont typeface="Wingdings" pitchFamily="2" charset="2"/>
              <a:buChar char="Ø"/>
            </a:pPr>
            <a:r>
              <a:rPr lang="fr-BE" sz="2400" b="1" dirty="0"/>
              <a:t>Cass., 30 décembre 2020</a:t>
            </a:r>
            <a:r>
              <a:rPr lang="fr-BE" sz="2400" dirty="0"/>
              <a:t> : « Ni (…) la loi du 5 août 1992 sur la fonction de police ni aucune autre disposition ne définissent ce qu'il y a lieu de considérer comme un « motif raisonnable de croire »; cette condition est </a:t>
            </a:r>
            <a:r>
              <a:rPr lang="fr-BE" sz="2400" u="sng" dirty="0"/>
              <a:t>subordonnée à l'appréciation des agents de police,</a:t>
            </a:r>
            <a:r>
              <a:rPr lang="fr-BE" sz="2400" dirty="0"/>
              <a:t> en fonction des comportements des occupants, des éléments matériels constatés ou des circonstances de temps et de lieu, le tout sous le contrôle des autorités judiciaires ». </a:t>
            </a:r>
          </a:p>
          <a:p>
            <a:pPr marL="457200" indent="-457200" algn="just">
              <a:buFont typeface="Wingdings" pitchFamily="2" charset="2"/>
              <a:buChar char="Ø"/>
            </a:pPr>
            <a:endParaRPr lang="fr-BE" sz="2800" dirty="0"/>
          </a:p>
          <a:p>
            <a:endParaRPr lang="fr-FR" dirty="0"/>
          </a:p>
        </p:txBody>
      </p:sp>
    </p:spTree>
    <p:extLst>
      <p:ext uri="{BB962C8B-B14F-4D97-AF65-F5344CB8AC3E}">
        <p14:creationId xmlns:p14="http://schemas.microsoft.com/office/powerpoint/2010/main" val="102611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339D-DDC3-F407-1CAE-2BD4247BAC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9E7563-DC72-A77A-8446-4723C16B3316}"/>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Loi sur la fonction de police (LFP)</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EB907A53-EBF0-A7CF-70DE-B5C04B716A48}"/>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4DEC49CB-15DB-7F70-1AC9-86B1E93FB55F}"/>
              </a:ext>
            </a:extLst>
          </p:cNvPr>
          <p:cNvSpPr txBox="1"/>
          <p:nvPr/>
        </p:nvSpPr>
        <p:spPr>
          <a:xfrm>
            <a:off x="454095" y="1175023"/>
            <a:ext cx="11502378" cy="627864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accent1"/>
                </a:solidFill>
              </a:rPr>
              <a:t>Arrestations administratives</a:t>
            </a:r>
          </a:p>
          <a:p>
            <a:pPr lvl="0" algn="just"/>
            <a:endParaRPr lang="fr-BE" sz="2800" dirty="0"/>
          </a:p>
          <a:p>
            <a:pPr lvl="0" algn="just"/>
            <a:r>
              <a:rPr lang="fr-BE" sz="2800" dirty="0"/>
              <a:t>Article 31 LFP, « les fonctionnaires de police peuvent </a:t>
            </a:r>
            <a:r>
              <a:rPr lang="fr-BE" sz="2800" u="sng" dirty="0"/>
              <a:t>en cas d'absolue nécessité </a:t>
            </a:r>
            <a:r>
              <a:rPr lang="fr-BE" sz="2800" dirty="0"/>
              <a:t>procéder à </a:t>
            </a:r>
            <a:r>
              <a:rPr lang="fr-BE" sz="2800" b="1" dirty="0"/>
              <a:t>l'arrestation administrative</a:t>
            </a:r>
            <a:r>
              <a:rPr lang="fr-BE" sz="2800" dirty="0"/>
              <a:t> »:</a:t>
            </a:r>
          </a:p>
          <a:p>
            <a:pPr lvl="0" algn="just"/>
            <a:endParaRPr lang="fr-BE" sz="2800" dirty="0"/>
          </a:p>
          <a:p>
            <a:pPr algn="just"/>
            <a:r>
              <a:rPr lang="fr-BE" sz="2400" b="1" dirty="0"/>
              <a:t>1°</a:t>
            </a:r>
            <a:r>
              <a:rPr lang="fr-BE" sz="2400" dirty="0"/>
              <a:t>d'une personne qui fait obstacle à l'accomplissement de leur mission d'assurer la liberté de la circulation;</a:t>
            </a:r>
          </a:p>
          <a:p>
            <a:pPr algn="just"/>
            <a:r>
              <a:rPr lang="fr-BE" sz="2400" b="1" dirty="0"/>
              <a:t>2° </a:t>
            </a:r>
            <a:r>
              <a:rPr lang="fr-BE" sz="2400" dirty="0"/>
              <a:t>d'une personne qui perturbe effectivement la tranquillité publique;</a:t>
            </a:r>
          </a:p>
          <a:p>
            <a:pPr algn="just"/>
            <a:r>
              <a:rPr lang="fr-BE" sz="2400" b="1" dirty="0"/>
              <a:t>3° </a:t>
            </a:r>
            <a:r>
              <a:rPr lang="fr-BE" sz="2400" dirty="0"/>
              <a:t>d'une personne à l'égard de laquelle il existe des motifs raisonnables de croire, en fonction de son comportement, d'indices matériels ou des circonstances, qu'elle se prépare à commettre une infraction qui met gravement en danger la tranquillité ou la sécurité publiques, et afin de l'empêcher de commettre une telle infraction;</a:t>
            </a:r>
          </a:p>
          <a:p>
            <a:pPr algn="just"/>
            <a:r>
              <a:rPr lang="fr-BE" sz="2400" b="1" dirty="0"/>
              <a:t>4° </a:t>
            </a:r>
            <a:r>
              <a:rPr lang="fr-BE" sz="2400" dirty="0"/>
              <a:t>d'une personne qui commet une infraction qui met gravement en danger la tranquillité ou la sécurité publiques, afin de faire cesser cette infraction »</a:t>
            </a:r>
          </a:p>
          <a:p>
            <a:pPr marL="457200" indent="-457200" algn="just">
              <a:buFont typeface="Wingdings" pitchFamily="2" charset="2"/>
              <a:buChar char="Ø"/>
            </a:pPr>
            <a:endParaRPr lang="fr-BE" sz="2800" dirty="0"/>
          </a:p>
          <a:p>
            <a:endParaRPr lang="fr-FR" dirty="0"/>
          </a:p>
        </p:txBody>
      </p:sp>
    </p:spTree>
    <p:extLst>
      <p:ext uri="{BB962C8B-B14F-4D97-AF65-F5344CB8AC3E}">
        <p14:creationId xmlns:p14="http://schemas.microsoft.com/office/powerpoint/2010/main" val="140337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0DAF7-083F-FEAF-474F-3E133D470D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8862EA-5E6C-122B-256A-91139CB98AD9}"/>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Loi sur la fonction de police (LFP)</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2D8856A5-02AC-9804-D7D2-9B4C196F0161}"/>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A487DC03-F6B6-BC02-889F-24A10D76596F}"/>
              </a:ext>
            </a:extLst>
          </p:cNvPr>
          <p:cNvSpPr txBox="1"/>
          <p:nvPr/>
        </p:nvSpPr>
        <p:spPr>
          <a:xfrm>
            <a:off x="454095" y="1175023"/>
            <a:ext cx="11502378" cy="5970865"/>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accent1"/>
                </a:solidFill>
              </a:rPr>
              <a:t>Menottage</a:t>
            </a:r>
            <a:endParaRPr lang="fr-BE" sz="2800" dirty="0"/>
          </a:p>
          <a:p>
            <a:pPr lvl="0"/>
            <a:r>
              <a:rPr lang="fr-FR" sz="2800" dirty="0"/>
              <a:t>L’article 37</a:t>
            </a:r>
            <a:r>
              <a:rPr lang="fr-FR" sz="2800" i="1" dirty="0"/>
              <a:t>bis</a:t>
            </a:r>
            <a:r>
              <a:rPr lang="fr-FR" sz="2800" dirty="0"/>
              <a:t> LFP énumère expressément les cas de figure dans lesquels on peut </a:t>
            </a:r>
            <a:r>
              <a:rPr lang="fr-FR" sz="2800" b="1" dirty="0"/>
              <a:t>menotter</a:t>
            </a:r>
            <a:r>
              <a:rPr lang="fr-FR" sz="2800" dirty="0"/>
              <a:t> une personne, « </a:t>
            </a:r>
            <a:r>
              <a:rPr lang="fr-FR" sz="2800" u="sng" dirty="0"/>
              <a:t>pour autant que cela soit rendu nécessaire par les circonstances</a:t>
            </a:r>
            <a:r>
              <a:rPr lang="fr-FR" sz="2800" dirty="0"/>
              <a:t> » concrètes du cas d’espèce</a:t>
            </a:r>
          </a:p>
          <a:p>
            <a:pPr marL="457200" lvl="0" indent="-457200">
              <a:buFont typeface="Arial" panose="020B0604020202020204" pitchFamily="34" charset="0"/>
              <a:buChar char="•"/>
            </a:pPr>
            <a:r>
              <a:rPr lang="fr-FR" sz="2800" b="1" dirty="0">
                <a:solidFill>
                  <a:schemeClr val="accent1"/>
                </a:solidFill>
              </a:rPr>
              <a:t>Fouilles</a:t>
            </a:r>
          </a:p>
          <a:p>
            <a:pPr algn="just"/>
            <a:r>
              <a:rPr lang="fr-BE" sz="2800" dirty="0"/>
              <a:t>L’article 28, § 5, LFP, on peut lire que le fonctionnaire de police ne « peut décider de procéder au </a:t>
            </a:r>
            <a:r>
              <a:rPr lang="fr-BE" sz="2800" b="1" dirty="0"/>
              <a:t>déshabillage complet</a:t>
            </a:r>
            <a:r>
              <a:rPr lang="fr-BE" sz="2800" dirty="0"/>
              <a:t>, en plusieurs étapes, de la personne à fouiller </a:t>
            </a:r>
            <a:r>
              <a:rPr lang="fr-BE" sz="2800" u="sng" dirty="0"/>
              <a:t>si des indices individualisés le justifient et </a:t>
            </a:r>
            <a:r>
              <a:rPr lang="fr-BE" sz="2800" dirty="0"/>
              <a:t>si l'objectif visé ne peut pas être atteint ni par la fouille des vêtements et la palpation du corps, ni à l'aide d'un détecteur de métaux ou de tout autre moyen technique».</a:t>
            </a:r>
          </a:p>
          <a:p>
            <a:pPr lvl="0"/>
            <a:endParaRPr lang="fr-BE" sz="2800" dirty="0"/>
          </a:p>
          <a:p>
            <a:pPr marL="457200" indent="-457200" algn="just">
              <a:buFont typeface="Wingdings" pitchFamily="2" charset="2"/>
              <a:buChar char="Ø"/>
            </a:pPr>
            <a:endParaRPr lang="fr-BE" sz="2800" dirty="0"/>
          </a:p>
          <a:p>
            <a:endParaRPr lang="fr-FR" dirty="0"/>
          </a:p>
        </p:txBody>
      </p:sp>
    </p:spTree>
    <p:extLst>
      <p:ext uri="{BB962C8B-B14F-4D97-AF65-F5344CB8AC3E}">
        <p14:creationId xmlns:p14="http://schemas.microsoft.com/office/powerpoint/2010/main" val="113535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7AB7-BC20-9646-4C45-B95500029C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33624A-A40B-EA49-3643-DA5F5E87EE5D}"/>
              </a:ext>
            </a:extLst>
          </p:cNvPr>
          <p:cNvSpPr>
            <a:spLocks noGrp="1"/>
          </p:cNvSpPr>
          <p:nvPr>
            <p:ph type="title"/>
          </p:nvPr>
        </p:nvSpPr>
        <p:spPr>
          <a:xfrm>
            <a:off x="838200" y="262128"/>
            <a:ext cx="10515600" cy="833610"/>
          </a:xfrm>
        </p:spPr>
        <p:txBody>
          <a:bodyPr>
            <a:normAutofit/>
          </a:bodyPr>
          <a:lstStyle/>
          <a:p>
            <a:pPr algn="ctr">
              <a:lnSpc>
                <a:spcPct val="115000"/>
              </a:lnSpc>
              <a:spcAft>
                <a:spcPts val="800"/>
              </a:spcAft>
            </a:pPr>
            <a:r>
              <a:rPr lang="fr-FR" sz="3600" b="1" dirty="0">
                <a:latin typeface="Garamond" panose="02020404030301010803" pitchFamily="18" charset="0"/>
              </a:rPr>
              <a:t> </a:t>
            </a:r>
            <a:r>
              <a:rPr lang="fr-BE" sz="3100" b="1" dirty="0">
                <a:highlight>
                  <a:srgbClr val="FF0000"/>
                </a:highlight>
                <a:latin typeface="Garamond" panose="02020404030301010803" pitchFamily="18" charset="0"/>
              </a:rPr>
              <a:t>Constats de terrain</a:t>
            </a: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F1151BE8-E2E0-F4D9-3A41-0E88DBC4E90A}"/>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09D9D3C3-D38D-2C3C-B45E-D95E29BB1F8F}"/>
              </a:ext>
            </a:extLst>
          </p:cNvPr>
          <p:cNvSpPr txBox="1"/>
          <p:nvPr/>
        </p:nvSpPr>
        <p:spPr>
          <a:xfrm>
            <a:off x="564931" y="2029980"/>
            <a:ext cx="10238509" cy="3816429"/>
          </a:xfrm>
          <a:prstGeom prst="rect">
            <a:avLst/>
          </a:prstGeom>
          <a:noFill/>
        </p:spPr>
        <p:txBody>
          <a:bodyPr wrap="square" rtlCol="0">
            <a:spAutoFit/>
          </a:bodyPr>
          <a:lstStyle/>
          <a:p>
            <a:pPr lvl="0" algn="just"/>
            <a:r>
              <a:rPr lang="fr-FR" sz="2800" b="1" dirty="0"/>
              <a:t>Rapport Comité P, 2024</a:t>
            </a:r>
            <a:r>
              <a:rPr lang="fr-FR" sz="2800" dirty="0"/>
              <a:t> : « L’analyse des données met en évidence plusieurs tendances préoccupantes  :</a:t>
            </a:r>
            <a:endParaRPr lang="fr-BE" sz="2800" dirty="0"/>
          </a:p>
          <a:p>
            <a:pPr lvl="0" algn="just"/>
            <a:endParaRPr lang="fr-FR" sz="2800" dirty="0"/>
          </a:p>
          <a:p>
            <a:pPr lvl="0" algn="just"/>
            <a:r>
              <a:rPr lang="fr-FR" sz="2800" dirty="0"/>
              <a:t>- dans plusieurs zones urbaines, les jeunes déclarent être régulièrement soumis à des contrôles d’identité </a:t>
            </a:r>
            <a:r>
              <a:rPr lang="fr-FR" sz="2800" u="sng" dirty="0"/>
              <a:t>systématiques</a:t>
            </a:r>
            <a:r>
              <a:rPr lang="fr-FR" sz="2800" dirty="0"/>
              <a:t> ;</a:t>
            </a:r>
            <a:endParaRPr lang="fr-BE" sz="2800" dirty="0"/>
          </a:p>
          <a:p>
            <a:pPr lvl="0" algn="just"/>
            <a:r>
              <a:rPr lang="fr-FR" sz="2800" dirty="0"/>
              <a:t>- des cas de menottage</a:t>
            </a:r>
            <a:r>
              <a:rPr lang="fr-FR" sz="2800" u="sng" dirty="0"/>
              <a:t> abusif</a:t>
            </a:r>
            <a:r>
              <a:rPr lang="fr-FR" sz="2800" dirty="0"/>
              <a:t>, d’usage de la contrainte physique </a:t>
            </a:r>
            <a:r>
              <a:rPr lang="fr-FR" sz="2800" u="sng" dirty="0"/>
              <a:t>excessive </a:t>
            </a:r>
            <a:r>
              <a:rPr lang="fr-FR" sz="2800" dirty="0"/>
              <a:t>et de conditions de détention </a:t>
            </a:r>
            <a:r>
              <a:rPr lang="fr-FR" sz="2800" u="sng" dirty="0"/>
              <a:t>inadaptées</a:t>
            </a:r>
            <a:r>
              <a:rPr lang="fr-FR" sz="2800" dirty="0"/>
              <a:t> ont été dénoncés »</a:t>
            </a:r>
          </a:p>
          <a:p>
            <a:endParaRPr lang="fr-FR" dirty="0"/>
          </a:p>
        </p:txBody>
      </p:sp>
    </p:spTree>
    <p:extLst>
      <p:ext uri="{BB962C8B-B14F-4D97-AF65-F5344CB8AC3E}">
        <p14:creationId xmlns:p14="http://schemas.microsoft.com/office/powerpoint/2010/main" val="72560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742A-9BC7-1D41-88CF-2958683AF4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319854-D4E1-041F-EFF6-8D0F72AB93BF}"/>
              </a:ext>
            </a:extLst>
          </p:cNvPr>
          <p:cNvSpPr>
            <a:spLocks noGrp="1"/>
          </p:cNvSpPr>
          <p:nvPr>
            <p:ph type="title"/>
          </p:nvPr>
        </p:nvSpPr>
        <p:spPr>
          <a:xfrm>
            <a:off x="838200" y="262128"/>
            <a:ext cx="10515600" cy="833610"/>
          </a:xfrm>
        </p:spPr>
        <p:txBody>
          <a:bodyPr>
            <a:normAutofit/>
          </a:bodyPr>
          <a:lstStyle/>
          <a:p>
            <a:pPr algn="ctr">
              <a:lnSpc>
                <a:spcPct val="115000"/>
              </a:lnSpc>
              <a:spcAft>
                <a:spcPts val="800"/>
              </a:spcAft>
            </a:pPr>
            <a:r>
              <a:rPr lang="fr-FR" sz="3600" b="1" dirty="0">
                <a:latin typeface="Garamond" panose="02020404030301010803" pitchFamily="18" charset="0"/>
              </a:rPr>
              <a:t> </a:t>
            </a:r>
            <a:r>
              <a:rPr lang="fr-BE" sz="3100" b="1" dirty="0" err="1">
                <a:highlight>
                  <a:srgbClr val="FF0000"/>
                </a:highlight>
                <a:latin typeface="Garamond" panose="02020404030301010803" pitchFamily="18" charset="0"/>
              </a:rPr>
              <a:t>Contats</a:t>
            </a:r>
            <a:r>
              <a:rPr lang="fr-BE" sz="3100" b="1" dirty="0">
                <a:highlight>
                  <a:srgbClr val="FF0000"/>
                </a:highlight>
                <a:latin typeface="Garamond" panose="02020404030301010803" pitchFamily="18" charset="0"/>
              </a:rPr>
              <a:t> de terrain</a:t>
            </a: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AFE1FD8C-D0D0-A9B8-629B-BB12179B4DD2}"/>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BEDEF64E-1DD1-EFE8-98A3-830E9DF3CC16}"/>
              </a:ext>
            </a:extLst>
          </p:cNvPr>
          <p:cNvSpPr txBox="1"/>
          <p:nvPr/>
        </p:nvSpPr>
        <p:spPr>
          <a:xfrm>
            <a:off x="564931" y="2029980"/>
            <a:ext cx="10238509" cy="2954655"/>
          </a:xfrm>
          <a:prstGeom prst="rect">
            <a:avLst/>
          </a:prstGeom>
          <a:noFill/>
        </p:spPr>
        <p:txBody>
          <a:bodyPr wrap="square" rtlCol="0">
            <a:spAutoFit/>
          </a:bodyPr>
          <a:lstStyle/>
          <a:p>
            <a:pPr lvl="0" algn="just"/>
            <a:r>
              <a:rPr lang="fr-FR" sz="2800" b="1" dirty="0"/>
              <a:t>Rapport Comité P, 2023</a:t>
            </a:r>
            <a:r>
              <a:rPr lang="fr-FR" sz="2800" dirty="0"/>
              <a:t> : « Malgré ses recommandations répétées, le Comité P a constaté que des plaintes sont encore régulièrement formulées à ce sujet, plus particulièrement lorsqu’il s’agit </a:t>
            </a:r>
            <a:r>
              <a:rPr lang="fr-FR" sz="2800" u="sng" dirty="0"/>
              <a:t>de fouilles à nu</a:t>
            </a:r>
            <a:r>
              <a:rPr lang="fr-FR" sz="2800" dirty="0"/>
              <a:t> (…). Sur une période de quatre ans environ, le Comité P a enregistré 99 plaintes (…) que 14% des plaintes concernaient</a:t>
            </a:r>
            <a:r>
              <a:rPr lang="fr-FR" sz="2800" b="1" dirty="0"/>
              <a:t> </a:t>
            </a:r>
            <a:r>
              <a:rPr lang="fr-FR" sz="2800" dirty="0"/>
              <a:t>des fouilles à nu sur des </a:t>
            </a:r>
            <a:r>
              <a:rPr lang="fr-FR" sz="2800" u="sng" dirty="0"/>
              <a:t>mineurs</a:t>
            </a:r>
            <a:r>
              <a:rPr lang="fr-FR" sz="2800" dirty="0"/>
              <a:t> ».</a:t>
            </a:r>
            <a:endParaRPr lang="fr-BE" sz="2800" dirty="0"/>
          </a:p>
          <a:p>
            <a:endParaRPr lang="fr-FR" dirty="0"/>
          </a:p>
        </p:txBody>
      </p:sp>
    </p:spTree>
    <p:extLst>
      <p:ext uri="{BB962C8B-B14F-4D97-AF65-F5344CB8AC3E}">
        <p14:creationId xmlns:p14="http://schemas.microsoft.com/office/powerpoint/2010/main" val="37672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6DAC7-D5BC-50B2-E780-0F7768872D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3B8B15-3D7F-A2BE-069E-75C5F14290B7}"/>
              </a:ext>
            </a:extLst>
          </p:cNvPr>
          <p:cNvSpPr>
            <a:spLocks noGrp="1"/>
          </p:cNvSpPr>
          <p:nvPr>
            <p:ph type="title"/>
          </p:nvPr>
        </p:nvSpPr>
        <p:spPr>
          <a:xfrm>
            <a:off x="838200" y="262128"/>
            <a:ext cx="10515600" cy="833610"/>
          </a:xfrm>
        </p:spPr>
        <p:txBody>
          <a:bodyPr>
            <a:normAutofit/>
          </a:bodyPr>
          <a:lstStyle/>
          <a:p>
            <a:pPr algn="ctr">
              <a:lnSpc>
                <a:spcPct val="115000"/>
              </a:lnSpc>
              <a:spcAft>
                <a:spcPts val="800"/>
              </a:spcAft>
            </a:pPr>
            <a:r>
              <a:rPr lang="fr-FR" sz="3600" b="1" dirty="0">
                <a:latin typeface="Garamond" panose="02020404030301010803" pitchFamily="18" charset="0"/>
              </a:rPr>
              <a:t> </a:t>
            </a:r>
            <a:r>
              <a:rPr lang="fr-BE" sz="3100" b="1" dirty="0" err="1">
                <a:highlight>
                  <a:srgbClr val="FF0000"/>
                </a:highlight>
                <a:latin typeface="Garamond" panose="02020404030301010803" pitchFamily="18" charset="0"/>
              </a:rPr>
              <a:t>Contats</a:t>
            </a:r>
            <a:r>
              <a:rPr lang="fr-BE" sz="3100" b="1" dirty="0">
                <a:highlight>
                  <a:srgbClr val="FF0000"/>
                </a:highlight>
                <a:latin typeface="Garamond" panose="02020404030301010803" pitchFamily="18" charset="0"/>
              </a:rPr>
              <a:t> de terrain</a:t>
            </a: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096295E9-8EBF-9DF4-5AD5-283A30F7BC89}"/>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6E50B315-7AAA-44B4-8512-9E81B389FB06}"/>
              </a:ext>
            </a:extLst>
          </p:cNvPr>
          <p:cNvSpPr txBox="1"/>
          <p:nvPr/>
        </p:nvSpPr>
        <p:spPr>
          <a:xfrm>
            <a:off x="564931" y="2029980"/>
            <a:ext cx="10238509" cy="2523768"/>
          </a:xfrm>
          <a:prstGeom prst="rect">
            <a:avLst/>
          </a:prstGeom>
          <a:noFill/>
        </p:spPr>
        <p:txBody>
          <a:bodyPr wrap="square" rtlCol="0">
            <a:spAutoFit/>
          </a:bodyPr>
          <a:lstStyle/>
          <a:p>
            <a:pPr lvl="0" algn="just"/>
            <a:r>
              <a:rPr lang="fr-FR" sz="2800" b="1" dirty="0"/>
              <a:t>Rapport Comité P, 2022</a:t>
            </a:r>
            <a:r>
              <a:rPr lang="fr-FR" sz="2800" i="1" dirty="0"/>
              <a:t> : </a:t>
            </a:r>
            <a:r>
              <a:rPr lang="fr-FR" sz="2800" dirty="0"/>
              <a:t>Concernant les plaintes formulées dans le cadre de manifestations,</a:t>
            </a:r>
            <a:r>
              <a:rPr lang="fr-FR" sz="2800" i="1" dirty="0"/>
              <a:t> </a:t>
            </a:r>
            <a:r>
              <a:rPr lang="fr-FR" sz="2800" dirty="0"/>
              <a:t>« Sont mentionnés de façon récurrente l’utilisation </a:t>
            </a:r>
            <a:r>
              <a:rPr lang="fr-FR" sz="2800" u="sng" dirty="0"/>
              <a:t>disproportionnée </a:t>
            </a:r>
            <a:r>
              <a:rPr lang="fr-FR" sz="2800" dirty="0"/>
              <a:t>du spray incapacitant de même que l’usage de colsons ou de menottes trop </a:t>
            </a:r>
            <a:r>
              <a:rPr lang="fr-FR" sz="2800" u="sng" dirty="0"/>
              <a:t>serrées </a:t>
            </a:r>
            <a:r>
              <a:rPr lang="fr-FR" sz="2800" dirty="0"/>
              <a:t>et/ou maintenus trop </a:t>
            </a:r>
            <a:r>
              <a:rPr lang="fr-FR" sz="2800" u="sng" dirty="0"/>
              <a:t>longtemps</a:t>
            </a:r>
            <a:r>
              <a:rPr lang="fr-FR" sz="2800" dirty="0"/>
              <a:t> ».</a:t>
            </a:r>
            <a:endParaRPr lang="fr-BE" sz="2800" dirty="0"/>
          </a:p>
          <a:p>
            <a:endParaRPr lang="fr-FR" dirty="0"/>
          </a:p>
        </p:txBody>
      </p:sp>
    </p:spTree>
    <p:extLst>
      <p:ext uri="{BB962C8B-B14F-4D97-AF65-F5344CB8AC3E}">
        <p14:creationId xmlns:p14="http://schemas.microsoft.com/office/powerpoint/2010/main" val="302614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E1940-ED5B-705E-0D3F-C2866B9A08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F9BC53-3D14-718D-0441-26EA836E7BEA}"/>
              </a:ext>
            </a:extLst>
          </p:cNvPr>
          <p:cNvSpPr>
            <a:spLocks noGrp="1"/>
          </p:cNvSpPr>
          <p:nvPr>
            <p:ph type="title"/>
          </p:nvPr>
        </p:nvSpPr>
        <p:spPr>
          <a:xfrm>
            <a:off x="838200" y="262128"/>
            <a:ext cx="10515600" cy="833610"/>
          </a:xfrm>
        </p:spPr>
        <p:txBody>
          <a:bodyPr>
            <a:normAutofit/>
          </a:bodyPr>
          <a:lstStyle/>
          <a:p>
            <a:pPr algn="ctr">
              <a:lnSpc>
                <a:spcPct val="115000"/>
              </a:lnSpc>
              <a:spcAft>
                <a:spcPts val="800"/>
              </a:spcAft>
            </a:pPr>
            <a:r>
              <a:rPr lang="fr-FR" sz="3600" b="1" dirty="0">
                <a:latin typeface="Garamond" panose="02020404030301010803" pitchFamily="18" charset="0"/>
              </a:rPr>
              <a:t> </a:t>
            </a:r>
            <a:r>
              <a:rPr lang="fr-BE" sz="3100" b="1" dirty="0" err="1">
                <a:highlight>
                  <a:srgbClr val="FF0000"/>
                </a:highlight>
                <a:latin typeface="Garamond" panose="02020404030301010803" pitchFamily="18" charset="0"/>
              </a:rPr>
              <a:t>Contats</a:t>
            </a:r>
            <a:r>
              <a:rPr lang="fr-BE" sz="3100" b="1" dirty="0">
                <a:highlight>
                  <a:srgbClr val="FF0000"/>
                </a:highlight>
                <a:latin typeface="Garamond" panose="02020404030301010803" pitchFamily="18" charset="0"/>
              </a:rPr>
              <a:t> de terrain</a:t>
            </a: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E22F831E-2B28-EB9A-B709-84EE994DE044}"/>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0E8873C8-85E1-E15C-D554-2B4EBF5A8F2E}"/>
              </a:ext>
            </a:extLst>
          </p:cNvPr>
          <p:cNvSpPr txBox="1"/>
          <p:nvPr/>
        </p:nvSpPr>
        <p:spPr>
          <a:xfrm>
            <a:off x="703476" y="1095738"/>
            <a:ext cx="10238509" cy="2677656"/>
          </a:xfrm>
          <a:prstGeom prst="rect">
            <a:avLst/>
          </a:prstGeom>
          <a:noFill/>
        </p:spPr>
        <p:txBody>
          <a:bodyPr wrap="square" rtlCol="0">
            <a:spAutoFit/>
          </a:bodyPr>
          <a:lstStyle/>
          <a:p>
            <a:pPr lvl="0" algn="just"/>
            <a:r>
              <a:rPr lang="fr-FR" sz="2800" b="1" dirty="0"/>
              <a:t>Rapport Comité P, 2016 </a:t>
            </a:r>
            <a:r>
              <a:rPr lang="fr-FR" sz="2800" dirty="0"/>
              <a:t>évoque des cas de menottage </a:t>
            </a:r>
            <a:r>
              <a:rPr lang="fr-FR" sz="2800" u="sng" dirty="0"/>
              <a:t>par « habitude » ou par mesure de précaution « d’office »</a:t>
            </a:r>
          </a:p>
          <a:p>
            <a:pPr marL="457200" lvl="0" indent="-457200" algn="just">
              <a:buFont typeface="Wingdings" pitchFamily="2" charset="2"/>
              <a:buChar char="Ø"/>
            </a:pPr>
            <a:r>
              <a:rPr lang="fr-FR" sz="2800" dirty="0"/>
              <a:t>« Si toute personne dont l’identité est inconnue est menottée lors du transfert dans un véhicule de police, on peut difficilement parler d’une décision </a:t>
            </a:r>
            <a:r>
              <a:rPr lang="fr-FR" sz="2800" u="sng" dirty="0"/>
              <a:t>d’opportunité </a:t>
            </a:r>
            <a:r>
              <a:rPr lang="fr-FR" sz="2800" dirty="0"/>
              <a:t>sur la base de critères prévus par la loi ».</a:t>
            </a:r>
            <a:endParaRPr lang="fr-FR" dirty="0"/>
          </a:p>
        </p:txBody>
      </p:sp>
      <p:sp>
        <p:nvSpPr>
          <p:cNvPr id="4" name="ZoneTexte 3">
            <a:extLst>
              <a:ext uri="{FF2B5EF4-FFF2-40B4-BE49-F238E27FC236}">
                <a16:creationId xmlns:a16="http://schemas.microsoft.com/office/drawing/2014/main" id="{865A41B5-0AA1-30F7-138F-A01B05DA5030}"/>
              </a:ext>
            </a:extLst>
          </p:cNvPr>
          <p:cNvSpPr txBox="1"/>
          <p:nvPr/>
        </p:nvSpPr>
        <p:spPr>
          <a:xfrm>
            <a:off x="564930" y="3773394"/>
            <a:ext cx="10238509" cy="2677656"/>
          </a:xfrm>
          <a:prstGeom prst="rect">
            <a:avLst/>
          </a:prstGeom>
          <a:noFill/>
        </p:spPr>
        <p:txBody>
          <a:bodyPr wrap="square" rtlCol="0">
            <a:spAutoFit/>
          </a:bodyPr>
          <a:lstStyle/>
          <a:p>
            <a:pPr algn="just"/>
            <a:r>
              <a:rPr lang="fr-FR" sz="2800" b="1" dirty="0"/>
              <a:t>Trib civ. Fr Bxl, 14 mars 2025 </a:t>
            </a:r>
            <a:r>
              <a:rPr lang="fr-FR" sz="2800" dirty="0"/>
              <a:t>: « le menottage </a:t>
            </a:r>
            <a:r>
              <a:rPr lang="fr-FR" sz="2800" u="sng" dirty="0"/>
              <a:t>indifférencié</a:t>
            </a:r>
            <a:r>
              <a:rPr lang="fr-FR" sz="2800" dirty="0"/>
              <a:t> des personnes présentes, sans examen individualisé sur la nécessité de cette mesure de contrainte sur des mineurs d'âge, ne rencontrait à fortiori pas les exigences plus strictes prescrites notamment par la Convention relative aux droits de l'enfant du 20 novembre 1989 (ci-après la « CIDE ») dont la Belgique est partie signataire ».</a:t>
            </a:r>
          </a:p>
        </p:txBody>
      </p:sp>
    </p:spTree>
    <p:extLst>
      <p:ext uri="{BB962C8B-B14F-4D97-AF65-F5344CB8AC3E}">
        <p14:creationId xmlns:p14="http://schemas.microsoft.com/office/powerpoint/2010/main" val="325447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35388-1CC7-FC1C-8AE9-777FF51DE9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2B2510-2E81-A9D8-BE4F-4D989F9CED3C}"/>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Loi sur la fonction de police (LFP)</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B393A2A2-8697-D266-BE85-D2D6AB02E347}"/>
              </a:ext>
            </a:extLst>
          </p:cNvPr>
          <p:cNvSpPr>
            <a:spLocks noGrp="1"/>
          </p:cNvSpPr>
          <p:nvPr>
            <p:ph idx="1"/>
          </p:nvPr>
        </p:nvSpPr>
        <p:spPr>
          <a:xfrm>
            <a:off x="502586" y="1095738"/>
            <a:ext cx="10515600" cy="4351338"/>
          </a:xfrm>
        </p:spPr>
        <p:txBody>
          <a:bodyPr>
            <a:normAutofit/>
          </a:bodyPr>
          <a:lstStyle/>
          <a:p>
            <a:pPr lvl="0"/>
            <a:r>
              <a:rPr lang="fr-FR" b="1" dirty="0">
                <a:solidFill>
                  <a:schemeClr val="accent1"/>
                </a:solidFill>
              </a:rPr>
              <a:t>Usage exceptionnel et proportionné de la force</a:t>
            </a:r>
            <a:endParaRPr lang="fr-BE" u="sng" dirty="0"/>
          </a:p>
          <a:p>
            <a:pPr lvl="0">
              <a:buFont typeface="Wingdings" pitchFamily="2" charset="2"/>
              <a:buChar char="Ø"/>
            </a:pPr>
            <a:endParaRPr lang="fr-BE" u="sng" dirty="0"/>
          </a:p>
          <a:p>
            <a:pPr marL="0" lvl="0" indent="0">
              <a:buNone/>
            </a:pPr>
            <a:endParaRPr lang="fr-FR" dirty="0"/>
          </a:p>
        </p:txBody>
      </p:sp>
      <p:sp>
        <p:nvSpPr>
          <p:cNvPr id="3" name="ZoneTexte 2">
            <a:extLst>
              <a:ext uri="{FF2B5EF4-FFF2-40B4-BE49-F238E27FC236}">
                <a16:creationId xmlns:a16="http://schemas.microsoft.com/office/drawing/2014/main" id="{10D59D77-86AB-660A-535E-DF54573EAB9A}"/>
              </a:ext>
            </a:extLst>
          </p:cNvPr>
          <p:cNvSpPr txBox="1"/>
          <p:nvPr/>
        </p:nvSpPr>
        <p:spPr>
          <a:xfrm>
            <a:off x="502586" y="1642053"/>
            <a:ext cx="10238509" cy="3539430"/>
          </a:xfrm>
          <a:prstGeom prst="rect">
            <a:avLst/>
          </a:prstGeom>
          <a:noFill/>
        </p:spPr>
        <p:txBody>
          <a:bodyPr wrap="square" rtlCol="0">
            <a:spAutoFit/>
          </a:bodyPr>
          <a:lstStyle/>
          <a:p>
            <a:pPr algn="just"/>
            <a:r>
              <a:rPr lang="fr-FR" sz="2800" dirty="0"/>
              <a:t>Art. 37 LFP: « Dans l'exercice de ses missions de police administrative ou judiciaire tout membre du cadre opérationnel </a:t>
            </a:r>
            <a:r>
              <a:rPr lang="fr-FR" sz="2800" u="sng" dirty="0"/>
              <a:t>peut,</a:t>
            </a:r>
            <a:r>
              <a:rPr lang="fr-FR" sz="2800" dirty="0"/>
              <a:t> en tenant compte des risques que cela comporte, </a:t>
            </a:r>
            <a:r>
              <a:rPr lang="fr-FR" sz="2800" u="sng" dirty="0"/>
              <a:t>recourir à la force pour poursuivre un objectif légitime qui ne peut être atteint autrement</a:t>
            </a:r>
            <a:r>
              <a:rPr lang="fr-FR" sz="2800" dirty="0"/>
              <a:t>.</a:t>
            </a:r>
          </a:p>
          <a:p>
            <a:pPr algn="just"/>
            <a:r>
              <a:rPr lang="fr-FR" sz="2800" b="1" dirty="0"/>
              <a:t>Tout recours à la force doit être raisonnable et proportionné à l'objectif poursuivi.</a:t>
            </a:r>
          </a:p>
          <a:p>
            <a:pPr algn="just"/>
            <a:r>
              <a:rPr lang="fr-FR" sz="2800" dirty="0"/>
              <a:t>Tout usage de la force est précédé d'un avertissement, à moins que cela ne rende cet usage inopérant ».</a:t>
            </a:r>
            <a:endParaRPr lang="fr-FR" dirty="0"/>
          </a:p>
        </p:txBody>
      </p:sp>
    </p:spTree>
    <p:extLst>
      <p:ext uri="{BB962C8B-B14F-4D97-AF65-F5344CB8AC3E}">
        <p14:creationId xmlns:p14="http://schemas.microsoft.com/office/powerpoint/2010/main" val="38738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B0674C-D7D8-C648-8B9B-CC7A8038A075}"/>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Comité P, Rapport annuel, 2024</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92C6417A-9381-8379-7833-3602B5B4F9FD}"/>
              </a:ext>
            </a:extLst>
          </p:cNvPr>
          <p:cNvSpPr>
            <a:spLocks noGrp="1"/>
          </p:cNvSpPr>
          <p:nvPr>
            <p:ph idx="1"/>
          </p:nvPr>
        </p:nvSpPr>
        <p:spPr>
          <a:xfrm>
            <a:off x="564931" y="1331639"/>
            <a:ext cx="10515600" cy="4351338"/>
          </a:xfrm>
        </p:spPr>
        <p:txBody>
          <a:bodyPr/>
          <a:lstStyle/>
          <a:p>
            <a:pPr algn="just"/>
            <a:r>
              <a:rPr lang="fr-FR" dirty="0"/>
              <a:t>« Globalement, les faits dénoncés dans ces plaintes montrent des </a:t>
            </a:r>
            <a:r>
              <a:rPr lang="fr-FR" u="sng" dirty="0"/>
              <a:t>tensions fréquentes entre la police et certains citoyens</a:t>
            </a:r>
            <a:r>
              <a:rPr lang="fr-FR" dirty="0"/>
              <a:t>, ceci à l’occasion d’interactions directes (notamment lors de </a:t>
            </a:r>
            <a:r>
              <a:rPr lang="fr-FR" u="sng" dirty="0"/>
              <a:t>contrôles individuels</a:t>
            </a:r>
            <a:r>
              <a:rPr lang="fr-FR" dirty="0"/>
              <a:t>, de </a:t>
            </a:r>
            <a:r>
              <a:rPr lang="fr-FR" u="sng" dirty="0"/>
              <a:t>privations de liberté </a:t>
            </a:r>
            <a:r>
              <a:rPr lang="fr-FR" dirty="0"/>
              <a:t>ou de dépôts de plainte à l’accueil). Dans le cas de la zone de Bruxelles-Capitale/Ixelles, certaines plaintes ont été déposées dans le cadre de </a:t>
            </a:r>
            <a:r>
              <a:rPr lang="fr-FR" u="sng" dirty="0"/>
              <a:t>manifestations</a:t>
            </a:r>
            <a:r>
              <a:rPr lang="fr-FR" dirty="0"/>
              <a:t> qui se sont déroulées sur son territoire ».</a:t>
            </a:r>
            <a:endParaRPr lang="fr-BE" dirty="0"/>
          </a:p>
          <a:p>
            <a:pPr algn="just"/>
            <a:endParaRPr lang="fr-FR" u="sng" dirty="0"/>
          </a:p>
        </p:txBody>
      </p:sp>
    </p:spTree>
    <p:extLst>
      <p:ext uri="{BB962C8B-B14F-4D97-AF65-F5344CB8AC3E}">
        <p14:creationId xmlns:p14="http://schemas.microsoft.com/office/powerpoint/2010/main" val="297289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5BB1-7512-BE62-C1FA-EB227EE944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D45825-B11B-E1AD-C5C5-A43CC08AF85A}"/>
              </a:ext>
            </a:extLst>
          </p:cNvPr>
          <p:cNvSpPr>
            <a:spLocks noGrp="1"/>
          </p:cNvSpPr>
          <p:nvPr>
            <p:ph type="title"/>
          </p:nvPr>
        </p:nvSpPr>
        <p:spPr>
          <a:xfrm>
            <a:off x="838200" y="262127"/>
            <a:ext cx="10515600" cy="1331145"/>
          </a:xfrm>
        </p:spPr>
        <p:txBody>
          <a:bodyPr>
            <a:noAutofit/>
          </a:bodyPr>
          <a:lstStyle/>
          <a:p>
            <a:pPr algn="ctr">
              <a:lnSpc>
                <a:spcPct val="115000"/>
              </a:lnSpc>
              <a:spcAft>
                <a:spcPts val="800"/>
              </a:spcAft>
            </a:pPr>
            <a:r>
              <a:rPr lang="fr-FR" sz="2400" b="1" dirty="0">
                <a:highlight>
                  <a:srgbClr val="FF0000"/>
                </a:highlight>
              </a:rPr>
              <a:t>Rapport du Mécanisme international d’experts indépendants des NU chargé de promouvoir la justice et l’égalité raciales dans le contexte du maintien de l’ordre lors de sa visite en Belgique, 18 août 2025</a:t>
            </a:r>
            <a:endParaRPr lang="fr-FR" sz="2400" b="1" dirty="0">
              <a:highlight>
                <a:srgbClr val="FF0000"/>
              </a:highlight>
              <a:latin typeface="Garamond" panose="02020404030301010803" pitchFamily="18" charset="0"/>
            </a:endParaRPr>
          </a:p>
        </p:txBody>
      </p:sp>
      <p:sp>
        <p:nvSpPr>
          <p:cNvPr id="5" name="Espace réservé du contenu 4">
            <a:extLst>
              <a:ext uri="{FF2B5EF4-FFF2-40B4-BE49-F238E27FC236}">
                <a16:creationId xmlns:a16="http://schemas.microsoft.com/office/drawing/2014/main" id="{FB5DAD16-5562-1453-A900-F29C9D2C9CA9}"/>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
        <p:nvSpPr>
          <p:cNvPr id="6" name="ZoneTexte 5">
            <a:extLst>
              <a:ext uri="{FF2B5EF4-FFF2-40B4-BE49-F238E27FC236}">
                <a16:creationId xmlns:a16="http://schemas.microsoft.com/office/drawing/2014/main" id="{D1B375D3-8D69-9725-2CB5-1B5700F003EB}"/>
              </a:ext>
            </a:extLst>
          </p:cNvPr>
          <p:cNvSpPr txBox="1"/>
          <p:nvPr/>
        </p:nvSpPr>
        <p:spPr>
          <a:xfrm>
            <a:off x="206265" y="2426883"/>
            <a:ext cx="11779469" cy="2677656"/>
          </a:xfrm>
          <a:prstGeom prst="rect">
            <a:avLst/>
          </a:prstGeom>
          <a:noFill/>
        </p:spPr>
        <p:txBody>
          <a:bodyPr wrap="square" rtlCol="0">
            <a:spAutoFit/>
          </a:bodyPr>
          <a:lstStyle/>
          <a:p>
            <a:pPr algn="just"/>
            <a:r>
              <a:rPr lang="fr-FR" sz="2800" dirty="0"/>
              <a:t>« </a:t>
            </a:r>
            <a:r>
              <a:rPr lang="fr-BE" sz="2800" dirty="0"/>
              <a:t>En Belgique, les </a:t>
            </a:r>
            <a:r>
              <a:rPr lang="fr-BE" sz="2800" u="sng" dirty="0"/>
              <a:t>Africains et personnes d’ascendance africaine</a:t>
            </a:r>
            <a:r>
              <a:rPr lang="fr-BE" sz="2800" dirty="0"/>
              <a:t> sont confrontés à des actes de racisme, de discrimination raciale, de xénophobie et d’intolérance associée. Le </a:t>
            </a:r>
            <a:r>
              <a:rPr lang="fr-BE" sz="2800" u="sng" dirty="0"/>
              <a:t>racisme systémique</a:t>
            </a:r>
            <a:r>
              <a:rPr lang="fr-BE" sz="2800" dirty="0"/>
              <a:t> à leur encontre se manifeste dans plusieurs secteurs de la société, notamment l’emploi, l’éducation, les soins de santé, le logement. </a:t>
            </a:r>
            <a:r>
              <a:rPr lang="fr-BE" sz="2800" u="sng" dirty="0"/>
              <a:t>Ce racisme imprègne également le maintien de l’ordre et le système de justice pénale »</a:t>
            </a:r>
            <a:endParaRPr lang="fr-FR" sz="2800" dirty="0"/>
          </a:p>
        </p:txBody>
      </p:sp>
    </p:spTree>
    <p:extLst>
      <p:ext uri="{BB962C8B-B14F-4D97-AF65-F5344CB8AC3E}">
        <p14:creationId xmlns:p14="http://schemas.microsoft.com/office/powerpoint/2010/main" val="271096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E249-1B1D-28B4-7BCD-F1260DFCA1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CC7E68-26C7-4C58-16AF-8C1866CC46AB}"/>
              </a:ext>
            </a:extLst>
          </p:cNvPr>
          <p:cNvSpPr>
            <a:spLocks noGrp="1"/>
          </p:cNvSpPr>
          <p:nvPr>
            <p:ph type="title"/>
          </p:nvPr>
        </p:nvSpPr>
        <p:spPr>
          <a:xfrm>
            <a:off x="838200" y="262127"/>
            <a:ext cx="10515600" cy="1331145"/>
          </a:xfrm>
        </p:spPr>
        <p:txBody>
          <a:bodyPr>
            <a:noAutofit/>
          </a:bodyPr>
          <a:lstStyle/>
          <a:p>
            <a:pPr algn="ctr">
              <a:lnSpc>
                <a:spcPct val="115000"/>
              </a:lnSpc>
              <a:spcAft>
                <a:spcPts val="800"/>
              </a:spcAft>
            </a:pPr>
            <a:r>
              <a:rPr lang="fr-FR" dirty="0">
                <a:highlight>
                  <a:srgbClr val="FF0000"/>
                </a:highlight>
              </a:rPr>
              <a:t>CGSP Police</a:t>
            </a:r>
            <a:endParaRPr lang="fr-FR" sz="2400" b="1" dirty="0">
              <a:highlight>
                <a:srgbClr val="FF0000"/>
              </a:highlight>
              <a:latin typeface="Garamond" panose="02020404030301010803" pitchFamily="18" charset="0"/>
            </a:endParaRPr>
          </a:p>
        </p:txBody>
      </p:sp>
      <p:sp>
        <p:nvSpPr>
          <p:cNvPr id="5" name="Espace réservé du contenu 4">
            <a:extLst>
              <a:ext uri="{FF2B5EF4-FFF2-40B4-BE49-F238E27FC236}">
                <a16:creationId xmlns:a16="http://schemas.microsoft.com/office/drawing/2014/main" id="{4F0BB5B8-F724-CD87-5364-07EE9727D660}"/>
              </a:ext>
            </a:extLst>
          </p:cNvPr>
          <p:cNvSpPr>
            <a:spLocks noGrp="1"/>
          </p:cNvSpPr>
          <p:nvPr>
            <p:ph idx="1"/>
          </p:nvPr>
        </p:nvSpPr>
        <p:spPr>
          <a:xfrm>
            <a:off x="564931" y="1331639"/>
            <a:ext cx="10515600" cy="4351338"/>
          </a:xfrm>
        </p:spPr>
        <p:txBody>
          <a:bodyPr>
            <a:normAutofit/>
          </a:bodyPr>
          <a:lstStyle/>
          <a:p>
            <a:pPr marL="0" lvl="0" indent="0">
              <a:buNone/>
            </a:pPr>
            <a:br>
              <a:rPr lang="fr-BE" sz="2000" kern="100" dirty="0">
                <a:latin typeface="Aptos" panose="020B0004020202020204" pitchFamily="34" charset="0"/>
                <a:ea typeface="DengXian" panose="02010600030101010101" pitchFamily="2" charset="-122"/>
                <a:cs typeface="Arial" panose="020B0604020202020204" pitchFamily="34" charset="0"/>
              </a:rPr>
            </a:br>
            <a:r>
              <a:rPr lang="fr-FR" sz="2000" kern="100" dirty="0">
                <a:solidFill>
                  <a:srgbClr val="000000"/>
                </a:solidFill>
                <a:latin typeface="Times New Roman" panose="02020603050405020304" pitchFamily="18" charset="0"/>
                <a:ea typeface="DengXian" panose="02010600030101010101" pitchFamily="2" charset="-122"/>
                <a:cs typeface="Arial" panose="020B0604020202020204" pitchFamily="34" charset="0"/>
              </a:rPr>
              <a:t> </a:t>
            </a:r>
            <a:endParaRPr lang="fr-BE" u="sng" dirty="0"/>
          </a:p>
          <a:p>
            <a:pPr lvl="0" algn="just">
              <a:buFont typeface="Wingdings" pitchFamily="2" charset="2"/>
              <a:buChar char="Ø"/>
            </a:pPr>
            <a:endParaRPr lang="fr-BE" u="sng" dirty="0"/>
          </a:p>
          <a:p>
            <a:pPr marL="0" indent="0" algn="just">
              <a:buNone/>
            </a:pPr>
            <a:r>
              <a:rPr lang="fr-FR" dirty="0"/>
              <a:t>« Notre organisation syndicale a été contactée par des collègues qui ont été témoins de violences policières gratuites au CRPA lors des arrestations administratives de manifestants souvent très jeunes. </a:t>
            </a:r>
            <a:r>
              <a:rPr lang="fr-FR" u="sng" dirty="0"/>
              <a:t>Ces membres du personnel ne veulent pas être associés à ce genre de comportements</a:t>
            </a:r>
            <a:r>
              <a:rPr lang="fr-FR" dirty="0"/>
              <a:t> et un rapport à destination de l'Autorité a d'ailleurs été rédigé et transmis au Chef de Corps ».</a:t>
            </a:r>
            <a:endParaRPr lang="fr-BE" dirty="0"/>
          </a:p>
          <a:p>
            <a:pPr marL="0" lvl="0" indent="0">
              <a:buNone/>
            </a:pPr>
            <a:endParaRPr lang="fr-FR" dirty="0"/>
          </a:p>
        </p:txBody>
      </p:sp>
    </p:spTree>
    <p:extLst>
      <p:ext uri="{BB962C8B-B14F-4D97-AF65-F5344CB8AC3E}">
        <p14:creationId xmlns:p14="http://schemas.microsoft.com/office/powerpoint/2010/main" val="143010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6FD65-C814-5717-8410-B89F37749F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217E36-50E3-6DF3-443C-39B36D797AB2}"/>
              </a:ext>
            </a:extLst>
          </p:cNvPr>
          <p:cNvSpPr>
            <a:spLocks noGrp="1"/>
          </p:cNvSpPr>
          <p:nvPr>
            <p:ph type="title"/>
          </p:nvPr>
        </p:nvSpPr>
        <p:spPr>
          <a:xfrm>
            <a:off x="838200" y="1"/>
            <a:ext cx="10515600" cy="1331638"/>
          </a:xfrm>
        </p:spPr>
        <p:txBody>
          <a:bodyPr>
            <a:normAutofit fontScale="90000"/>
          </a:bodyPr>
          <a:lstStyle/>
          <a:p>
            <a:pPr algn="ctr">
              <a:lnSpc>
                <a:spcPct val="115000"/>
              </a:lnSpc>
              <a:spcAft>
                <a:spcPts val="800"/>
              </a:spcAft>
            </a:pPr>
            <a:r>
              <a:rPr lang="fr-FR" sz="2000" b="1" dirty="0">
                <a:latin typeface="Garamond" panose="02020404030301010803" pitchFamily="18" charset="0"/>
              </a:rPr>
              <a:t> </a:t>
            </a:r>
            <a:br>
              <a:rPr lang="fr-FR" sz="2000" b="1" dirty="0">
                <a:latin typeface="Garamond" panose="02020404030301010803" pitchFamily="18" charset="0"/>
              </a:rPr>
            </a:br>
            <a:r>
              <a:rPr lang="fr-FR" sz="2700" b="1" dirty="0">
                <a:highlight>
                  <a:srgbClr val="FF0000"/>
                </a:highlight>
                <a:latin typeface="Garamond" panose="02020404030301010803" pitchFamily="18" charset="0"/>
              </a:rPr>
              <a:t>Image et analyse du phénomène au sein de la police intégrée concernant la violence par la police et la violence contre la police, 2024</a:t>
            </a:r>
            <a:br>
              <a:rPr lang="fr-BE" sz="2200" b="1" dirty="0"/>
            </a:br>
            <a:endParaRPr lang="fr-FR" sz="22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C78DC619-5D4C-6E40-5029-EBFEABD5FA01}"/>
              </a:ext>
            </a:extLst>
          </p:cNvPr>
          <p:cNvSpPr>
            <a:spLocks noGrp="1"/>
          </p:cNvSpPr>
          <p:nvPr>
            <p:ph idx="1"/>
          </p:nvPr>
        </p:nvSpPr>
        <p:spPr>
          <a:xfrm>
            <a:off x="564931" y="1331639"/>
            <a:ext cx="10515600" cy="4351338"/>
          </a:xfrm>
        </p:spPr>
        <p:txBody>
          <a:bodyPr>
            <a:normAutofit/>
          </a:bodyPr>
          <a:lstStyle/>
          <a:p>
            <a:pPr algn="just"/>
            <a:r>
              <a:rPr lang="fr-FR" dirty="0"/>
              <a:t>« On entend par ‘violence par la police’ les faits suivants : coups et blessures, torture, traitements inhumains, traitements dégradants, comportement agressif, langage agressif et </a:t>
            </a:r>
            <a:r>
              <a:rPr lang="fr-FR" u="sng" dirty="0"/>
              <a:t>non-respect du principe de légalité, de proportionnalité et de subsidiarité dans l’usage de la contrainte</a:t>
            </a:r>
            <a:r>
              <a:rPr lang="fr-FR" dirty="0"/>
              <a:t>. Par ce qui précède, on entend les conséquences potentielles du recours à la contrainte qui ne sont pas prévues dans les textes réglementaires relatifs à l’usage des moyens de contrainte mis à disposition des fonctionnaires de police. Il s’agit donc tant de violence physique ou verbale que d’une attitude agressive ».</a:t>
            </a:r>
            <a:endParaRPr lang="fr-BE" dirty="0"/>
          </a:p>
          <a:p>
            <a:pPr algn="just"/>
            <a:endParaRPr lang="fr-FR" u="sng" dirty="0"/>
          </a:p>
        </p:txBody>
      </p:sp>
    </p:spTree>
    <p:extLst>
      <p:ext uri="{BB962C8B-B14F-4D97-AF65-F5344CB8AC3E}">
        <p14:creationId xmlns:p14="http://schemas.microsoft.com/office/powerpoint/2010/main" val="329448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B19C6-AF63-4CE6-F2A2-FCB5984894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A36C0A-8492-961D-F776-08B0B059FFF9}"/>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Comité P, Rapport annuel, 2024</a:t>
            </a:r>
            <a:br>
              <a:rPr lang="fr-BE" b="1" dirty="0"/>
            </a:br>
            <a:endParaRPr lang="fr-FR" sz="3600" b="1" dirty="0">
              <a:latin typeface="Garamond" panose="02020404030301010803" pitchFamily="18" charset="0"/>
            </a:endParaRPr>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8C381AD9-3207-594A-407D-AE354ED00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04" y="961219"/>
            <a:ext cx="12510608" cy="5807118"/>
          </a:xfrm>
          <a:prstGeom prst="rect">
            <a:avLst/>
          </a:prstGeom>
        </p:spPr>
      </p:pic>
    </p:spTree>
    <p:extLst>
      <p:ext uri="{BB962C8B-B14F-4D97-AF65-F5344CB8AC3E}">
        <p14:creationId xmlns:p14="http://schemas.microsoft.com/office/powerpoint/2010/main" val="17916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671C-95CB-9D44-F4F6-E30FBF7F9B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C6287C-E3B8-0636-3B07-8E1661A9D19A}"/>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dirty="0">
                <a:highlight>
                  <a:srgbClr val="FF0000"/>
                </a:highlight>
                <a:latin typeface="Garamond" panose="02020404030301010803" pitchFamily="18" charset="0"/>
              </a:rPr>
              <a:t>I</a:t>
            </a:r>
            <a:r>
              <a:rPr lang="fr-BE" sz="3100" b="1" dirty="0">
                <a:highlight>
                  <a:srgbClr val="FF0000"/>
                </a:highlight>
              </a:rPr>
              <a:t>ngérence de l’autorité publique dans l’exercice des droits et libertés fondamentales</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F592C931-F553-8A19-D227-2BBEE7F616AF}"/>
              </a:ext>
            </a:extLst>
          </p:cNvPr>
          <p:cNvSpPr>
            <a:spLocks noGrp="1"/>
          </p:cNvSpPr>
          <p:nvPr>
            <p:ph idx="1"/>
          </p:nvPr>
        </p:nvSpPr>
        <p:spPr>
          <a:xfrm>
            <a:off x="564931" y="1331639"/>
            <a:ext cx="10515600" cy="4351338"/>
          </a:xfrm>
        </p:spPr>
        <p:txBody>
          <a:bodyPr/>
          <a:lstStyle/>
          <a:p>
            <a:pPr algn="just"/>
            <a:r>
              <a:rPr lang="fr-FR" b="1" dirty="0">
                <a:solidFill>
                  <a:schemeClr val="accent1"/>
                </a:solidFill>
              </a:rPr>
              <a:t>Contrôles d’identité</a:t>
            </a:r>
          </a:p>
          <a:p>
            <a:pPr marL="0" indent="0" algn="just">
              <a:buNone/>
            </a:pPr>
            <a:r>
              <a:rPr lang="fr-FR" b="1" dirty="0"/>
              <a:t>Art. 34, § 4 Loi Fonction Police </a:t>
            </a:r>
            <a:r>
              <a:rPr lang="fr-FR" dirty="0"/>
              <a:t>5 août 1992: « Si la personne visée aux paragraphes précédents refuse ou est dans l'impossibilité de faire la preuve de son identité, de même que si son identité est douteuse, </a:t>
            </a:r>
            <a:r>
              <a:rPr lang="fr-FR" u="sng" dirty="0"/>
              <a:t>elle peut être retenue pendant le temps nécessaire à la vérification de son identité</a:t>
            </a:r>
            <a:r>
              <a:rPr lang="fr-FR" dirty="0"/>
              <a:t> «  </a:t>
            </a:r>
            <a:r>
              <a:rPr lang="fr-FR" u="sng" dirty="0"/>
              <a:t> </a:t>
            </a:r>
          </a:p>
        </p:txBody>
      </p:sp>
    </p:spTree>
    <p:extLst>
      <p:ext uri="{BB962C8B-B14F-4D97-AF65-F5344CB8AC3E}">
        <p14:creationId xmlns:p14="http://schemas.microsoft.com/office/powerpoint/2010/main" val="151378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E9E54-96ED-A142-6201-63AA8978F1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2A324F-5FB8-C8A9-540C-42B582612465}"/>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dirty="0">
                <a:highlight>
                  <a:srgbClr val="FF0000"/>
                </a:highlight>
                <a:latin typeface="Garamond" panose="02020404030301010803" pitchFamily="18" charset="0"/>
              </a:rPr>
              <a:t>I</a:t>
            </a:r>
            <a:r>
              <a:rPr lang="fr-BE" sz="3100" b="1" dirty="0">
                <a:highlight>
                  <a:srgbClr val="FF0000"/>
                </a:highlight>
              </a:rPr>
              <a:t>ngérence de l’autorité publique dans l’exercice des droits et libertés fondamentales</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BACFFB68-E82D-04A2-B6C7-90B880122834}"/>
              </a:ext>
            </a:extLst>
          </p:cNvPr>
          <p:cNvSpPr>
            <a:spLocks noGrp="1"/>
          </p:cNvSpPr>
          <p:nvPr>
            <p:ph idx="1"/>
          </p:nvPr>
        </p:nvSpPr>
        <p:spPr>
          <a:xfrm>
            <a:off x="564931" y="1331639"/>
            <a:ext cx="10515600" cy="4351338"/>
          </a:xfrm>
        </p:spPr>
        <p:txBody>
          <a:bodyPr/>
          <a:lstStyle/>
          <a:p>
            <a:pPr algn="just"/>
            <a:r>
              <a:rPr lang="fr-FR" b="1" dirty="0">
                <a:solidFill>
                  <a:schemeClr val="accent1"/>
                </a:solidFill>
              </a:rPr>
              <a:t>Arrestations administratives</a:t>
            </a:r>
          </a:p>
          <a:p>
            <a:pPr algn="just">
              <a:buFont typeface="Wingdings" pitchFamily="2" charset="2"/>
              <a:buChar char="Ø"/>
            </a:pPr>
            <a:r>
              <a:rPr lang="fr-FR" dirty="0"/>
              <a:t> </a:t>
            </a:r>
            <a:r>
              <a:rPr lang="fr-FR" b="1" dirty="0"/>
              <a:t>Cour </a:t>
            </a:r>
            <a:r>
              <a:rPr lang="fr-FR" b="1" dirty="0" err="1"/>
              <a:t>eur</a:t>
            </a:r>
            <a:r>
              <a:rPr lang="fr-FR" b="1" dirty="0"/>
              <a:t> DH </a:t>
            </a:r>
            <a:r>
              <a:rPr lang="fr-FR" dirty="0"/>
              <a:t>« considère que des ingérences dans l’exercice du droit à la liberté d’expression doivent faire l’objet d’un examen particulièrement attentif, dès lors qu’elles sont susceptibles d’avoir un </a:t>
            </a:r>
            <a:r>
              <a:rPr lang="fr-FR" u="sng" dirty="0"/>
              <a:t>effet dissuasif, porteur d’un risque d’auto-censure</a:t>
            </a:r>
            <a:r>
              <a:rPr lang="fr-FR" dirty="0"/>
              <a:t> »</a:t>
            </a:r>
            <a:r>
              <a:rPr lang="fr-FR" baseline="30000" dirty="0"/>
              <a:t> </a:t>
            </a:r>
            <a:r>
              <a:rPr lang="fr-BE" dirty="0"/>
              <a:t>(</a:t>
            </a:r>
            <a:r>
              <a:rPr lang="fr-BE" i="1" dirty="0"/>
              <a:t>Sanchez c. France, </a:t>
            </a:r>
            <a:r>
              <a:rPr lang="fr-BE" dirty="0"/>
              <a:t>15 mai 2023, § 184). </a:t>
            </a:r>
          </a:p>
          <a:p>
            <a:pPr marL="0" indent="0" algn="just">
              <a:buNone/>
            </a:pPr>
            <a:endParaRPr lang="fr-BE" dirty="0"/>
          </a:p>
          <a:p>
            <a:pPr algn="just">
              <a:buFont typeface="Wingdings" pitchFamily="2" charset="2"/>
              <a:buChar char="Ø"/>
            </a:pPr>
            <a:r>
              <a:rPr lang="fr-BE" b="1" dirty="0"/>
              <a:t>Trib. </a:t>
            </a:r>
            <a:r>
              <a:rPr lang="fr-BE" b="1" dirty="0" err="1"/>
              <a:t>Civ</a:t>
            </a:r>
            <a:r>
              <a:rPr lang="fr-BE" b="1" dirty="0"/>
              <a:t>. Fr. Bxl, 14 mars 2025</a:t>
            </a:r>
            <a:r>
              <a:rPr lang="fr-BE" dirty="0"/>
              <a:t>, souligne « la nature </a:t>
            </a:r>
            <a:r>
              <a:rPr lang="fr-BE" u="sng" dirty="0"/>
              <a:t>coercitive et restrictive </a:t>
            </a:r>
            <a:r>
              <a:rPr lang="fr-BE" dirty="0"/>
              <a:t>de cette mesure d'encerclement empêchant les personnes confinées de quitter volontairement les lieux » </a:t>
            </a:r>
          </a:p>
          <a:p>
            <a:endParaRPr lang="fr-FR" dirty="0"/>
          </a:p>
        </p:txBody>
      </p:sp>
    </p:spTree>
    <p:extLst>
      <p:ext uri="{BB962C8B-B14F-4D97-AF65-F5344CB8AC3E}">
        <p14:creationId xmlns:p14="http://schemas.microsoft.com/office/powerpoint/2010/main" val="418948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0E25-AC65-14A1-A7C2-F583B7B828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72B8DB-0DBB-76FF-22F9-C83F05350955}"/>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dirty="0">
                <a:highlight>
                  <a:srgbClr val="FF0000"/>
                </a:highlight>
                <a:latin typeface="Garamond" panose="02020404030301010803" pitchFamily="18" charset="0"/>
              </a:rPr>
              <a:t>I</a:t>
            </a:r>
            <a:r>
              <a:rPr lang="fr-BE" sz="3100" b="1" dirty="0">
                <a:highlight>
                  <a:srgbClr val="FF0000"/>
                </a:highlight>
              </a:rPr>
              <a:t>ngérence de l’autorité publique dans l’exercice des droits et libertés fondamentales</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D9C6E2F2-1D52-C651-CA9F-7CA23D968529}"/>
              </a:ext>
            </a:extLst>
          </p:cNvPr>
          <p:cNvSpPr>
            <a:spLocks noGrp="1"/>
          </p:cNvSpPr>
          <p:nvPr>
            <p:ph idx="1"/>
          </p:nvPr>
        </p:nvSpPr>
        <p:spPr>
          <a:xfrm>
            <a:off x="564931" y="1331639"/>
            <a:ext cx="10515600" cy="4351338"/>
          </a:xfrm>
        </p:spPr>
        <p:txBody>
          <a:bodyPr>
            <a:normAutofit fontScale="92500" lnSpcReduction="20000"/>
          </a:bodyPr>
          <a:lstStyle/>
          <a:p>
            <a:pPr algn="just"/>
            <a:r>
              <a:rPr lang="fr-FR" b="1" dirty="0">
                <a:solidFill>
                  <a:schemeClr val="accent1"/>
                </a:solidFill>
              </a:rPr>
              <a:t>Fouilles</a:t>
            </a:r>
          </a:p>
          <a:p>
            <a:pPr algn="just">
              <a:buFont typeface="Wingdings" pitchFamily="2" charset="2"/>
              <a:buChar char="Ø"/>
            </a:pPr>
            <a:r>
              <a:rPr lang="fr-FR" dirty="0"/>
              <a:t> </a:t>
            </a:r>
            <a:r>
              <a:rPr lang="fr-FR" b="1" dirty="0"/>
              <a:t>Cour </a:t>
            </a:r>
            <a:r>
              <a:rPr lang="fr-FR" b="1" dirty="0" err="1"/>
              <a:t>eur</a:t>
            </a:r>
            <a:r>
              <a:rPr lang="fr-FR" b="1" dirty="0"/>
              <a:t> DH</a:t>
            </a:r>
            <a:r>
              <a:rPr lang="fr-FR" dirty="0"/>
              <a:t>« Le passager d’un avion peut très bien passer pour avoir consenti à cette fouille en ayant choisi de voyager ainsi. Sachant que ses bagages et lui risquent d’être fouillés avant l’embarquement, il a une liberté de choix vu qu’il peut ne pas emmener d’effets personnels et rebrousser chemin sans être fouillé. Il y a une différence de nature avec les pouvoirs de fouille prévus par l’article 44 de la loi de 2000, </a:t>
            </a:r>
            <a:r>
              <a:rPr lang="fr-FR" u="sng" dirty="0"/>
              <a:t>ceux-ci pouvant être appliqués partout et à tout moment, sans préavis et sans que les personnes visées puissent choisir d’être fouillées ou non</a:t>
            </a:r>
            <a:r>
              <a:rPr lang="fr-FR" dirty="0"/>
              <a:t> » (</a:t>
            </a:r>
            <a:r>
              <a:rPr lang="fr-FR" i="1" dirty="0"/>
              <a:t>Gillan et Quinton c. Royaume-Uni</a:t>
            </a:r>
            <a:r>
              <a:rPr lang="fr-FR" dirty="0"/>
              <a:t>, 12 janvier 2010, § 64).</a:t>
            </a:r>
          </a:p>
          <a:p>
            <a:pPr marL="0" indent="0" algn="just">
              <a:buNone/>
            </a:pPr>
            <a:r>
              <a:rPr lang="fr-FR" b="1" dirty="0"/>
              <a:t>Art. 28, § 5 LFP</a:t>
            </a:r>
            <a:r>
              <a:rPr lang="fr-FR" dirty="0"/>
              <a:t>: « En cas de refus de la personne contrôlée de se soumettre volontairement à une fouille complète, l'officier de police administrative ou judiciaire peut demander </a:t>
            </a:r>
            <a:r>
              <a:rPr lang="fr-FR" u="sng" dirty="0"/>
              <a:t>l'usage de la contrainte </a:t>
            </a:r>
            <a:r>
              <a:rPr lang="fr-FR" dirty="0"/>
              <a:t>afin de procéder au déshabillage de l'intéressé ».</a:t>
            </a:r>
          </a:p>
        </p:txBody>
      </p:sp>
    </p:spTree>
    <p:extLst>
      <p:ext uri="{BB962C8B-B14F-4D97-AF65-F5344CB8AC3E}">
        <p14:creationId xmlns:p14="http://schemas.microsoft.com/office/powerpoint/2010/main" val="173794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C7840-D56F-D5A7-9589-CB0DD1AB87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714D5F-E7FA-7D43-E270-3E49DABF7BE4}"/>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Respect du principe de légalité</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47DBB3E3-33B6-9749-0ED7-2A7C4674DF04}"/>
              </a:ext>
            </a:extLst>
          </p:cNvPr>
          <p:cNvSpPr>
            <a:spLocks noGrp="1"/>
          </p:cNvSpPr>
          <p:nvPr>
            <p:ph idx="1"/>
          </p:nvPr>
        </p:nvSpPr>
        <p:spPr>
          <a:xfrm>
            <a:off x="564931" y="1331638"/>
            <a:ext cx="10515600" cy="5264233"/>
          </a:xfrm>
        </p:spPr>
        <p:txBody>
          <a:bodyPr>
            <a:normAutofit lnSpcReduction="10000"/>
          </a:bodyPr>
          <a:lstStyle/>
          <a:p>
            <a:pPr marL="0" indent="0" algn="just">
              <a:buNone/>
            </a:pPr>
            <a:r>
              <a:rPr lang="fr-FR" sz="3000" b="1" dirty="0"/>
              <a:t>Cour </a:t>
            </a:r>
            <a:r>
              <a:rPr lang="fr-FR" sz="3000" b="1" dirty="0" err="1"/>
              <a:t>eur</a:t>
            </a:r>
            <a:r>
              <a:rPr lang="fr-FR" sz="3000" b="1" dirty="0"/>
              <a:t> DH: </a:t>
            </a:r>
            <a:r>
              <a:rPr lang="fr-BE" sz="3000" dirty="0"/>
              <a:t>« </a:t>
            </a:r>
            <a:r>
              <a:rPr lang="fr-FR" sz="3000" dirty="0"/>
              <a:t>Toute mesure restreignant les droits et libertés fondamentales doit être prévue par la </a:t>
            </a:r>
            <a:r>
              <a:rPr lang="fr-FR" sz="3000" b="1" dirty="0"/>
              <a:t>loi </a:t>
            </a:r>
            <a:r>
              <a:rPr lang="fr-FR" sz="3000" dirty="0"/>
              <a:t>»</a:t>
            </a:r>
          </a:p>
          <a:p>
            <a:pPr algn="just">
              <a:buFont typeface="Wingdings" pitchFamily="2" charset="2"/>
              <a:buChar char="Ø"/>
            </a:pPr>
            <a:r>
              <a:rPr lang="fr-FR" sz="3000" dirty="0"/>
              <a:t> vise une certaine « </a:t>
            </a:r>
            <a:r>
              <a:rPr lang="fr-FR" sz="3000" u="sng" dirty="0"/>
              <a:t>qualité </a:t>
            </a:r>
            <a:r>
              <a:rPr lang="fr-FR" sz="3000" dirty="0"/>
              <a:t>de la loi en cause : ainsi, celle-ci doit être </a:t>
            </a:r>
            <a:r>
              <a:rPr lang="fr-FR" sz="3000" u="sng" dirty="0"/>
              <a:t>accessible</a:t>
            </a:r>
            <a:r>
              <a:rPr lang="fr-FR" sz="3000" dirty="0"/>
              <a:t> aux justiciables et </a:t>
            </a:r>
            <a:r>
              <a:rPr lang="fr-FR" sz="3000" u="sng" dirty="0"/>
              <a:t>prévisible</a:t>
            </a:r>
            <a:r>
              <a:rPr lang="fr-FR" sz="3000" dirty="0"/>
              <a:t> dans ses effets » </a:t>
            </a:r>
          </a:p>
          <a:p>
            <a:pPr algn="just">
              <a:buFont typeface="Wingdings" pitchFamily="2" charset="2"/>
              <a:buChar char="Ø"/>
            </a:pPr>
            <a:r>
              <a:rPr lang="fr-FR" sz="3000" dirty="0"/>
              <a:t>Une norme est prévisible « lorsqu’elle offre une certaine </a:t>
            </a:r>
            <a:r>
              <a:rPr lang="fr-FR" sz="3000" u="sng" dirty="0"/>
              <a:t>garantie contre des atteintes arbitraires</a:t>
            </a:r>
            <a:r>
              <a:rPr lang="fr-FR" sz="3000" dirty="0"/>
              <a:t> de la puissance publique » (</a:t>
            </a:r>
            <a:r>
              <a:rPr lang="fr-BE" sz="3000" i="1" dirty="0"/>
              <a:t>De Tommaso c. Italie</a:t>
            </a:r>
            <a:r>
              <a:rPr lang="fr-BE" sz="3000" dirty="0"/>
              <a:t>, 23 février 2017, §§ 106-109</a:t>
            </a:r>
            <a:r>
              <a:rPr lang="fr-FR" sz="3000" dirty="0"/>
              <a:t>).</a:t>
            </a:r>
          </a:p>
          <a:p>
            <a:pPr algn="just">
              <a:buFont typeface="Wingdings" pitchFamily="2" charset="2"/>
              <a:buChar char="Ø"/>
            </a:pPr>
            <a:r>
              <a:rPr lang="fr-BE" sz="3000" dirty="0"/>
              <a:t>Loi doit indiquer « avec assez de clarté l’étendue et les modalités d’exercice de ce pouvoir » d’appréciation de la police et être « entourée de garanties adéquates contre les divers abus possibles » afin de protéger les individus (</a:t>
            </a:r>
            <a:r>
              <a:rPr lang="fr-BE" sz="3000" i="1" dirty="0"/>
              <a:t>Gillan &amp; Quinton c. Royaume-Uni</a:t>
            </a:r>
            <a:r>
              <a:rPr lang="fr-BE" sz="3000" dirty="0"/>
              <a:t>, 12 janvier 2010; </a:t>
            </a:r>
            <a:r>
              <a:rPr lang="fr-BE" sz="3000" i="1" dirty="0"/>
              <a:t>De</a:t>
            </a:r>
            <a:r>
              <a:rPr lang="fr-BE" sz="3000" dirty="0"/>
              <a:t> </a:t>
            </a:r>
            <a:r>
              <a:rPr lang="fr-BE" sz="3000" i="1" dirty="0"/>
              <a:t>Tommaso c. Italie</a:t>
            </a:r>
            <a:r>
              <a:rPr lang="fr-BE" sz="3000" dirty="0"/>
              <a:t>, 23 février 2017, §124).</a:t>
            </a:r>
          </a:p>
          <a:p>
            <a:pPr algn="just">
              <a:buFont typeface="Wingdings" pitchFamily="2" charset="2"/>
              <a:buChar char="Ø"/>
            </a:pPr>
            <a:endParaRPr lang="fr-FR" dirty="0"/>
          </a:p>
        </p:txBody>
      </p:sp>
    </p:spTree>
    <p:extLst>
      <p:ext uri="{BB962C8B-B14F-4D97-AF65-F5344CB8AC3E}">
        <p14:creationId xmlns:p14="http://schemas.microsoft.com/office/powerpoint/2010/main" val="415423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C07A-3F2D-2EB6-15B9-AB6C5CE383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DD779A-7EA7-42E0-5B70-0584ADC9EFC7}"/>
              </a:ext>
            </a:extLst>
          </p:cNvPr>
          <p:cNvSpPr>
            <a:spLocks noGrp="1"/>
          </p:cNvSpPr>
          <p:nvPr>
            <p:ph type="title"/>
          </p:nvPr>
        </p:nvSpPr>
        <p:spPr>
          <a:xfrm>
            <a:off x="838200" y="262128"/>
            <a:ext cx="10515600" cy="833610"/>
          </a:xfrm>
        </p:spPr>
        <p:txBody>
          <a:bodyPr>
            <a:normAutofit fontScale="90000"/>
          </a:bodyPr>
          <a:lstStyle/>
          <a:p>
            <a:pPr algn="ctr">
              <a:lnSpc>
                <a:spcPct val="115000"/>
              </a:lnSpc>
              <a:spcAft>
                <a:spcPts val="800"/>
              </a:spcAft>
            </a:pPr>
            <a:r>
              <a:rPr lang="fr-FR" sz="3600" b="1" dirty="0">
                <a:latin typeface="Garamond" panose="02020404030301010803" pitchFamily="18" charset="0"/>
              </a:rPr>
              <a:t> </a:t>
            </a:r>
            <a:br>
              <a:rPr lang="fr-FR" sz="3600" b="1" dirty="0">
                <a:latin typeface="Garamond" panose="02020404030301010803" pitchFamily="18" charset="0"/>
              </a:rPr>
            </a:br>
            <a:r>
              <a:rPr lang="fr-BE" sz="3100" b="1" dirty="0">
                <a:highlight>
                  <a:srgbClr val="FF0000"/>
                </a:highlight>
                <a:latin typeface="Garamond" panose="02020404030301010803" pitchFamily="18" charset="0"/>
              </a:rPr>
              <a:t>Respect du principe de légalité</a:t>
            </a:r>
            <a:br>
              <a:rPr lang="fr-BE" b="1" dirty="0"/>
            </a:br>
            <a:endParaRPr lang="fr-FR" sz="3600" b="1" dirty="0">
              <a:latin typeface="Garamond" panose="02020404030301010803" pitchFamily="18" charset="0"/>
            </a:endParaRPr>
          </a:p>
        </p:txBody>
      </p:sp>
      <p:sp>
        <p:nvSpPr>
          <p:cNvPr id="5" name="Espace réservé du contenu 4">
            <a:extLst>
              <a:ext uri="{FF2B5EF4-FFF2-40B4-BE49-F238E27FC236}">
                <a16:creationId xmlns:a16="http://schemas.microsoft.com/office/drawing/2014/main" id="{08E33675-D4C3-06E9-EAF9-BEC1D54CB0F5}"/>
              </a:ext>
            </a:extLst>
          </p:cNvPr>
          <p:cNvSpPr>
            <a:spLocks noGrp="1"/>
          </p:cNvSpPr>
          <p:nvPr>
            <p:ph idx="1"/>
          </p:nvPr>
        </p:nvSpPr>
        <p:spPr>
          <a:xfrm>
            <a:off x="564930" y="1331639"/>
            <a:ext cx="11433105" cy="5387816"/>
          </a:xfrm>
        </p:spPr>
        <p:txBody>
          <a:bodyPr>
            <a:normAutofit fontScale="77500" lnSpcReduction="20000"/>
          </a:bodyPr>
          <a:lstStyle/>
          <a:p>
            <a:pPr algn="just"/>
            <a:r>
              <a:rPr lang="fr-FR" sz="3600" b="1" dirty="0">
                <a:solidFill>
                  <a:schemeClr val="accent1"/>
                </a:solidFill>
              </a:rPr>
              <a:t>Fouilles</a:t>
            </a:r>
            <a:r>
              <a:rPr lang="fr-BE" sz="3600" dirty="0"/>
              <a:t> </a:t>
            </a:r>
          </a:p>
          <a:p>
            <a:pPr marL="0" lvl="0" indent="0" algn="just">
              <a:buNone/>
            </a:pPr>
            <a:endParaRPr lang="fr-BE" sz="3600" b="1" dirty="0"/>
          </a:p>
          <a:p>
            <a:pPr marL="0" lvl="0" indent="0" algn="just">
              <a:buNone/>
            </a:pPr>
            <a:r>
              <a:rPr lang="fr-BE" sz="3600" b="1" dirty="0"/>
              <a:t>Bxl, 13 mars 2023</a:t>
            </a:r>
            <a:r>
              <a:rPr lang="fr-BE" sz="3600" dirty="0"/>
              <a:t>: « </a:t>
            </a:r>
            <a:r>
              <a:rPr lang="fr-FR" sz="3600" u="sng" dirty="0"/>
              <a:t>Ni l’article 28, paragraphe 3, de la loi sur la fonction de police du 5 août 1992</a:t>
            </a:r>
            <a:r>
              <a:rPr lang="fr-FR" sz="3600" dirty="0"/>
              <a:t>, ni les travaux préparatoires relatifs à cette disposition, n’autorisent qu’à l’occasion de la fouille à corps, la personne soit invitée, et a fortiori puisse y être contrainte par les officiers de police, à effectuer des génuflexions, ou ‘squats’ pour permettre l’examen visuel de ses cavités et orifices, et en particulier l’orifice anal », de sorte que l</a:t>
            </a:r>
            <a:r>
              <a:rPr lang="fr-BE" sz="3600" dirty="0"/>
              <a:t>es </a:t>
            </a:r>
            <a:r>
              <a:rPr lang="fr-BE" sz="3600" u="sng" dirty="0"/>
              <a:t>fouilles à nu avec génuflexions sont illégales</a:t>
            </a:r>
          </a:p>
          <a:p>
            <a:pPr marL="0" lvl="0" indent="0" algn="just">
              <a:buNone/>
            </a:pPr>
            <a:endParaRPr lang="fr-BE" sz="3600" u="sng" dirty="0"/>
          </a:p>
          <a:p>
            <a:pPr lvl="0" algn="just">
              <a:buFont typeface="Wingdings" pitchFamily="2" charset="2"/>
              <a:buChar char="Ø"/>
            </a:pPr>
            <a:r>
              <a:rPr lang="fr-BE" sz="3600" kern="100" dirty="0">
                <a:solidFill>
                  <a:srgbClr val="000000"/>
                </a:solidFill>
                <a:ea typeface="DengXian" panose="02010600030101010101" pitchFamily="2" charset="-122"/>
                <a:cs typeface="Arial" panose="020B0604020202020204" pitchFamily="34" charset="0"/>
              </a:rPr>
              <a:t>La </a:t>
            </a:r>
            <a:r>
              <a:rPr lang="fr-BE" sz="3600" u="sng" kern="100" dirty="0">
                <a:solidFill>
                  <a:srgbClr val="000000"/>
                </a:solidFill>
                <a:ea typeface="DengXian" panose="02010600030101010101" pitchFamily="2" charset="-122"/>
                <a:cs typeface="Arial" panose="020B0604020202020204" pitchFamily="34" charset="0"/>
              </a:rPr>
              <a:t>loi du 8 novembre 2023 </a:t>
            </a:r>
            <a:r>
              <a:rPr lang="fr-FR" sz="3600" kern="100" dirty="0">
                <a:solidFill>
                  <a:srgbClr val="000000"/>
                </a:solidFill>
                <a:ea typeface="DengXian" panose="02010600030101010101" pitchFamily="2" charset="-122"/>
                <a:cs typeface="Arial" panose="020B0604020202020204" pitchFamily="34" charset="0"/>
              </a:rPr>
              <a:t>modifiant la loi sur la fonction de police en vue d’instaurer une obligation d’enregistrement et de motivation des fouilles à nu</a:t>
            </a:r>
            <a:br>
              <a:rPr lang="fr-BE" kern="100" dirty="0">
                <a:ea typeface="DengXian" panose="02010600030101010101" pitchFamily="2" charset="-122"/>
                <a:cs typeface="Arial" panose="020B0604020202020204" pitchFamily="34" charset="0"/>
              </a:rPr>
            </a:br>
            <a:r>
              <a:rPr lang="fr-FR" kern="100" dirty="0">
                <a:solidFill>
                  <a:srgbClr val="000000"/>
                </a:solidFill>
                <a:ea typeface="DengXian" panose="02010600030101010101" pitchFamily="2" charset="-122"/>
                <a:cs typeface="Arial" panose="020B0604020202020204" pitchFamily="34" charset="0"/>
              </a:rPr>
              <a:t> </a:t>
            </a:r>
            <a:endParaRPr lang="fr-BE" u="sng" dirty="0"/>
          </a:p>
          <a:p>
            <a:pPr lvl="0">
              <a:buFont typeface="Wingdings" pitchFamily="2" charset="2"/>
              <a:buChar char="Ø"/>
            </a:pPr>
            <a:endParaRPr lang="fr-BE" u="sng" dirty="0"/>
          </a:p>
          <a:p>
            <a:pPr marL="0" lvl="0" indent="0">
              <a:buNone/>
            </a:pPr>
            <a:endParaRPr lang="fr-FR" dirty="0"/>
          </a:p>
        </p:txBody>
      </p:sp>
    </p:spTree>
    <p:extLst>
      <p:ext uri="{BB962C8B-B14F-4D97-AF65-F5344CB8AC3E}">
        <p14:creationId xmlns:p14="http://schemas.microsoft.com/office/powerpoint/2010/main" val="16116824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CC074F532B7A49B3DFD84C321F34D9" ma:contentTypeVersion="7" ma:contentTypeDescription="Crée un document." ma:contentTypeScope="" ma:versionID="d462925499ec7fce5aa2808d78decf8d">
  <xsd:schema xmlns:xsd="http://www.w3.org/2001/XMLSchema" xmlns:xs="http://www.w3.org/2001/XMLSchema" xmlns:p="http://schemas.microsoft.com/office/2006/metadata/properties" xmlns:ns2="3d21f5a7-ac38-455b-999a-45290de8d4d9" targetNamespace="http://schemas.microsoft.com/office/2006/metadata/properties" ma:root="true" ma:fieldsID="7dbf328690fea3d96c4965e99f9b84f9" ns2:_="">
    <xsd:import namespace="3d21f5a7-ac38-455b-999a-45290de8d4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1f5a7-ac38-455b-999a-45290de8d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DC3A81-5F29-436E-A197-CF953CF9B498}"/>
</file>

<file path=customXml/itemProps2.xml><?xml version="1.0" encoding="utf-8"?>
<ds:datastoreItem xmlns:ds="http://schemas.openxmlformats.org/officeDocument/2006/customXml" ds:itemID="{366B640D-31C1-4C74-AAB1-29B1FA9A6614}"/>
</file>

<file path=customXml/itemProps3.xml><?xml version="1.0" encoding="utf-8"?>
<ds:datastoreItem xmlns:ds="http://schemas.openxmlformats.org/officeDocument/2006/customXml" ds:itemID="{D6DFF07F-1764-4FF9-BE64-702D27780BF5}"/>
</file>

<file path=docProps/app.xml><?xml version="1.0" encoding="utf-8"?>
<Properties xmlns="http://schemas.openxmlformats.org/officeDocument/2006/extended-properties" xmlns:vt="http://schemas.openxmlformats.org/officeDocument/2006/docPropsVTypes">
  <TotalTime>2228</TotalTime>
  <Words>2188</Words>
  <Application>Microsoft Macintosh PowerPoint</Application>
  <PresentationFormat>Grand écran</PresentationFormat>
  <Paragraphs>113</Paragraphs>
  <Slides>21</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DengXian</vt:lpstr>
      <vt:lpstr>Aptos</vt:lpstr>
      <vt:lpstr>Arial</vt:lpstr>
      <vt:lpstr>Calibri</vt:lpstr>
      <vt:lpstr>Calibri Light</vt:lpstr>
      <vt:lpstr>Garamond</vt:lpstr>
      <vt:lpstr>Times New Roman</vt:lpstr>
      <vt:lpstr>Trebuchet MS</vt:lpstr>
      <vt:lpstr>Wingdings</vt:lpstr>
      <vt:lpstr>Thème Office</vt:lpstr>
      <vt:lpstr>   </vt:lpstr>
      <vt:lpstr>  Comité P, Rapport annuel, 2024 </vt:lpstr>
      <vt:lpstr>  Image et analyse du phénomène au sein de la police intégrée concernant la violence par la police et la violence contre la police, 2024 </vt:lpstr>
      <vt:lpstr>  Comité P, Rapport annuel, 2024 </vt:lpstr>
      <vt:lpstr>  Ingérence de l’autorité publique dans l’exercice des droits et libertés fondamentales </vt:lpstr>
      <vt:lpstr>  Ingérence de l’autorité publique dans l’exercice des droits et libertés fondamentales </vt:lpstr>
      <vt:lpstr>  Ingérence de l’autorité publique dans l’exercice des droits et libertés fondamentales </vt:lpstr>
      <vt:lpstr>  Respect du principe de légalité </vt:lpstr>
      <vt:lpstr>  Respect du principe de légalité </vt:lpstr>
      <vt:lpstr>  Respect du principe de légalité </vt:lpstr>
      <vt:lpstr>  Respect du principe de légalité </vt:lpstr>
      <vt:lpstr>  Loi sur la fonction de police (LFP) </vt:lpstr>
      <vt:lpstr>  Loi sur la fonction de police (LFP) </vt:lpstr>
      <vt:lpstr>  Loi sur la fonction de police (LFP) </vt:lpstr>
      <vt:lpstr> Constats de terrain</vt:lpstr>
      <vt:lpstr> Contats de terrain</vt:lpstr>
      <vt:lpstr> Contats de terrain</vt:lpstr>
      <vt:lpstr> Contats de terrain</vt:lpstr>
      <vt:lpstr>  Loi sur la fonction de police (LFP) </vt:lpstr>
      <vt:lpstr>Rapport du Mécanisme international d’experts indépendants des NU chargé de promouvoir la justice et l’égalité raciales dans le contexte du maintien de l’ordre lors de sa visite en Belgique, 18 août 2025</vt:lpstr>
      <vt:lpstr>CGSP Police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répression des infractions aux mesures anti-Covid : administratisation de la justice pénale et respect des droits fondamentaux ».</dc:title>
  <dc:creator>Diletta Tatti</dc:creator>
  <cp:lastModifiedBy>Christine Guillain</cp:lastModifiedBy>
  <cp:revision>76</cp:revision>
  <dcterms:created xsi:type="dcterms:W3CDTF">2021-01-25T14:25:53Z</dcterms:created>
  <dcterms:modified xsi:type="dcterms:W3CDTF">2025-11-21T07:20:42Z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0x0101007BCC074F532B7A49B3DFD84C321F34D9</vt:lpwstr>
  </property>
</Properties>
</file>