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4" r:id="rId9"/>
    <p:sldId id="268" r:id="rId10"/>
    <p:sldId id="269" r:id="rId11"/>
    <p:sldId id="270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C238C1-F157-430A-B1F1-3AE6BD286982}" v="25" dt="2025-11-20T15:39:41.9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0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2502D-2A15-43AD-B0B8-0D6BF10DB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C28E1E-581A-4FC2-9DEF-7C044C69A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6B356-1744-4869-9E29-947611600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5B9B0-676F-4112-B6F2-5A5535D9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99EA8-DB2A-4504-B477-D1EFE47CC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4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AE85E-C714-460F-A8B9-050D733DF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88CD1B-7C95-4E61-AD15-3E86E7AE3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3750B-4361-40D7-8998-4274B3929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7BC68-7D0F-4E69-BD26-1FFF70A1F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79FA1-FF17-4706-A0A3-C729262F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0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EC8A41-9153-4911-BC3B-72CE7ACE43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8113CE-BED5-4605-81EA-019692F98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9C6D5-4CC6-43A0-8C40-D46D119C8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FDB36-E474-4498-8014-C8BC9E093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9A8DC-BFE2-4B41-8A6C-428DF6D78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2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3DEF8-EF07-41B3-95B9-7EBD9C123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E8497-334F-42CD-9AB0-9F2242853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B60FC-B108-47DC-961B-0979F7E17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48ACB-A6DD-44D4-9E4D-1CA072CA3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34616-B820-4619-A2B6-A811D03B8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6E8C-5271-4240-853E-0F7503716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AD41D-6CBC-4E51-98DD-67D53F82A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9A71-2A0C-48BE-BF3B-6D5B16329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10E01-EB4D-4486-88B0-370E9E110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BC8CC-C67D-4006-B50E-222D3F940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4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0256E-3D48-4959-9E53-96BA18F7C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577A-7CD2-48CF-91D0-01A420CF6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F9949-735A-4A3F-9954-A435F9A2F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BB89FE-5AB5-47E7-9ADF-9A71CEFBD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BBFAA-02B7-4313-8547-0B41891F3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B97D5-6C8D-45FA-ABBC-3254F0B8A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5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BDBE3-3ADD-4894-A286-90CC4E7AB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E925D-3A01-4329-A1A0-E6B31011F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D730BA-50D8-4E4A-9338-F66CDFA41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778844-7F99-4460-96B1-74A0627A16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D49ED6-6366-4BF5-9B56-BA4B8B49F9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13B120-534E-4882-AC85-61D63581F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450EB7-EF8C-4363-B009-49C3AC39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EA49BA-C1D8-4871-82D8-C68CD223E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3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86E24-43CA-41BF-9283-84D7FDABD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C4E6AC-6B51-42AD-A690-F90CD8D57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7D9E42-B013-4DAE-A4A0-05A8C783D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A409D1-18B1-4756-A232-E715CCDC7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4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D9653-B60E-420E-8F38-624D17653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EEFFA6-43A3-4C03-9E7E-63CAABB2D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9F705-8B42-48C9-A741-37EFDB7B4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0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F8BEB-DBB3-4DBD-A0E5-D21836FEA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2D56E-F2F3-4339-A6D1-3BD5D8AB1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C49831-87E0-4342-AC07-F68F56FC1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3CC0C-D650-4971-8C91-D1A3081F2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A19C96-8012-4B7A-BD32-EA9B31F2C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41D97-8709-4061-81AC-423846823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6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B2711-B064-455F-83AE-9C85068E2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B6FB76-CA72-4FBB-919D-09B96B476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C20D0F-BDD2-4999-B2F7-774FB7945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CD75C-D2A9-4B94-9A92-789A2595D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880FF-59D4-4608-972E-E6C47ED2F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B70DC-1666-48E2-B569-13F2905A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3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BF9569-F7AC-4F27-B1DF-D05A8B5F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12570-AB93-4B14-B1A7-A4C03B008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D7158-88FF-4701-944E-28F5F813AB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CC5BF-58B3-42B6-8117-E239EE6768FD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40DB7-66B8-42D7-98CD-40ADC90433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A254D-C88F-4359-A07C-E544EA18B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94E6B-5C4F-4DA9-B247-E792846F00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9398BB-6F62-472B-88B2-8D942FEB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F076673-2450-47A0-8561-8A207DE17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C8C7DD-E2BE-4939-AD7F-028F77674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051" y="724730"/>
            <a:ext cx="5788950" cy="1473837"/>
          </a:xfrm>
          <a:solidFill>
            <a:srgbClr val="CC0000"/>
          </a:solidFill>
        </p:spPr>
        <p:txBody>
          <a:bodyPr anchor="b">
            <a:normAutofit/>
          </a:bodyPr>
          <a:lstStyle/>
          <a:p>
            <a:pPr algn="l"/>
            <a:r>
              <a:rPr lang="en-US" sz="4800" b="1" dirty="0">
                <a:solidFill>
                  <a:schemeClr val="bg1"/>
                </a:solidFill>
              </a:rPr>
              <a:t>Le </a:t>
            </a:r>
            <a:r>
              <a:rPr lang="en-US" sz="4800" b="1" dirty="0" err="1">
                <a:solidFill>
                  <a:schemeClr val="bg1"/>
                </a:solidFill>
              </a:rPr>
              <a:t>Protocole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d’Istanbul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E3250F-A1FA-4F19-A81F-EB52321FE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051" y="2383047"/>
            <a:ext cx="5765949" cy="839988"/>
          </a:xfrm>
          <a:solidFill>
            <a:srgbClr val="CC0000"/>
          </a:solidFill>
        </p:spPr>
        <p:txBody>
          <a:bodyPr anchor="t">
            <a:norm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La </a:t>
            </a:r>
            <a:r>
              <a:rPr lang="en-US" b="1" dirty="0" err="1">
                <a:solidFill>
                  <a:schemeClr val="bg1"/>
                </a:solidFill>
              </a:rPr>
              <a:t>nécessité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d’une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procédure</a:t>
            </a:r>
            <a:r>
              <a:rPr lang="en-US" b="1" dirty="0">
                <a:solidFill>
                  <a:schemeClr val="bg1"/>
                </a:solidFill>
              </a:rPr>
              <a:t> effective</a:t>
            </a:r>
          </a:p>
          <a:p>
            <a:pPr algn="l"/>
            <a:endParaRPr lang="en-US" b="1" dirty="0">
              <a:solidFill>
                <a:schemeClr val="bg1"/>
              </a:solidFill>
            </a:endParaRPr>
          </a:p>
          <a:p>
            <a:pPr algn="l"/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Image 8">
            <a:extLst>
              <a:ext uri="{FF2B5EF4-FFF2-40B4-BE49-F238E27FC236}">
                <a16:creationId xmlns:a16="http://schemas.microsoft.com/office/drawing/2014/main" id="{06AD4DBA-FD89-E84F-A692-AAD1C57DB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1817" y="1087534"/>
            <a:ext cx="2229761" cy="5520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B65704B-159F-4DBF-ACCC-4608044074BE}"/>
              </a:ext>
            </a:extLst>
          </p:cNvPr>
          <p:cNvSpPr txBox="1"/>
          <p:nvPr/>
        </p:nvSpPr>
        <p:spPr>
          <a:xfrm>
            <a:off x="330051" y="3648547"/>
            <a:ext cx="578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C0000"/>
                </a:solidFill>
              </a:rPr>
              <a:t>Stéphanie DAOUST</a:t>
            </a:r>
          </a:p>
        </p:txBody>
      </p:sp>
      <p:pic>
        <p:nvPicPr>
          <p:cNvPr id="102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F60AC0CC-D523-EF1E-3BAC-DDFDC1798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076" y="4628568"/>
            <a:ext cx="6663559" cy="1608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658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DD711-85A2-DEED-EF32-FBB3DC53D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690C8-F8B4-983B-BBCF-B990F7EE3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Recommandations</a:t>
            </a:r>
            <a:r>
              <a:rPr lang="en-US" b="1" dirty="0"/>
              <a:t> (3/4)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CF693-C340-4F16-C954-F982DA578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r>
              <a:rPr lang="en-US" dirty="0"/>
              <a:t>Le Commissaire aux droits de </a:t>
            </a:r>
            <a:r>
              <a:rPr lang="en-US" dirty="0" err="1"/>
              <a:t>l’homme</a:t>
            </a:r>
            <a:r>
              <a:rPr lang="en-US" dirty="0"/>
              <a:t> du Conseil de </a:t>
            </a:r>
            <a:r>
              <a:rPr lang="en-US" dirty="0" err="1"/>
              <a:t>l’Europe</a:t>
            </a:r>
            <a:r>
              <a:rPr lang="en-US" dirty="0"/>
              <a:t> </a:t>
            </a:r>
            <a:r>
              <a:rPr lang="en-US" dirty="0" err="1"/>
              <a:t>épinglait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2009, les </a:t>
            </a:r>
            <a:r>
              <a:rPr lang="en-US" dirty="0" err="1"/>
              <a:t>recommandations</a:t>
            </a:r>
            <a:r>
              <a:rPr lang="en-US" dirty="0"/>
              <a:t> </a:t>
            </a:r>
            <a:r>
              <a:rPr lang="en-US" dirty="0" err="1"/>
              <a:t>suivantes</a:t>
            </a:r>
            <a:r>
              <a:rPr lang="en-US" dirty="0"/>
              <a:t> :</a:t>
            </a:r>
          </a:p>
          <a:p>
            <a:pPr lvl="3"/>
            <a:r>
              <a:rPr lang="en-US" b="1" u="sng" dirty="0"/>
              <a:t>Information par </a:t>
            </a:r>
            <a:r>
              <a:rPr lang="en-US" b="1" u="sng" dirty="0" err="1"/>
              <a:t>écrit</a:t>
            </a:r>
            <a:r>
              <a:rPr lang="en-US" dirty="0"/>
              <a:t> aux </a:t>
            </a:r>
            <a:r>
              <a:rPr lang="en-US" dirty="0" err="1"/>
              <a:t>personnes</a:t>
            </a:r>
            <a:r>
              <a:rPr lang="en-US" dirty="0"/>
              <a:t> </a:t>
            </a:r>
            <a:r>
              <a:rPr lang="en-US" dirty="0" err="1"/>
              <a:t>détenues</a:t>
            </a:r>
            <a:r>
              <a:rPr lang="en-US" dirty="0"/>
              <a:t> sur la </a:t>
            </a:r>
            <a:r>
              <a:rPr lang="en-US" dirty="0" err="1"/>
              <a:t>marche</a:t>
            </a:r>
            <a:r>
              <a:rPr lang="en-US" dirty="0"/>
              <a:t> à </a:t>
            </a:r>
            <a:r>
              <a:rPr lang="en-US" dirty="0" err="1"/>
              <a:t>suivre</a:t>
            </a:r>
            <a:r>
              <a:rPr lang="en-US" dirty="0"/>
              <a:t> pour le </a:t>
            </a:r>
            <a:r>
              <a:rPr lang="en-US" dirty="0" err="1"/>
              <a:t>dépôt</a:t>
            </a:r>
            <a:r>
              <a:rPr lang="en-US" dirty="0"/>
              <a:t> de </a:t>
            </a:r>
            <a:r>
              <a:rPr lang="en-US" dirty="0" err="1"/>
              <a:t>plainte</a:t>
            </a:r>
            <a:r>
              <a:rPr lang="en-US" dirty="0"/>
              <a:t>;</a:t>
            </a:r>
          </a:p>
          <a:p>
            <a:pPr lvl="3"/>
            <a:r>
              <a:rPr lang="en-US" b="1" u="sng" dirty="0" err="1"/>
              <a:t>L’affichage</a:t>
            </a:r>
            <a:r>
              <a:rPr lang="en-US" b="1" u="sng" dirty="0"/>
              <a:t> de </a:t>
            </a:r>
            <a:r>
              <a:rPr lang="en-US" b="1" u="sng" dirty="0" err="1"/>
              <a:t>renseignements</a:t>
            </a:r>
            <a:r>
              <a:rPr lang="en-US" dirty="0"/>
              <a:t> sur la procedure de </a:t>
            </a:r>
            <a:r>
              <a:rPr lang="en-US" dirty="0" err="1"/>
              <a:t>plainte</a:t>
            </a:r>
            <a:r>
              <a:rPr lang="en-US" dirty="0"/>
              <a:t> dans les </a:t>
            </a:r>
            <a:r>
              <a:rPr lang="en-US" dirty="0" err="1"/>
              <a:t>espaces</a:t>
            </a:r>
            <a:r>
              <a:rPr lang="en-US" dirty="0"/>
              <a:t> publics </a:t>
            </a:r>
            <a:r>
              <a:rPr lang="en-US" dirty="0" err="1"/>
              <a:t>administrés</a:t>
            </a:r>
            <a:r>
              <a:rPr lang="en-US" dirty="0"/>
              <a:t> par les </a:t>
            </a:r>
            <a:r>
              <a:rPr lang="en-US" dirty="0" err="1"/>
              <a:t>organismes</a:t>
            </a:r>
            <a:r>
              <a:rPr lang="en-US" dirty="0"/>
              <a:t> de justice </a:t>
            </a:r>
            <a:r>
              <a:rPr lang="en-US" dirty="0" err="1"/>
              <a:t>pénale</a:t>
            </a:r>
            <a:r>
              <a:rPr lang="en-US" dirty="0"/>
              <a:t>;</a:t>
            </a:r>
          </a:p>
          <a:p>
            <a:pPr lvl="3"/>
            <a:r>
              <a:rPr lang="en-US" b="1" u="sng" dirty="0"/>
              <a:t>La formation des fonctionnaires de police</a:t>
            </a:r>
            <a:r>
              <a:rPr lang="en-US" dirty="0"/>
              <a:t>, </a:t>
            </a:r>
            <a:r>
              <a:rPr lang="en-US" dirty="0" err="1"/>
              <a:t>afin</a:t>
            </a:r>
            <a:r>
              <a:rPr lang="en-US" dirty="0"/>
              <a:t> </a:t>
            </a:r>
            <a:r>
              <a:rPr lang="en-US" dirty="0" err="1"/>
              <a:t>qu’ils</a:t>
            </a:r>
            <a:r>
              <a:rPr lang="en-US" dirty="0"/>
              <a:t> </a:t>
            </a:r>
            <a:r>
              <a:rPr lang="en-US" dirty="0" err="1"/>
              <a:t>soient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mesure</a:t>
            </a:r>
            <a:r>
              <a:rPr lang="en-US" dirty="0"/>
              <a:t> de donner des </a:t>
            </a:r>
            <a:r>
              <a:rPr lang="en-US" dirty="0" err="1"/>
              <a:t>informations</a:t>
            </a:r>
            <a:r>
              <a:rPr lang="en-US" dirty="0"/>
              <a:t> de base sur le </a:t>
            </a:r>
            <a:r>
              <a:rPr lang="en-US" dirty="0" err="1"/>
              <a:t>système</a:t>
            </a:r>
            <a:r>
              <a:rPr lang="en-US" dirty="0"/>
              <a:t> de </a:t>
            </a:r>
            <a:r>
              <a:rPr lang="en-US" dirty="0" err="1"/>
              <a:t>plaintes</a:t>
            </a:r>
            <a:r>
              <a:rPr lang="en-US" dirty="0"/>
              <a:t>;</a:t>
            </a:r>
          </a:p>
          <a:p>
            <a:pPr lvl="3"/>
            <a:r>
              <a:rPr lang="en-US" dirty="0" err="1"/>
              <a:t>Mener</a:t>
            </a:r>
            <a:r>
              <a:rPr lang="en-US" dirty="0"/>
              <a:t> des </a:t>
            </a:r>
            <a:r>
              <a:rPr lang="en-US" dirty="0" err="1"/>
              <a:t>enquêtes</a:t>
            </a:r>
            <a:r>
              <a:rPr lang="en-US" dirty="0"/>
              <a:t> sur la base de soupçons </a:t>
            </a:r>
            <a:r>
              <a:rPr lang="en-US" dirty="0" err="1"/>
              <a:t>plausibles</a:t>
            </a:r>
            <a:r>
              <a:rPr lang="en-US" dirty="0"/>
              <a:t> et </a:t>
            </a:r>
            <a:r>
              <a:rPr lang="en-US" b="1" u="sng" dirty="0"/>
              <a:t>ne pas ignorer</a:t>
            </a:r>
            <a:r>
              <a:rPr lang="en-US" dirty="0"/>
              <a:t> des </a:t>
            </a:r>
            <a:r>
              <a:rPr lang="en-US" dirty="0" err="1"/>
              <a:t>éléments</a:t>
            </a:r>
            <a:r>
              <a:rPr lang="en-US" dirty="0"/>
              <a:t> de </a:t>
            </a:r>
            <a:r>
              <a:rPr lang="en-US" dirty="0" err="1"/>
              <a:t>preuve</a:t>
            </a:r>
            <a:r>
              <a:rPr lang="en-US" dirty="0"/>
              <a:t>;</a:t>
            </a:r>
          </a:p>
          <a:p>
            <a:pPr marL="1371600" lvl="3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BA6B1474-A72B-0720-D359-3CFE4E677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5802" y="5862779"/>
            <a:ext cx="2475959" cy="878612"/>
          </a:xfrm>
          <a:prstGeom prst="rect">
            <a:avLst/>
          </a:prstGeom>
        </p:spPr>
      </p:pic>
      <p:pic>
        <p:nvPicPr>
          <p:cNvPr id="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8A224684-C910-2455-EBC9-081A74F67C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5747018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352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09F22-0276-B6F0-2B9B-967070A07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Recommandations</a:t>
            </a:r>
            <a:r>
              <a:rPr lang="en-US" b="1" dirty="0"/>
              <a:t> (4/4)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2169E-E092-F562-517D-083B9C1BC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 </a:t>
            </a:r>
            <a:r>
              <a:rPr lang="en-US" dirty="0" err="1"/>
              <a:t>Comité</a:t>
            </a:r>
            <a:r>
              <a:rPr lang="en-US" dirty="0"/>
              <a:t> des Nations </a:t>
            </a:r>
            <a:r>
              <a:rPr lang="en-US" dirty="0" err="1"/>
              <a:t>unies</a:t>
            </a:r>
            <a:r>
              <a:rPr lang="en-US" dirty="0"/>
              <a:t> </a:t>
            </a:r>
            <a:r>
              <a:rPr lang="en-US" dirty="0" err="1"/>
              <a:t>contre</a:t>
            </a:r>
            <a:r>
              <a:rPr lang="en-US" dirty="0"/>
              <a:t> la torture (le CAT) a </a:t>
            </a:r>
            <a:r>
              <a:rPr lang="en-US" dirty="0" err="1"/>
              <a:t>exprimé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2021, son </a:t>
            </a:r>
            <a:r>
              <a:rPr lang="en-US" dirty="0" err="1"/>
              <a:t>souhait</a:t>
            </a:r>
            <a:r>
              <a:rPr lang="en-US" dirty="0"/>
              <a:t> de </a:t>
            </a:r>
            <a:r>
              <a:rPr lang="en-US" dirty="0" err="1"/>
              <a:t>voir</a:t>
            </a:r>
            <a:r>
              <a:rPr lang="en-US" dirty="0"/>
              <a:t> </a:t>
            </a:r>
            <a:r>
              <a:rPr lang="en-US" dirty="0" err="1"/>
              <a:t>l’Etat</a:t>
            </a:r>
            <a:r>
              <a:rPr lang="en-US" dirty="0"/>
              <a:t> </a:t>
            </a:r>
            <a:r>
              <a:rPr lang="en-US" dirty="0" err="1"/>
              <a:t>belge</a:t>
            </a:r>
            <a:r>
              <a:rPr lang="en-US" dirty="0"/>
              <a:t> </a:t>
            </a:r>
            <a:r>
              <a:rPr lang="en-US" i="1" dirty="0" err="1"/>
              <a:t>intégrer</a:t>
            </a:r>
            <a:r>
              <a:rPr lang="en-US" i="1" dirty="0"/>
              <a:t> de façon </a:t>
            </a:r>
            <a:r>
              <a:rPr lang="en-US" i="1" dirty="0" err="1"/>
              <a:t>systématique</a:t>
            </a:r>
            <a:r>
              <a:rPr lang="en-US" i="1" dirty="0"/>
              <a:t> </a:t>
            </a:r>
            <a:r>
              <a:rPr lang="en-US" b="1" i="1" u="sng" dirty="0"/>
              <a:t>le </a:t>
            </a:r>
            <a:r>
              <a:rPr lang="en-US" b="1" i="1" u="sng" dirty="0" err="1"/>
              <a:t>Protocole</a:t>
            </a:r>
            <a:r>
              <a:rPr lang="en-US" b="1" i="1" u="sng" dirty="0"/>
              <a:t> </a:t>
            </a:r>
            <a:r>
              <a:rPr lang="en-US" b="1" i="1" u="sng" dirty="0" err="1"/>
              <a:t>d’Istanbul</a:t>
            </a:r>
            <a:r>
              <a:rPr lang="en-US" b="1" i="1" u="sng" dirty="0"/>
              <a:t> dans </a:t>
            </a:r>
            <a:r>
              <a:rPr lang="en-US" b="1" i="1" u="sng" dirty="0" err="1"/>
              <a:t>toutes</a:t>
            </a:r>
            <a:r>
              <a:rPr lang="en-US" b="1" i="1" u="sng" dirty="0"/>
              <a:t> les formations </a:t>
            </a:r>
            <a:r>
              <a:rPr lang="en-US" b="1" i="1" u="sng" dirty="0" err="1"/>
              <a:t>destinées</a:t>
            </a:r>
            <a:r>
              <a:rPr lang="en-US" b="1" i="1" u="sng" dirty="0"/>
              <a:t> au personnel de la police</a:t>
            </a:r>
            <a:r>
              <a:rPr lang="en-US" i="1" dirty="0"/>
              <a:t>, </a:t>
            </a:r>
            <a:r>
              <a:rPr lang="en-US" i="1" dirty="0" err="1"/>
              <a:t>ainsi</a:t>
            </a:r>
            <a:r>
              <a:rPr lang="en-US" i="1" dirty="0"/>
              <a:t> </a:t>
            </a:r>
            <a:r>
              <a:rPr lang="en-US" i="1" dirty="0" err="1"/>
              <a:t>qu’au</a:t>
            </a:r>
            <a:r>
              <a:rPr lang="en-US" i="1" dirty="0"/>
              <a:t> personnel civil et medical qui </a:t>
            </a:r>
            <a:r>
              <a:rPr lang="en-US" i="1" dirty="0" err="1"/>
              <a:t>intervient</a:t>
            </a:r>
            <a:r>
              <a:rPr lang="en-US" i="1" dirty="0"/>
              <a:t> dans la </a:t>
            </a:r>
            <a:r>
              <a:rPr lang="en-US" i="1" dirty="0" err="1"/>
              <a:t>garde</a:t>
            </a:r>
            <a:r>
              <a:rPr lang="en-US" i="1" dirty="0"/>
              <a:t> et le </a:t>
            </a:r>
            <a:r>
              <a:rPr lang="en-US" i="1" dirty="0" err="1"/>
              <a:t>traitement</a:t>
            </a:r>
            <a:r>
              <a:rPr lang="en-US" i="1" dirty="0"/>
              <a:t> de tout </a:t>
            </a:r>
            <a:r>
              <a:rPr lang="en-US" i="1" dirty="0" err="1"/>
              <a:t>individu</a:t>
            </a:r>
            <a:r>
              <a:rPr lang="en-US" i="1" dirty="0"/>
              <a:t> </a:t>
            </a:r>
            <a:r>
              <a:rPr lang="en-US" i="1" dirty="0" err="1"/>
              <a:t>arrêté</a:t>
            </a:r>
            <a:r>
              <a:rPr lang="en-US" i="1" dirty="0"/>
              <a:t>, </a:t>
            </a:r>
            <a:r>
              <a:rPr lang="en-US" i="1" dirty="0" err="1"/>
              <a:t>détenu</a:t>
            </a:r>
            <a:r>
              <a:rPr lang="en-US" i="1" dirty="0"/>
              <a:t> </a:t>
            </a:r>
            <a:r>
              <a:rPr lang="en-US" i="1" dirty="0" err="1"/>
              <a:t>ou</a:t>
            </a:r>
            <a:r>
              <a:rPr lang="en-US" i="1" dirty="0"/>
              <a:t> </a:t>
            </a:r>
            <a:r>
              <a:rPr lang="en-US" i="1" dirty="0" err="1"/>
              <a:t>emprisonné</a:t>
            </a:r>
            <a:r>
              <a:rPr lang="en-US" i="1" dirty="0"/>
              <a:t>. </a:t>
            </a:r>
          </a:p>
          <a:p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1975B5F-7F96-70C2-2AE4-F3BF157A98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92" y="5885578"/>
            <a:ext cx="2762614" cy="856265"/>
          </a:xfrm>
          <a:prstGeom prst="rect">
            <a:avLst/>
          </a:prstGeom>
        </p:spPr>
      </p:pic>
      <p:pic>
        <p:nvPicPr>
          <p:cNvPr id="5" name="Image 8">
            <a:extLst>
              <a:ext uri="{FF2B5EF4-FFF2-40B4-BE49-F238E27FC236}">
                <a16:creationId xmlns:a16="http://schemas.microsoft.com/office/drawing/2014/main" id="{FFD13BE2-C22C-BEFF-F7A7-011E14F4B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5802" y="5862779"/>
            <a:ext cx="2475959" cy="878612"/>
          </a:xfrm>
          <a:prstGeom prst="rect">
            <a:avLst/>
          </a:prstGeom>
        </p:spPr>
      </p:pic>
      <p:pic>
        <p:nvPicPr>
          <p:cNvPr id="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5C199B88-6D81-CA2D-8FAB-A3C3D5A80B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5747018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424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8DDB4-D563-4CA6-8CB5-512A8D07E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A575D-5073-4F5F-8B0B-8074BF33E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dirty="0"/>
          </a:p>
          <a:p>
            <a:endParaRPr lang="en-US" sz="4400" dirty="0"/>
          </a:p>
          <a:p>
            <a:r>
              <a:rPr lang="en-US" sz="4400" dirty="0" err="1"/>
              <a:t>Nécessité</a:t>
            </a:r>
            <a:r>
              <a:rPr lang="en-US" sz="4400" dirty="0"/>
              <a:t> </a:t>
            </a:r>
            <a:r>
              <a:rPr lang="en-US" sz="4400" dirty="0" err="1"/>
              <a:t>ou</a:t>
            </a:r>
            <a:r>
              <a:rPr lang="en-US" sz="4400" dirty="0"/>
              <a:t> obligation ?</a:t>
            </a:r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4C839189-6E70-46CB-9DEE-DC0A1DAE40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842" y="5778144"/>
            <a:ext cx="2715736" cy="963699"/>
          </a:xfrm>
          <a:prstGeom prst="rect">
            <a:avLst/>
          </a:prstGeom>
        </p:spPr>
      </p:pic>
      <p:pic>
        <p:nvPicPr>
          <p:cNvPr id="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46694F41-1631-E5B5-F4B9-149A08536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5747018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87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122DC-C5A5-401E-A4F2-7A2A20169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D97F4-2F98-4F10-86DA-60C2E6ABE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Préambule</a:t>
            </a:r>
            <a:r>
              <a:rPr lang="en-US" sz="2400" dirty="0"/>
              <a:t> </a:t>
            </a:r>
          </a:p>
          <a:p>
            <a:r>
              <a:rPr lang="en-US" sz="2400" dirty="0"/>
              <a:t>Le </a:t>
            </a:r>
            <a:r>
              <a:rPr lang="en-US" sz="2400" dirty="0" err="1"/>
              <a:t>Protocole</a:t>
            </a:r>
            <a:r>
              <a:rPr lang="en-US" sz="2400" dirty="0"/>
              <a:t> </a:t>
            </a:r>
            <a:r>
              <a:rPr lang="en-US" sz="2400" dirty="0" err="1"/>
              <a:t>d’Istanbul</a:t>
            </a:r>
            <a:r>
              <a:rPr lang="en-US" sz="2400" dirty="0"/>
              <a:t> : introduction</a:t>
            </a:r>
          </a:p>
          <a:p>
            <a:r>
              <a:rPr lang="en-US" sz="2400" dirty="0"/>
              <a:t>Champ </a:t>
            </a:r>
            <a:r>
              <a:rPr lang="en-US" sz="2400" dirty="0" err="1"/>
              <a:t>d’application</a:t>
            </a:r>
            <a:endParaRPr lang="en-US" sz="2400" dirty="0"/>
          </a:p>
          <a:p>
            <a:r>
              <a:rPr lang="en-US" sz="2400" dirty="0"/>
              <a:t>Force </a:t>
            </a:r>
            <a:r>
              <a:rPr lang="en-US" sz="2400" dirty="0" err="1"/>
              <a:t>contraignante</a:t>
            </a:r>
            <a:endParaRPr lang="en-US" sz="2400" dirty="0"/>
          </a:p>
          <a:p>
            <a:r>
              <a:rPr lang="en-US" sz="2400" dirty="0" err="1"/>
              <a:t>Contenu</a:t>
            </a:r>
            <a:r>
              <a:rPr lang="en-US" sz="2400" dirty="0"/>
              <a:t> du </a:t>
            </a:r>
            <a:r>
              <a:rPr lang="en-US" sz="2400" dirty="0" err="1"/>
              <a:t>manuel</a:t>
            </a:r>
            <a:endParaRPr lang="en-US" sz="2400" dirty="0"/>
          </a:p>
          <a:p>
            <a:r>
              <a:rPr lang="en-US" sz="2400" dirty="0" err="1"/>
              <a:t>Recommandations</a:t>
            </a:r>
            <a:endParaRPr lang="en-US" sz="2400" dirty="0"/>
          </a:p>
          <a:p>
            <a:r>
              <a:rPr lang="en-US" sz="2400" dirty="0"/>
              <a:t>Conclusions</a:t>
            </a:r>
          </a:p>
        </p:txBody>
      </p:sp>
      <p:pic>
        <p:nvPicPr>
          <p:cNvPr id="11" name="Image 8">
            <a:extLst>
              <a:ext uri="{FF2B5EF4-FFF2-40B4-BE49-F238E27FC236}">
                <a16:creationId xmlns:a16="http://schemas.microsoft.com/office/drawing/2014/main" id="{06AD4DBA-FD89-E84F-A692-AAD1C57DB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841" y="5612080"/>
            <a:ext cx="3183711" cy="1129763"/>
          </a:xfrm>
          <a:prstGeom prst="rect">
            <a:avLst/>
          </a:prstGeom>
        </p:spPr>
      </p:pic>
      <p:pic>
        <p:nvPicPr>
          <p:cNvPr id="2050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00359EA7-5356-D137-ED31-838FDCF9C4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5747018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531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3851F-1A07-406C-9E05-70019589C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Préambule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E6B32-CA21-4556-A643-2A269DB22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présente</a:t>
            </a:r>
            <a:r>
              <a:rPr lang="en-US" dirty="0"/>
              <a:t> contribution </a:t>
            </a:r>
            <a:r>
              <a:rPr lang="en-US" dirty="0" err="1"/>
              <a:t>n’engage</a:t>
            </a:r>
            <a:r>
              <a:rPr lang="en-US" dirty="0"/>
              <a:t> que son </a:t>
            </a:r>
            <a:r>
              <a:rPr lang="en-US" dirty="0" err="1"/>
              <a:t>auteure</a:t>
            </a:r>
            <a:r>
              <a:rPr lang="en-US" dirty="0"/>
              <a:t> et non </a:t>
            </a:r>
            <a:r>
              <a:rPr lang="en-US" dirty="0" err="1"/>
              <a:t>l’institution</a:t>
            </a:r>
            <a:r>
              <a:rPr lang="en-US" dirty="0"/>
              <a:t> à </a:t>
            </a:r>
            <a:r>
              <a:rPr lang="en-US" dirty="0" err="1"/>
              <a:t>laquelle</a:t>
            </a:r>
            <a:r>
              <a:rPr lang="en-US" dirty="0"/>
              <a:t> </a:t>
            </a:r>
            <a:r>
              <a:rPr lang="en-US" dirty="0" err="1"/>
              <a:t>elle</a:t>
            </a:r>
            <a:r>
              <a:rPr lang="en-US" dirty="0"/>
              <a:t> </a:t>
            </a:r>
            <a:r>
              <a:rPr lang="en-US" dirty="0" err="1"/>
              <a:t>appartient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Nous </a:t>
            </a:r>
            <a:r>
              <a:rPr lang="en-US" dirty="0" err="1"/>
              <a:t>n’aborderons</a:t>
            </a:r>
            <a:r>
              <a:rPr lang="en-US" dirty="0"/>
              <a:t> pas la politique </a:t>
            </a:r>
            <a:r>
              <a:rPr lang="en-US" dirty="0" err="1"/>
              <a:t>criminelle</a:t>
            </a:r>
            <a:r>
              <a:rPr lang="en-US" dirty="0"/>
              <a:t> du </a:t>
            </a:r>
            <a:r>
              <a:rPr lang="en-US" dirty="0" err="1"/>
              <a:t>ministère</a:t>
            </a:r>
            <a:r>
              <a:rPr lang="en-US" dirty="0"/>
              <a:t> public.</a:t>
            </a:r>
          </a:p>
          <a:p>
            <a:endParaRPr lang="en-US" dirty="0"/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92A75643-DCED-4A34-95A1-5DE35AA739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841" y="5612080"/>
            <a:ext cx="3183711" cy="1129763"/>
          </a:xfrm>
          <a:prstGeom prst="rect">
            <a:avLst/>
          </a:prstGeom>
        </p:spPr>
      </p:pic>
      <p:pic>
        <p:nvPicPr>
          <p:cNvPr id="8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6C15916F-BB2A-4B43-F8B0-442FC5D23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48" y="5728237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3965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905AE-2EE7-44FC-A739-A811E8C8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B4164-9F47-457C-9766-4C82B1846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 </a:t>
            </a:r>
            <a:r>
              <a:rPr lang="en-US" dirty="0" err="1"/>
              <a:t>Protocole</a:t>
            </a:r>
            <a:r>
              <a:rPr lang="en-US" dirty="0"/>
              <a:t> </a:t>
            </a:r>
            <a:r>
              <a:rPr lang="en-US" dirty="0" err="1"/>
              <a:t>d’Istanbul</a:t>
            </a:r>
            <a:r>
              <a:rPr lang="en-US" dirty="0"/>
              <a:t> (des Nations </a:t>
            </a:r>
            <a:r>
              <a:rPr lang="en-US" dirty="0" err="1"/>
              <a:t>unies</a:t>
            </a:r>
            <a:r>
              <a:rPr lang="en-US" dirty="0"/>
              <a:t>)</a:t>
            </a:r>
          </a:p>
          <a:p>
            <a:r>
              <a:rPr lang="en-US" dirty="0"/>
              <a:t>“Manuel pour </a:t>
            </a:r>
            <a:r>
              <a:rPr lang="en-US" dirty="0" err="1"/>
              <a:t>enquêter</a:t>
            </a:r>
            <a:r>
              <a:rPr lang="en-US" dirty="0"/>
              <a:t> </a:t>
            </a:r>
            <a:r>
              <a:rPr lang="en-US" dirty="0" err="1"/>
              <a:t>efficacement</a:t>
            </a:r>
            <a:r>
              <a:rPr lang="en-US" dirty="0"/>
              <a:t> sur la torture et </a:t>
            </a:r>
            <a:r>
              <a:rPr lang="en-US" dirty="0" err="1"/>
              <a:t>autres</a:t>
            </a:r>
            <a:r>
              <a:rPr lang="en-US" dirty="0"/>
              <a:t> </a:t>
            </a:r>
            <a:r>
              <a:rPr lang="en-US" dirty="0" err="1"/>
              <a:t>peines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traitements</a:t>
            </a:r>
            <a:r>
              <a:rPr lang="en-US" dirty="0"/>
              <a:t> </a:t>
            </a:r>
            <a:r>
              <a:rPr lang="en-US" dirty="0" err="1"/>
              <a:t>cruels</a:t>
            </a:r>
            <a:r>
              <a:rPr lang="en-US" dirty="0"/>
              <a:t>, </a:t>
            </a:r>
            <a:r>
              <a:rPr lang="en-US" dirty="0" err="1"/>
              <a:t>inhumains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dégradants</a:t>
            </a:r>
            <a:r>
              <a:rPr lang="en-US" dirty="0"/>
              <a:t>”</a:t>
            </a:r>
          </a:p>
          <a:p>
            <a:r>
              <a:rPr lang="en-US" dirty="0" err="1"/>
              <a:t>Conclu</a:t>
            </a:r>
            <a:r>
              <a:rPr lang="en-US" dirty="0"/>
              <a:t> à Istanbul le 9 </a:t>
            </a:r>
            <a:r>
              <a:rPr lang="en-US" dirty="0" err="1"/>
              <a:t>août</a:t>
            </a:r>
            <a:r>
              <a:rPr lang="en-US" dirty="0"/>
              <a:t> 1999</a:t>
            </a:r>
          </a:p>
          <a:p>
            <a:r>
              <a:rPr lang="en-US" dirty="0"/>
              <a:t>A ne pas </a:t>
            </a:r>
            <a:r>
              <a:rPr lang="en-US" dirty="0" err="1"/>
              <a:t>confondre</a:t>
            </a:r>
            <a:r>
              <a:rPr lang="en-US" dirty="0"/>
              <a:t> avec:</a:t>
            </a:r>
          </a:p>
          <a:p>
            <a:pPr lvl="1"/>
            <a:r>
              <a:rPr lang="en-US" b="1" dirty="0"/>
              <a:t>La Convention </a:t>
            </a:r>
            <a:r>
              <a:rPr lang="en-US" b="1" dirty="0" err="1"/>
              <a:t>d’Istanbul</a:t>
            </a:r>
            <a:r>
              <a:rPr lang="en-US" b="1" dirty="0"/>
              <a:t> du Conseil de </a:t>
            </a:r>
            <a:r>
              <a:rPr lang="en-US" b="1" dirty="0" err="1"/>
              <a:t>l’Europe</a:t>
            </a:r>
            <a:r>
              <a:rPr lang="en-US" b="1" dirty="0"/>
              <a:t> </a:t>
            </a:r>
            <a:r>
              <a:rPr lang="en-US" dirty="0"/>
              <a:t>sur la </a:t>
            </a:r>
            <a:r>
              <a:rPr lang="en-US" dirty="0" err="1"/>
              <a:t>prévention</a:t>
            </a:r>
            <a:r>
              <a:rPr lang="en-US" dirty="0"/>
              <a:t> et la </a:t>
            </a:r>
            <a:r>
              <a:rPr lang="en-US" dirty="0" err="1"/>
              <a:t>lutte</a:t>
            </a:r>
            <a:r>
              <a:rPr lang="en-US" dirty="0"/>
              <a:t> </a:t>
            </a:r>
            <a:r>
              <a:rPr lang="en-US" dirty="0" err="1"/>
              <a:t>contre</a:t>
            </a:r>
            <a:r>
              <a:rPr lang="en-US" dirty="0"/>
              <a:t> la violence à </a:t>
            </a:r>
            <a:r>
              <a:rPr lang="en-US" dirty="0" err="1"/>
              <a:t>l’égard</a:t>
            </a:r>
            <a:r>
              <a:rPr lang="en-US" dirty="0"/>
              <a:t> des femmes et la violence domestique (Istanbul, 11 </a:t>
            </a:r>
            <a:r>
              <a:rPr lang="en-US" dirty="0" err="1"/>
              <a:t>mai</a:t>
            </a:r>
            <a:r>
              <a:rPr lang="en-US" dirty="0"/>
              <a:t> 2011 – </a:t>
            </a:r>
            <a:r>
              <a:rPr lang="en-US" dirty="0" err="1"/>
              <a:t>approuvée</a:t>
            </a:r>
            <a:r>
              <a:rPr lang="en-US" dirty="0"/>
              <a:t> par la Belgique </a:t>
            </a:r>
            <a:r>
              <a:rPr lang="en-US" dirty="0" err="1"/>
              <a:t>en</a:t>
            </a:r>
            <a:r>
              <a:rPr lang="en-US" dirty="0"/>
              <a:t> 2016);</a:t>
            </a:r>
          </a:p>
          <a:p>
            <a:pPr lvl="1"/>
            <a:r>
              <a:rPr lang="en-US" b="1" dirty="0"/>
              <a:t>L’OPCAT : </a:t>
            </a:r>
            <a:r>
              <a:rPr lang="en-US" b="1" dirty="0" err="1"/>
              <a:t>Protocole</a:t>
            </a:r>
            <a:r>
              <a:rPr lang="en-US" b="1" dirty="0"/>
              <a:t> </a:t>
            </a:r>
            <a:r>
              <a:rPr lang="en-US" b="1" dirty="0" err="1"/>
              <a:t>facultatif</a:t>
            </a:r>
            <a:r>
              <a:rPr lang="en-US" b="1" dirty="0"/>
              <a:t> de 2002 </a:t>
            </a:r>
            <a:r>
              <a:rPr lang="en-US" dirty="0"/>
              <a:t>se </a:t>
            </a:r>
            <a:r>
              <a:rPr lang="en-US" dirty="0" err="1"/>
              <a:t>rapportant</a:t>
            </a:r>
            <a:r>
              <a:rPr lang="en-US" dirty="0"/>
              <a:t> à la Convention de New York de 1984 des Nations </a:t>
            </a:r>
            <a:r>
              <a:rPr lang="en-US" dirty="0" err="1"/>
              <a:t>unies</a:t>
            </a:r>
            <a:r>
              <a:rPr lang="en-US" dirty="0"/>
              <a:t> </a:t>
            </a:r>
            <a:r>
              <a:rPr lang="en-US" dirty="0" err="1"/>
              <a:t>contre</a:t>
            </a:r>
            <a:r>
              <a:rPr lang="en-US" dirty="0"/>
              <a:t> la torture et </a:t>
            </a:r>
            <a:r>
              <a:rPr lang="en-US" dirty="0" err="1"/>
              <a:t>autres</a:t>
            </a:r>
            <a:r>
              <a:rPr lang="en-US" dirty="0"/>
              <a:t> </a:t>
            </a:r>
            <a:r>
              <a:rPr lang="en-US" dirty="0" err="1"/>
              <a:t>peines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traitements</a:t>
            </a:r>
            <a:r>
              <a:rPr lang="en-US" dirty="0"/>
              <a:t> </a:t>
            </a:r>
            <a:r>
              <a:rPr lang="en-US" dirty="0" err="1"/>
              <a:t>cruels</a:t>
            </a:r>
            <a:r>
              <a:rPr lang="en-US" dirty="0"/>
              <a:t>, </a:t>
            </a:r>
            <a:r>
              <a:rPr lang="en-US" dirty="0" err="1"/>
              <a:t>inhumains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dégradants</a:t>
            </a:r>
            <a:r>
              <a:rPr lang="en-US" dirty="0"/>
              <a:t> (</a:t>
            </a:r>
            <a:r>
              <a:rPr lang="en-US" dirty="0" err="1"/>
              <a:t>aussi</a:t>
            </a:r>
            <a:r>
              <a:rPr lang="en-US" dirty="0"/>
              <a:t> </a:t>
            </a:r>
            <a:r>
              <a:rPr lang="en-US" dirty="0" err="1"/>
              <a:t>appelée</a:t>
            </a:r>
            <a:r>
              <a:rPr lang="en-US" dirty="0"/>
              <a:t> </a:t>
            </a:r>
            <a:r>
              <a:rPr lang="en-US" dirty="0" err="1"/>
              <a:t>l’UNCAT</a:t>
            </a:r>
            <a:r>
              <a:rPr lang="en-US" dirty="0"/>
              <a:t>). </a:t>
            </a:r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0DD498E2-200A-4E8D-B059-B88C39559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9496" y="6063816"/>
            <a:ext cx="1831572" cy="649947"/>
          </a:xfrm>
          <a:prstGeom prst="rect">
            <a:avLst/>
          </a:prstGeom>
        </p:spPr>
      </p:pic>
      <p:pic>
        <p:nvPicPr>
          <p:cNvPr id="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349163A2-A384-9868-E972-A864F0EFB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6059249"/>
            <a:ext cx="2989700" cy="812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0428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360E6-47F5-4B51-9B15-3A556F678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Champ </a:t>
            </a:r>
            <a:r>
              <a:rPr lang="en-US" b="1" dirty="0" err="1"/>
              <a:t>d’application</a:t>
            </a:r>
            <a:r>
              <a:rPr lang="en-US" b="1" dirty="0"/>
              <a:t> du </a:t>
            </a:r>
            <a:r>
              <a:rPr lang="en-US" b="1" dirty="0" err="1"/>
              <a:t>Protocole</a:t>
            </a:r>
            <a:r>
              <a:rPr lang="en-US" b="1" dirty="0"/>
              <a:t> </a:t>
            </a:r>
            <a:r>
              <a:rPr lang="en-US" b="1" dirty="0" err="1"/>
              <a:t>d’Istanbul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5D7EA-A0C2-4EBD-A707-FF9121E50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 torture et les </a:t>
            </a:r>
            <a:r>
              <a:rPr lang="en-US" dirty="0" err="1"/>
              <a:t>peines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traitements</a:t>
            </a:r>
            <a:r>
              <a:rPr lang="en-US" dirty="0"/>
              <a:t> </a:t>
            </a:r>
            <a:r>
              <a:rPr lang="en-US" dirty="0" err="1"/>
              <a:t>cruels</a:t>
            </a:r>
            <a:r>
              <a:rPr lang="en-US" dirty="0"/>
              <a:t>, </a:t>
            </a:r>
            <a:r>
              <a:rPr lang="en-US" dirty="0" err="1"/>
              <a:t>inhumains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dégradants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La torture </a:t>
            </a:r>
            <a:r>
              <a:rPr lang="en-US" dirty="0" err="1"/>
              <a:t>telle</a:t>
            </a:r>
            <a:r>
              <a:rPr lang="en-US" dirty="0"/>
              <a:t> que </a:t>
            </a:r>
            <a:r>
              <a:rPr lang="en-US" dirty="0" err="1"/>
              <a:t>définie</a:t>
            </a:r>
            <a:r>
              <a:rPr lang="en-US" dirty="0"/>
              <a:t> par </a:t>
            </a:r>
            <a:r>
              <a:rPr lang="en-US" dirty="0" err="1"/>
              <a:t>l’UNCAT</a:t>
            </a:r>
            <a:r>
              <a:rPr lang="en-US" dirty="0"/>
              <a:t> (Convention NY 10.12.84)</a:t>
            </a:r>
          </a:p>
          <a:p>
            <a:pPr lvl="2"/>
            <a:r>
              <a:rPr lang="en-US" dirty="0" err="1"/>
              <a:t>Douleur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souffrances</a:t>
            </a:r>
            <a:r>
              <a:rPr lang="en-US" dirty="0"/>
              <a:t> </a:t>
            </a:r>
            <a:r>
              <a:rPr lang="en-US" dirty="0" err="1"/>
              <a:t>aiguës</a:t>
            </a:r>
            <a:endParaRPr lang="en-US" dirty="0"/>
          </a:p>
          <a:p>
            <a:pPr lvl="2"/>
            <a:r>
              <a:rPr lang="en-US" dirty="0"/>
              <a:t>Physiques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mentales</a:t>
            </a:r>
            <a:endParaRPr lang="en-US" dirty="0"/>
          </a:p>
          <a:p>
            <a:pPr lvl="2"/>
            <a:r>
              <a:rPr lang="en-US" dirty="0" err="1"/>
              <a:t>Intentionnelles</a:t>
            </a:r>
            <a:endParaRPr lang="en-US" dirty="0"/>
          </a:p>
          <a:p>
            <a:pPr lvl="2"/>
            <a:r>
              <a:rPr lang="en-US" dirty="0"/>
              <a:t>Par agent </a:t>
            </a:r>
            <a:r>
              <a:rPr lang="en-US" dirty="0" err="1"/>
              <a:t>fonction</a:t>
            </a:r>
            <a:r>
              <a:rPr lang="en-US" dirty="0"/>
              <a:t> </a:t>
            </a:r>
            <a:r>
              <a:rPr lang="en-US" dirty="0" err="1"/>
              <a:t>publique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personne</a:t>
            </a:r>
            <a:r>
              <a:rPr lang="en-US" dirty="0"/>
              <a:t> à </a:t>
            </a:r>
            <a:r>
              <a:rPr lang="en-US" dirty="0" err="1"/>
              <a:t>titre</a:t>
            </a:r>
            <a:r>
              <a:rPr lang="en-US" dirty="0"/>
              <a:t> </a:t>
            </a:r>
            <a:r>
              <a:rPr lang="en-US" dirty="0" err="1"/>
              <a:t>officiel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Les </a:t>
            </a:r>
            <a:r>
              <a:rPr lang="en-US" dirty="0" err="1"/>
              <a:t>peines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traitements</a:t>
            </a:r>
            <a:r>
              <a:rPr lang="en-US" dirty="0"/>
              <a:t> </a:t>
            </a:r>
            <a:r>
              <a:rPr lang="en-US" dirty="0" err="1"/>
              <a:t>cruels</a:t>
            </a:r>
            <a:r>
              <a:rPr lang="en-US" dirty="0"/>
              <a:t>, </a:t>
            </a:r>
            <a:r>
              <a:rPr lang="en-US" dirty="0" err="1"/>
              <a:t>inhumains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dégradants</a:t>
            </a:r>
            <a:endParaRPr lang="en-US" dirty="0"/>
          </a:p>
          <a:p>
            <a:pPr lvl="2"/>
            <a:r>
              <a:rPr lang="en-US" dirty="0" err="1"/>
              <a:t>Exemple</a:t>
            </a:r>
            <a:r>
              <a:rPr lang="en-US" dirty="0"/>
              <a:t> : Rapport </a:t>
            </a:r>
            <a:r>
              <a:rPr lang="en-US" dirty="0" err="1"/>
              <a:t>Comité</a:t>
            </a:r>
            <a:r>
              <a:rPr lang="en-US" dirty="0"/>
              <a:t> </a:t>
            </a:r>
            <a:r>
              <a:rPr lang="en-US" dirty="0" err="1"/>
              <a:t>européen</a:t>
            </a:r>
            <a:r>
              <a:rPr lang="en-US" dirty="0"/>
              <a:t> pour la </a:t>
            </a:r>
            <a:r>
              <a:rPr lang="en-US" dirty="0" err="1"/>
              <a:t>prévention</a:t>
            </a:r>
            <a:r>
              <a:rPr lang="en-US" dirty="0"/>
              <a:t> de la torture et des </a:t>
            </a:r>
            <a:r>
              <a:rPr lang="en-US" dirty="0" err="1"/>
              <a:t>peines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traitements</a:t>
            </a:r>
            <a:r>
              <a:rPr lang="en-US" dirty="0"/>
              <a:t> </a:t>
            </a:r>
            <a:r>
              <a:rPr lang="en-US" dirty="0" err="1"/>
              <a:t>inhumains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dégradants</a:t>
            </a:r>
            <a:r>
              <a:rPr lang="en-US" dirty="0"/>
              <a:t> (C.P.T.) 2015 : “la </a:t>
            </a:r>
            <a:r>
              <a:rPr lang="en-US" dirty="0" err="1"/>
              <a:t>gifle</a:t>
            </a:r>
            <a:r>
              <a:rPr lang="en-US" dirty="0"/>
              <a:t> </a:t>
            </a:r>
            <a:r>
              <a:rPr lang="en-US" dirty="0" err="1"/>
              <a:t>pédagogique</a:t>
            </a:r>
            <a:r>
              <a:rPr lang="en-US" dirty="0"/>
              <a:t>”</a:t>
            </a:r>
          </a:p>
          <a:p>
            <a:pPr lvl="2"/>
            <a:endParaRPr lang="en-US" dirty="0"/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2A997460-A739-41BE-B254-627454095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841" y="5612080"/>
            <a:ext cx="3183711" cy="1129763"/>
          </a:xfrm>
          <a:prstGeom prst="rect">
            <a:avLst/>
          </a:prstGeom>
        </p:spPr>
      </p:pic>
      <p:pic>
        <p:nvPicPr>
          <p:cNvPr id="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31F72697-0654-8E31-B408-DA5080364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5747018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0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5C248-0D61-4739-945A-CBC19D091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Force </a:t>
            </a:r>
            <a:r>
              <a:rPr lang="en-US" b="1" dirty="0" err="1"/>
              <a:t>contraignante</a:t>
            </a:r>
            <a:r>
              <a:rPr lang="en-US" b="1" dirty="0"/>
              <a:t> du </a:t>
            </a:r>
            <a:r>
              <a:rPr lang="en-US" b="1" dirty="0" err="1"/>
              <a:t>Protocole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3ED6E-0808-4CE6-893D-AE7FD5AD0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875"/>
            <a:ext cx="10515600" cy="4674088"/>
          </a:xfrm>
        </p:spPr>
        <p:txBody>
          <a:bodyPr/>
          <a:lstStyle/>
          <a:p>
            <a:r>
              <a:rPr lang="en-US" dirty="0"/>
              <a:t>Pas </a:t>
            </a:r>
            <a:r>
              <a:rPr lang="en-US" dirty="0" err="1"/>
              <a:t>d’effet</a:t>
            </a:r>
            <a:r>
              <a:rPr lang="en-US" dirty="0"/>
              <a:t> </a:t>
            </a:r>
            <a:r>
              <a:rPr lang="en-US" dirty="0" err="1"/>
              <a:t>juridique</a:t>
            </a:r>
            <a:r>
              <a:rPr lang="en-US" dirty="0"/>
              <a:t> </a:t>
            </a:r>
            <a:r>
              <a:rPr lang="en-US" dirty="0" err="1"/>
              <a:t>contraignant</a:t>
            </a:r>
            <a:r>
              <a:rPr lang="en-US" dirty="0"/>
              <a:t> du </a:t>
            </a:r>
            <a:r>
              <a:rPr lang="en-US" dirty="0" err="1"/>
              <a:t>Protocole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tant que </a:t>
            </a:r>
            <a:r>
              <a:rPr lang="en-US" dirty="0" err="1"/>
              <a:t>tel</a:t>
            </a:r>
            <a:r>
              <a:rPr lang="en-US" dirty="0"/>
              <a:t>;</a:t>
            </a:r>
          </a:p>
          <a:p>
            <a:r>
              <a:rPr lang="en-US" dirty="0"/>
              <a:t>Mais 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/>
              <a:t>contenu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contraignant</a:t>
            </a:r>
            <a:r>
              <a:rPr lang="en-US" dirty="0"/>
              <a:t> car:</a:t>
            </a:r>
          </a:p>
          <a:p>
            <a:pPr lvl="1"/>
            <a:r>
              <a:rPr lang="en-US" dirty="0"/>
              <a:t>Les </a:t>
            </a:r>
            <a:r>
              <a:rPr lang="en-US" dirty="0" err="1"/>
              <a:t>lignes</a:t>
            </a:r>
            <a:r>
              <a:rPr lang="en-US" dirty="0"/>
              <a:t> directrices 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/>
              <a:t>contraignantes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vertu de </a:t>
            </a:r>
            <a:r>
              <a:rPr lang="en-US" dirty="0" err="1"/>
              <a:t>normes</a:t>
            </a:r>
            <a:r>
              <a:rPr lang="en-US" dirty="0"/>
              <a:t> </a:t>
            </a:r>
            <a:r>
              <a:rPr lang="en-US" dirty="0" err="1"/>
              <a:t>obligatoires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Textes</a:t>
            </a:r>
            <a:r>
              <a:rPr lang="en-US" dirty="0"/>
              <a:t> des Nations </a:t>
            </a:r>
            <a:r>
              <a:rPr lang="en-US" dirty="0" err="1"/>
              <a:t>unies</a:t>
            </a:r>
            <a:r>
              <a:rPr lang="en-US" dirty="0"/>
              <a:t> (UNCAT), par </a:t>
            </a:r>
            <a:r>
              <a:rPr lang="en-US" dirty="0" err="1"/>
              <a:t>exemple</a:t>
            </a:r>
            <a:r>
              <a:rPr lang="en-US" dirty="0"/>
              <a:t> : </a:t>
            </a:r>
          </a:p>
          <a:p>
            <a:pPr lvl="2"/>
            <a:r>
              <a:rPr lang="en-US" dirty="0"/>
              <a:t>Art.12 : </a:t>
            </a:r>
            <a:r>
              <a:rPr lang="en-US" dirty="0" err="1"/>
              <a:t>Enquête</a:t>
            </a:r>
            <a:r>
              <a:rPr lang="en-US" dirty="0"/>
              <a:t> </a:t>
            </a:r>
            <a:r>
              <a:rPr lang="en-US" dirty="0" err="1"/>
              <a:t>impartiale</a:t>
            </a:r>
            <a:r>
              <a:rPr lang="en-US" dirty="0"/>
              <a:t> </a:t>
            </a:r>
            <a:r>
              <a:rPr lang="en-US" dirty="0" err="1"/>
              <a:t>lorsque</a:t>
            </a:r>
            <a:r>
              <a:rPr lang="en-US" dirty="0"/>
              <a:t> motifs </a:t>
            </a:r>
            <a:r>
              <a:rPr lang="en-US" dirty="0" err="1"/>
              <a:t>raisonnables</a:t>
            </a:r>
            <a:r>
              <a:rPr lang="en-US" dirty="0"/>
              <a:t> de </a:t>
            </a:r>
            <a:r>
              <a:rPr lang="en-US" dirty="0" err="1"/>
              <a:t>croire</a:t>
            </a:r>
            <a:r>
              <a:rPr lang="en-US" dirty="0"/>
              <a:t> </a:t>
            </a:r>
            <a:r>
              <a:rPr lang="en-US" dirty="0" err="1"/>
              <a:t>qu’un</a:t>
            </a:r>
            <a:r>
              <a:rPr lang="en-US" dirty="0"/>
              <a:t> </a:t>
            </a:r>
            <a:r>
              <a:rPr lang="en-US" dirty="0" err="1"/>
              <a:t>acte</a:t>
            </a:r>
            <a:r>
              <a:rPr lang="en-US" dirty="0"/>
              <a:t> a </a:t>
            </a:r>
            <a:r>
              <a:rPr lang="en-US" dirty="0" err="1"/>
              <a:t>été</a:t>
            </a:r>
            <a:r>
              <a:rPr lang="en-US" dirty="0"/>
              <a:t> </a:t>
            </a:r>
            <a:r>
              <a:rPr lang="en-US" dirty="0" err="1"/>
              <a:t>commis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Textes</a:t>
            </a:r>
            <a:r>
              <a:rPr lang="en-US" dirty="0"/>
              <a:t> </a:t>
            </a:r>
            <a:r>
              <a:rPr lang="en-US" dirty="0" err="1"/>
              <a:t>européens</a:t>
            </a:r>
            <a:r>
              <a:rPr lang="en-US" dirty="0"/>
              <a:t> (C.E.D.H.), par </a:t>
            </a:r>
            <a:r>
              <a:rPr lang="en-US" dirty="0" err="1"/>
              <a:t>exemple</a:t>
            </a:r>
            <a:endParaRPr lang="en-US" dirty="0"/>
          </a:p>
          <a:p>
            <a:pPr lvl="2"/>
            <a:r>
              <a:rPr lang="en-US" dirty="0"/>
              <a:t>Art. 13 : droit à un </a:t>
            </a:r>
            <a:r>
              <a:rPr lang="en-US" dirty="0" err="1"/>
              <a:t>recours</a:t>
            </a:r>
            <a:r>
              <a:rPr lang="en-US" dirty="0"/>
              <a:t> </a:t>
            </a:r>
            <a:r>
              <a:rPr lang="en-US" dirty="0" err="1"/>
              <a:t>effectif</a:t>
            </a:r>
            <a:endParaRPr lang="en-US" dirty="0"/>
          </a:p>
          <a:p>
            <a:pPr lvl="1"/>
            <a:r>
              <a:rPr lang="en-US" dirty="0"/>
              <a:t>Jurisprudence : Cour </a:t>
            </a:r>
            <a:r>
              <a:rPr lang="en-US" dirty="0" err="1"/>
              <a:t>européenne</a:t>
            </a:r>
            <a:r>
              <a:rPr lang="en-US" dirty="0"/>
              <a:t> des droits de </a:t>
            </a:r>
            <a:r>
              <a:rPr lang="en-US" dirty="0" err="1"/>
              <a:t>l’homme</a:t>
            </a:r>
            <a:r>
              <a:rPr lang="en-US" dirty="0"/>
              <a:t> (</a:t>
            </a:r>
            <a:r>
              <a:rPr lang="en-US" dirty="0" err="1"/>
              <a:t>Protocole</a:t>
            </a:r>
            <a:r>
              <a:rPr lang="en-US" dirty="0"/>
              <a:t> </a:t>
            </a:r>
            <a:r>
              <a:rPr lang="en-US" dirty="0" err="1"/>
              <a:t>invoqué</a:t>
            </a:r>
            <a:r>
              <a:rPr lang="en-US" dirty="0"/>
              <a:t> dans </a:t>
            </a:r>
            <a:r>
              <a:rPr lang="en-US" i="1" dirty="0"/>
              <a:t>Bati c. </a:t>
            </a:r>
            <a:r>
              <a:rPr lang="en-US" i="1" dirty="0" err="1"/>
              <a:t>Turquie</a:t>
            </a:r>
            <a:r>
              <a:rPr lang="en-US" dirty="0"/>
              <a:t>, 2004)</a:t>
            </a:r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FFD3F0C2-4FAC-4E3D-8546-9CB956911B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841" y="5612080"/>
            <a:ext cx="3183711" cy="1129763"/>
          </a:xfrm>
          <a:prstGeom prst="rect">
            <a:avLst/>
          </a:prstGeom>
        </p:spPr>
      </p:pic>
      <p:pic>
        <p:nvPicPr>
          <p:cNvPr id="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B3901CF1-686D-FDF6-336D-CA01F7EE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5747018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777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D1D27-9075-4011-B7AD-E2BCF23B0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Contenu</a:t>
            </a:r>
            <a:r>
              <a:rPr lang="en-US" b="1" dirty="0"/>
              <a:t> du </a:t>
            </a:r>
            <a:r>
              <a:rPr lang="en-US" b="1" dirty="0" err="1"/>
              <a:t>Protocole</a:t>
            </a:r>
            <a:r>
              <a:rPr lang="en-US" b="1" dirty="0"/>
              <a:t> </a:t>
            </a:r>
            <a:r>
              <a:rPr lang="en-US" b="1" dirty="0" err="1"/>
              <a:t>d’Istanbul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EF393-7056-47AC-85A9-E78DAE3D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Lutter</a:t>
            </a:r>
            <a:r>
              <a:rPr lang="en-US" dirty="0"/>
              <a:t> </a:t>
            </a:r>
            <a:r>
              <a:rPr lang="en-US" dirty="0" err="1"/>
              <a:t>contre</a:t>
            </a:r>
            <a:r>
              <a:rPr lang="en-US" dirty="0"/>
              <a:t> la torture et les </a:t>
            </a:r>
            <a:r>
              <a:rPr lang="en-US" dirty="0" err="1"/>
              <a:t>mauvais</a:t>
            </a:r>
            <a:r>
              <a:rPr lang="en-US" dirty="0"/>
              <a:t> </a:t>
            </a:r>
            <a:r>
              <a:rPr lang="en-US" dirty="0" err="1"/>
              <a:t>traitements</a:t>
            </a:r>
            <a:endParaRPr lang="en-US" dirty="0"/>
          </a:p>
          <a:p>
            <a:r>
              <a:rPr lang="en-US" dirty="0" err="1"/>
              <a:t>L’obligation</a:t>
            </a:r>
            <a:r>
              <a:rPr lang="en-US" dirty="0"/>
              <a:t> </a:t>
            </a:r>
            <a:r>
              <a:rPr lang="en-US" dirty="0" err="1"/>
              <a:t>d’ouvrir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enquête</a:t>
            </a:r>
            <a:endParaRPr lang="en-US" dirty="0"/>
          </a:p>
          <a:p>
            <a:r>
              <a:rPr lang="en-US" dirty="0"/>
              <a:t>Les </a:t>
            </a:r>
            <a:r>
              <a:rPr lang="en-US" dirty="0" err="1"/>
              <a:t>enquêteurs</a:t>
            </a:r>
            <a:endParaRPr lang="en-US" dirty="0"/>
          </a:p>
          <a:p>
            <a:r>
              <a:rPr lang="en-US" dirty="0"/>
              <a:t>Les suspects de </a:t>
            </a:r>
            <a:r>
              <a:rPr lang="en-US" dirty="0" err="1"/>
              <a:t>mauvais</a:t>
            </a:r>
            <a:r>
              <a:rPr lang="en-US" dirty="0"/>
              <a:t> de </a:t>
            </a:r>
            <a:r>
              <a:rPr lang="en-US" dirty="0" err="1"/>
              <a:t>traitements</a:t>
            </a:r>
            <a:r>
              <a:rPr lang="en-US" dirty="0"/>
              <a:t> </a:t>
            </a:r>
          </a:p>
          <a:p>
            <a:r>
              <a:rPr lang="en-US" dirty="0"/>
              <a:t>Les </a:t>
            </a:r>
            <a:r>
              <a:rPr lang="en-US" dirty="0" err="1"/>
              <a:t>victimes</a:t>
            </a:r>
            <a:r>
              <a:rPr lang="en-US"/>
              <a:t> et </a:t>
            </a:r>
            <a:r>
              <a:rPr lang="en-US" dirty="0"/>
              <a:t>l</a:t>
            </a:r>
            <a:r>
              <a:rPr lang="en-US"/>
              <a:t>es </a:t>
            </a:r>
            <a:r>
              <a:rPr lang="en-US" dirty="0" err="1"/>
              <a:t>témoins</a:t>
            </a:r>
            <a:endParaRPr lang="en-US" dirty="0"/>
          </a:p>
          <a:p>
            <a:r>
              <a:rPr lang="en-US" dirty="0"/>
              <a:t>Les </a:t>
            </a:r>
            <a:r>
              <a:rPr lang="en-US" dirty="0" err="1"/>
              <a:t>preuves</a:t>
            </a:r>
            <a:r>
              <a:rPr lang="en-US" dirty="0"/>
              <a:t> </a:t>
            </a:r>
            <a:r>
              <a:rPr lang="en-US" dirty="0" err="1"/>
              <a:t>matérielles</a:t>
            </a:r>
            <a:endParaRPr lang="en-US" dirty="0"/>
          </a:p>
          <a:p>
            <a:r>
              <a:rPr lang="en-US" dirty="0" err="1"/>
              <a:t>L’expert</a:t>
            </a:r>
            <a:r>
              <a:rPr lang="en-US" dirty="0"/>
              <a:t> </a:t>
            </a:r>
            <a:r>
              <a:rPr lang="en-US" dirty="0" err="1"/>
              <a:t>médical</a:t>
            </a:r>
            <a:r>
              <a:rPr lang="en-US" dirty="0"/>
              <a:t>, </a:t>
            </a:r>
            <a:r>
              <a:rPr lang="en-US" dirty="0" err="1"/>
              <a:t>l’examen</a:t>
            </a:r>
            <a:r>
              <a:rPr lang="en-US" dirty="0"/>
              <a:t> </a:t>
            </a:r>
            <a:r>
              <a:rPr lang="en-US" dirty="0" err="1"/>
              <a:t>médical</a:t>
            </a:r>
            <a:r>
              <a:rPr lang="en-US" dirty="0"/>
              <a:t> et le rapport </a:t>
            </a:r>
            <a:r>
              <a:rPr lang="en-US" dirty="0" err="1"/>
              <a:t>médical</a:t>
            </a:r>
            <a:r>
              <a:rPr lang="en-US" dirty="0"/>
              <a:t> (le </a:t>
            </a:r>
            <a:r>
              <a:rPr lang="en-US" dirty="0" err="1"/>
              <a:t>schéma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ADB2FD93-96E6-4B54-AF82-FA2F7C1C8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841" y="5863231"/>
            <a:ext cx="2475959" cy="878612"/>
          </a:xfrm>
          <a:prstGeom prst="rect">
            <a:avLst/>
          </a:prstGeom>
        </p:spPr>
      </p:pic>
      <p:pic>
        <p:nvPicPr>
          <p:cNvPr id="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C299D3C5-57CE-1AB5-5008-D3B1F2204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47018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063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E6ABD-50BE-451A-9F79-C22642F80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Recommandations</a:t>
            </a:r>
            <a:r>
              <a:rPr lang="en-US" b="1" dirty="0"/>
              <a:t> (1/4)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45C7E-5F73-48A6-8091-A2347E707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r>
              <a:rPr lang="en-US" dirty="0"/>
              <a:t>Le </a:t>
            </a:r>
            <a:r>
              <a:rPr lang="en-US" dirty="0" err="1"/>
              <a:t>Comité</a:t>
            </a:r>
            <a:r>
              <a:rPr lang="en-US" dirty="0"/>
              <a:t> </a:t>
            </a:r>
            <a:r>
              <a:rPr lang="en-US" dirty="0" err="1"/>
              <a:t>européen</a:t>
            </a:r>
            <a:r>
              <a:rPr lang="en-US" dirty="0"/>
              <a:t> pour la </a:t>
            </a:r>
            <a:r>
              <a:rPr lang="en-US" dirty="0" err="1"/>
              <a:t>prévention</a:t>
            </a:r>
            <a:r>
              <a:rPr lang="en-US" dirty="0"/>
              <a:t> de la torture et des </a:t>
            </a:r>
            <a:r>
              <a:rPr lang="en-US" dirty="0" err="1"/>
              <a:t>peines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traitements</a:t>
            </a:r>
            <a:r>
              <a:rPr lang="en-US" dirty="0"/>
              <a:t> </a:t>
            </a:r>
            <a:r>
              <a:rPr lang="en-US" dirty="0" err="1"/>
              <a:t>inhumains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dégradants</a:t>
            </a:r>
            <a:r>
              <a:rPr lang="en-US" dirty="0"/>
              <a:t> (le C.P.T.), </a:t>
            </a:r>
            <a:r>
              <a:rPr lang="en-US" dirty="0" err="1"/>
              <a:t>en</a:t>
            </a:r>
            <a:r>
              <a:rPr lang="en-US" dirty="0"/>
              <a:t> 2004, </a:t>
            </a:r>
            <a:r>
              <a:rPr lang="en-US" dirty="0" err="1"/>
              <a:t>affirmait</a:t>
            </a:r>
            <a:r>
              <a:rPr lang="en-US" dirty="0"/>
              <a:t> que 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i="1" dirty="0"/>
              <a:t>des actions </a:t>
            </a:r>
            <a:r>
              <a:rPr lang="en-US" i="1" dirty="0" err="1"/>
              <a:t>concrètes</a:t>
            </a:r>
            <a:r>
              <a:rPr lang="en-US" i="1" dirty="0"/>
              <a:t> </a:t>
            </a:r>
            <a:r>
              <a:rPr lang="en-US" i="1" dirty="0" err="1"/>
              <a:t>sont</a:t>
            </a:r>
            <a:r>
              <a:rPr lang="en-US" i="1" dirty="0"/>
              <a:t> </a:t>
            </a:r>
            <a:r>
              <a:rPr lang="en-US" i="1" dirty="0" err="1"/>
              <a:t>requises</a:t>
            </a:r>
            <a:r>
              <a:rPr lang="en-US" i="1" dirty="0"/>
              <a:t> par </a:t>
            </a:r>
            <a:r>
              <a:rPr lang="en-US" i="1" dirty="0" err="1"/>
              <a:t>l’intermédiaire</a:t>
            </a:r>
            <a:r>
              <a:rPr lang="en-US" i="1" dirty="0"/>
              <a:t> de la formation et 	par </a:t>
            </a:r>
            <a:r>
              <a:rPr lang="en-US" i="1" dirty="0" err="1"/>
              <a:t>l’exemple</a:t>
            </a:r>
            <a:r>
              <a:rPr lang="en-US" i="1" dirty="0"/>
              <a:t> </a:t>
            </a:r>
            <a:r>
              <a:rPr lang="en-US" i="1" dirty="0" err="1"/>
              <a:t>afin</a:t>
            </a:r>
            <a:r>
              <a:rPr lang="en-US" i="1" dirty="0"/>
              <a:t> de </a:t>
            </a:r>
            <a:r>
              <a:rPr lang="en-US" b="1" i="1" u="sng" dirty="0" err="1"/>
              <a:t>promouvoir</a:t>
            </a:r>
            <a:r>
              <a:rPr lang="en-US" b="1" i="1" u="sng" dirty="0"/>
              <a:t> </a:t>
            </a:r>
            <a:r>
              <a:rPr lang="en-US" b="1" i="1" u="sng" dirty="0" err="1"/>
              <a:t>une</a:t>
            </a:r>
            <a:r>
              <a:rPr lang="en-US" b="1" i="1" u="sng" dirty="0"/>
              <a:t> culture</a:t>
            </a:r>
            <a:r>
              <a:rPr lang="en-US" i="1" dirty="0"/>
              <a:t> dans </a:t>
            </a:r>
            <a:r>
              <a:rPr lang="en-US" i="1" dirty="0" err="1"/>
              <a:t>laquelle</a:t>
            </a:r>
            <a:r>
              <a:rPr lang="en-US" i="1" dirty="0"/>
              <a:t> il </a:t>
            </a:r>
            <a:r>
              <a:rPr lang="en-US" i="1" dirty="0" err="1"/>
              <a:t>est</a:t>
            </a:r>
            <a:r>
              <a:rPr lang="en-US" i="1" dirty="0"/>
              <a:t> </a:t>
            </a:r>
            <a:r>
              <a:rPr lang="en-US" i="1" dirty="0" err="1"/>
              <a:t>considéré</a:t>
            </a:r>
            <a:r>
              <a:rPr lang="en-US" i="1" dirty="0"/>
              <a:t> 	non </a:t>
            </a:r>
            <a:r>
              <a:rPr lang="en-US" i="1" dirty="0" err="1"/>
              <a:t>professionnel</a:t>
            </a:r>
            <a:r>
              <a:rPr lang="en-US" i="1" dirty="0"/>
              <a:t> – et risqué sur le plan de la </a:t>
            </a:r>
            <a:r>
              <a:rPr lang="en-US" i="1" dirty="0" err="1"/>
              <a:t>carrière</a:t>
            </a:r>
            <a:r>
              <a:rPr lang="en-US" i="1" dirty="0"/>
              <a:t> - de </a:t>
            </a:r>
            <a:r>
              <a:rPr lang="en-US" i="1" dirty="0" err="1"/>
              <a:t>travailler</a:t>
            </a:r>
            <a:r>
              <a:rPr lang="en-US" i="1" dirty="0"/>
              <a:t> et de 	</a:t>
            </a:r>
            <a:r>
              <a:rPr lang="en-US" i="1" dirty="0" err="1"/>
              <a:t>s’associer</a:t>
            </a:r>
            <a:r>
              <a:rPr lang="en-US" i="1" dirty="0"/>
              <a:t> avec des </a:t>
            </a:r>
            <a:r>
              <a:rPr lang="en-US" i="1" dirty="0" err="1"/>
              <a:t>collègues</a:t>
            </a:r>
            <a:r>
              <a:rPr lang="en-US" i="1" dirty="0"/>
              <a:t> qui </a:t>
            </a:r>
            <a:r>
              <a:rPr lang="en-US" i="1" dirty="0" err="1"/>
              <a:t>recourent</a:t>
            </a:r>
            <a:r>
              <a:rPr lang="en-US" i="1" dirty="0"/>
              <a:t> aux </a:t>
            </a:r>
            <a:r>
              <a:rPr lang="en-US" i="1" dirty="0" err="1"/>
              <a:t>mauvais</a:t>
            </a:r>
            <a:r>
              <a:rPr lang="en-US" i="1" dirty="0"/>
              <a:t> </a:t>
            </a:r>
            <a:r>
              <a:rPr lang="en-US" i="1" dirty="0" err="1"/>
              <a:t>traitements</a:t>
            </a:r>
            <a:r>
              <a:rPr lang="en-US" i="1" dirty="0"/>
              <a:t> (…).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A7D2AA79-BA68-4296-8DA8-14DA043D9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5802" y="5862779"/>
            <a:ext cx="2475959" cy="878612"/>
          </a:xfrm>
          <a:prstGeom prst="rect">
            <a:avLst/>
          </a:prstGeom>
        </p:spPr>
      </p:pic>
      <p:pic>
        <p:nvPicPr>
          <p:cNvPr id="5" name="Image 3">
            <a:extLst>
              <a:ext uri="{FF2B5EF4-FFF2-40B4-BE49-F238E27FC236}">
                <a16:creationId xmlns:a16="http://schemas.microsoft.com/office/drawing/2014/main" id="{F95520F1-684F-4F58-BE2C-0B0A8889E0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92" y="5885578"/>
            <a:ext cx="2762614" cy="856265"/>
          </a:xfrm>
          <a:prstGeom prst="rect">
            <a:avLst/>
          </a:prstGeom>
        </p:spPr>
      </p:pic>
      <p:pic>
        <p:nvPicPr>
          <p:cNvPr id="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D739FBE5-F324-97E1-BE31-F03EEE806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5747018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962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7F096-78C2-22E9-63ED-4D85DE489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2ECC2-F4EE-F4F1-3C77-20E33D4D6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Recommandations</a:t>
            </a:r>
            <a:r>
              <a:rPr lang="en-US" b="1" dirty="0"/>
              <a:t> (2/4)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8FFE0-E46C-63C0-9348-8FB7C88B3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En 2019, le C.P.T. a relevé que </a:t>
            </a:r>
            <a:r>
              <a:rPr lang="en-US" i="1" dirty="0"/>
              <a:t>les </a:t>
            </a:r>
            <a:r>
              <a:rPr lang="en-US" i="1" dirty="0" err="1"/>
              <a:t>professionnels</a:t>
            </a:r>
            <a:r>
              <a:rPr lang="en-US" i="1" dirty="0"/>
              <a:t> des pays qui </a:t>
            </a:r>
            <a:r>
              <a:rPr lang="en-US" i="1" dirty="0" err="1"/>
              <a:t>ont</a:t>
            </a:r>
            <a:r>
              <a:rPr lang="en-US" i="1" dirty="0"/>
              <a:t> </a:t>
            </a:r>
            <a:r>
              <a:rPr lang="en-US" i="1" dirty="0" err="1"/>
              <a:t>parcouru</a:t>
            </a:r>
            <a:r>
              <a:rPr lang="en-US" i="1" dirty="0"/>
              <a:t> un long chemin pour </a:t>
            </a:r>
            <a:r>
              <a:rPr lang="en-US" i="1" dirty="0" err="1"/>
              <a:t>surmonter</a:t>
            </a:r>
            <a:r>
              <a:rPr lang="en-US" i="1" dirty="0"/>
              <a:t> le </a:t>
            </a:r>
            <a:r>
              <a:rPr lang="en-US" i="1" dirty="0" err="1"/>
              <a:t>problème</a:t>
            </a:r>
            <a:r>
              <a:rPr lang="en-US" i="1" dirty="0"/>
              <a:t> des </a:t>
            </a:r>
            <a:r>
              <a:rPr lang="en-US" i="1" dirty="0" err="1"/>
              <a:t>mauvais</a:t>
            </a:r>
            <a:r>
              <a:rPr lang="en-US" i="1" dirty="0"/>
              <a:t> </a:t>
            </a:r>
            <a:r>
              <a:rPr lang="en-US" i="1" dirty="0" err="1"/>
              <a:t>traitements</a:t>
            </a:r>
            <a:r>
              <a:rPr lang="en-US" i="1" dirty="0"/>
              <a:t> </a:t>
            </a:r>
            <a:r>
              <a:rPr lang="en-US" i="1" dirty="0" err="1"/>
              <a:t>policiers</a:t>
            </a:r>
            <a:r>
              <a:rPr lang="en-US" i="1" dirty="0"/>
              <a:t> </a:t>
            </a:r>
            <a:r>
              <a:rPr lang="en-US" i="1" dirty="0" err="1"/>
              <a:t>parlent</a:t>
            </a:r>
            <a:r>
              <a:rPr lang="en-US" i="1" dirty="0"/>
              <a:t> </a:t>
            </a:r>
            <a:r>
              <a:rPr lang="en-US" i="1" dirty="0" err="1"/>
              <a:t>souvent</a:t>
            </a:r>
            <a:r>
              <a:rPr lang="en-US" i="1" dirty="0"/>
              <a:t> d’un </a:t>
            </a:r>
            <a:r>
              <a:rPr lang="en-US" b="1" i="1" u="sng" dirty="0" err="1"/>
              <a:t>changement</a:t>
            </a:r>
            <a:r>
              <a:rPr lang="en-US" b="1" i="1" u="sng" dirty="0"/>
              <a:t> de culture </a:t>
            </a:r>
            <a:r>
              <a:rPr lang="en-US" b="1" i="1" u="sng" dirty="0" err="1"/>
              <a:t>policière</a:t>
            </a:r>
            <a:r>
              <a:rPr lang="en-US" i="1" dirty="0"/>
              <a:t>, </a:t>
            </a:r>
            <a:r>
              <a:rPr lang="en-US" i="1" dirty="0" err="1"/>
              <a:t>voire</a:t>
            </a:r>
            <a:r>
              <a:rPr lang="en-US" i="1" dirty="0"/>
              <a:t> d’un </a:t>
            </a:r>
            <a:r>
              <a:rPr lang="en-US" b="1" i="1" u="sng" dirty="0" err="1"/>
              <a:t>changement</a:t>
            </a:r>
            <a:r>
              <a:rPr lang="en-US" b="1" i="1" u="sng" dirty="0"/>
              <a:t> </a:t>
            </a:r>
            <a:r>
              <a:rPr lang="en-US" b="1" i="1" u="sng" dirty="0" err="1"/>
              <a:t>culturel</a:t>
            </a:r>
            <a:r>
              <a:rPr lang="en-US" b="1" i="1" u="sng" dirty="0"/>
              <a:t> au sein du </a:t>
            </a:r>
            <a:r>
              <a:rPr lang="en-US" b="1" i="1" u="sng" dirty="0" err="1"/>
              <a:t>système</a:t>
            </a:r>
            <a:r>
              <a:rPr lang="en-US" b="1" i="1" u="sng" dirty="0"/>
              <a:t> de justice </a:t>
            </a:r>
            <a:r>
              <a:rPr lang="en-US" b="1" i="1" u="sng" dirty="0" err="1"/>
              <a:t>pénale</a:t>
            </a:r>
            <a:r>
              <a:rPr lang="en-US" b="1" i="1" u="sng" dirty="0"/>
              <a:t> tout </a:t>
            </a:r>
            <a:r>
              <a:rPr lang="en-US" b="1" i="1" u="sng" dirty="0" err="1"/>
              <a:t>entier</a:t>
            </a:r>
            <a:r>
              <a:rPr lang="en-US" i="1" dirty="0"/>
              <a:t>, </a:t>
            </a:r>
            <a:r>
              <a:rPr lang="en-US" i="1" dirty="0" err="1"/>
              <a:t>comme</a:t>
            </a:r>
            <a:r>
              <a:rPr lang="en-US" i="1" dirty="0"/>
              <a:t> </a:t>
            </a:r>
            <a:r>
              <a:rPr lang="en-US" i="1" dirty="0" err="1"/>
              <a:t>étant</a:t>
            </a:r>
            <a:r>
              <a:rPr lang="en-US" i="1" dirty="0"/>
              <a:t> le </a:t>
            </a:r>
            <a:r>
              <a:rPr lang="en-US" i="1" dirty="0" err="1"/>
              <a:t>facteur</a:t>
            </a:r>
            <a:r>
              <a:rPr lang="en-US" i="1" dirty="0"/>
              <a:t> </a:t>
            </a:r>
            <a:r>
              <a:rPr lang="en-US" i="1" dirty="0" err="1"/>
              <a:t>clé</a:t>
            </a:r>
            <a:r>
              <a:rPr lang="en-US" i="1" dirty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En 2005, le C.P.T. </a:t>
            </a:r>
            <a:r>
              <a:rPr lang="en-US" dirty="0" err="1"/>
              <a:t>recommandait</a:t>
            </a:r>
            <a:r>
              <a:rPr lang="en-US" dirty="0"/>
              <a:t> aux </a:t>
            </a:r>
            <a:r>
              <a:rPr lang="en-US" dirty="0" err="1"/>
              <a:t>autorités</a:t>
            </a:r>
            <a:r>
              <a:rPr lang="en-US" dirty="0"/>
              <a:t> </a:t>
            </a:r>
            <a:r>
              <a:rPr lang="en-US" dirty="0" err="1"/>
              <a:t>belges</a:t>
            </a:r>
            <a:r>
              <a:rPr lang="en-US" dirty="0"/>
              <a:t> de </a:t>
            </a:r>
            <a:r>
              <a:rPr lang="en-US" i="1" dirty="0"/>
              <a:t>continuer à faire </a:t>
            </a:r>
            <a:r>
              <a:rPr lang="en-US" i="1" dirty="0" err="1"/>
              <a:t>preuve</a:t>
            </a:r>
            <a:r>
              <a:rPr lang="en-US" i="1" dirty="0"/>
              <a:t> de vigilance </a:t>
            </a:r>
            <a:r>
              <a:rPr lang="en-US" i="1" dirty="0" err="1"/>
              <a:t>en</a:t>
            </a:r>
            <a:r>
              <a:rPr lang="en-US" i="1" dirty="0"/>
              <a:t> </a:t>
            </a:r>
            <a:r>
              <a:rPr lang="en-US" i="1" dirty="0" err="1"/>
              <a:t>ce</a:t>
            </a:r>
            <a:r>
              <a:rPr lang="en-US" i="1" dirty="0"/>
              <a:t> </a:t>
            </a:r>
            <a:r>
              <a:rPr lang="en-US" i="1" dirty="0" err="1"/>
              <a:t>domaine</a:t>
            </a:r>
            <a:r>
              <a:rPr lang="en-US" i="1" dirty="0"/>
              <a:t> et de deployer des efforts </a:t>
            </a:r>
            <a:r>
              <a:rPr lang="en-US" i="1" dirty="0" err="1"/>
              <a:t>particuliers</a:t>
            </a:r>
            <a:r>
              <a:rPr lang="en-US" i="1" dirty="0"/>
              <a:t> </a:t>
            </a:r>
            <a:r>
              <a:rPr lang="en-US" i="1" dirty="0" err="1"/>
              <a:t>s’agissant</a:t>
            </a:r>
            <a:r>
              <a:rPr lang="en-US" i="1" dirty="0"/>
              <a:t> des </a:t>
            </a:r>
            <a:r>
              <a:rPr lang="en-US" i="1" dirty="0" err="1"/>
              <a:t>mineurs</a:t>
            </a:r>
            <a:r>
              <a:rPr lang="en-US" i="1" dirty="0"/>
              <a:t> </a:t>
            </a:r>
            <a:r>
              <a:rPr lang="en-US" i="1" dirty="0" err="1"/>
              <a:t>privés</a:t>
            </a:r>
            <a:r>
              <a:rPr lang="en-US" i="1" dirty="0"/>
              <a:t> de liberté.</a:t>
            </a:r>
          </a:p>
          <a:p>
            <a:pPr marL="457200" lvl="1" indent="0">
              <a:buNone/>
            </a:pPr>
            <a:r>
              <a:rPr lang="en-US" dirty="0"/>
              <a:t>  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2825D8FE-6FAF-E3F0-A6BF-E2008E7C4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5802" y="5862779"/>
            <a:ext cx="2475959" cy="878612"/>
          </a:xfrm>
          <a:prstGeom prst="rect">
            <a:avLst/>
          </a:prstGeom>
        </p:spPr>
      </p:pic>
      <p:pic>
        <p:nvPicPr>
          <p:cNvPr id="6" name="Picture 2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F151657D-0866-B788-7F4D-83A58D2B8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5747018"/>
            <a:ext cx="3448050" cy="112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517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C074F532B7A49B3DFD84C321F34D9" ma:contentTypeVersion="7" ma:contentTypeDescription="Crée un document." ma:contentTypeScope="" ma:versionID="d462925499ec7fce5aa2808d78decf8d">
  <xsd:schema xmlns:xsd="http://www.w3.org/2001/XMLSchema" xmlns:xs="http://www.w3.org/2001/XMLSchema" xmlns:p="http://schemas.microsoft.com/office/2006/metadata/properties" xmlns:ns2="3d21f5a7-ac38-455b-999a-45290de8d4d9" targetNamespace="http://schemas.microsoft.com/office/2006/metadata/properties" ma:root="true" ma:fieldsID="7dbf328690fea3d96c4965e99f9b84f9" ns2:_="">
    <xsd:import namespace="3d21f5a7-ac38-455b-999a-45290de8d4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21f5a7-ac38-455b-999a-45290de8d4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952BAA-1E4D-44D9-9305-8CFC9B7F7EEC}"/>
</file>

<file path=customXml/itemProps2.xml><?xml version="1.0" encoding="utf-8"?>
<ds:datastoreItem xmlns:ds="http://schemas.openxmlformats.org/officeDocument/2006/customXml" ds:itemID="{94B1C05B-AC2C-4569-A642-AC47D01B54C9}"/>
</file>

<file path=customXml/itemProps3.xml><?xml version="1.0" encoding="utf-8"?>
<ds:datastoreItem xmlns:ds="http://schemas.openxmlformats.org/officeDocument/2006/customXml" ds:itemID="{89835D8B-5B12-4542-A6E0-104FCE23F76B}"/>
</file>

<file path=docMetadata/LabelInfo.xml><?xml version="1.0" encoding="utf-8"?>
<clbl:labelList xmlns:clbl="http://schemas.microsoft.com/office/2020/mipLabelMetadata">
  <clbl:label id="{bb6bdbe6-c28b-4509-9f60-3d65d4de0b77}" enabled="0" method="" siteId="{bb6bdbe6-c28b-4509-9f60-3d65d4de0b7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766</Words>
  <Application>Microsoft Macintosh PowerPoint</Application>
  <PresentationFormat>Grand écran</PresentationFormat>
  <Paragraphs>74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Le Protocole d’Istanbul</vt:lpstr>
      <vt:lpstr>Agenda</vt:lpstr>
      <vt:lpstr>Préambule</vt:lpstr>
      <vt:lpstr>Introduction</vt:lpstr>
      <vt:lpstr>Champ d’application du Protocole d’Istanbul</vt:lpstr>
      <vt:lpstr>Force contraignante du Protocole </vt:lpstr>
      <vt:lpstr>Contenu du Protocole d’Istanbul</vt:lpstr>
      <vt:lpstr>Recommandations (1/4)</vt:lpstr>
      <vt:lpstr>Recommandations (2/4)</vt:lpstr>
      <vt:lpstr>Recommandations (3/4)</vt:lpstr>
      <vt:lpstr>Recommandations (4/4)</vt:lpstr>
      <vt:lpstr>Conclusions</vt:lpstr>
    </vt:vector>
  </TitlesOfParts>
  <Company>Federal Justice Belgium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Protocole d’Istanbul</dc:title>
  <dc:creator>Daoust Stéphanie</dc:creator>
  <cp:lastModifiedBy>Christine Guillain</cp:lastModifiedBy>
  <cp:revision>9</cp:revision>
  <dcterms:created xsi:type="dcterms:W3CDTF">2022-10-13T07:29:12Z</dcterms:created>
  <dcterms:modified xsi:type="dcterms:W3CDTF">2025-12-09T14:30:42Z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0x0101007BCC074F532B7A49B3DFD84C321F34D9</vt:lpwstr>
  </property>
</Properties>
</file>