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5"/>
  </p:notesMasterIdLst>
  <p:sldIdLst>
    <p:sldId id="256" r:id="rId2"/>
    <p:sldId id="257" r:id="rId3"/>
    <p:sldId id="258" r:id="rId4"/>
    <p:sldId id="259" r:id="rId5"/>
    <p:sldId id="260" r:id="rId6"/>
    <p:sldId id="277" r:id="rId7"/>
    <p:sldId id="276" r:id="rId8"/>
    <p:sldId id="261" r:id="rId9"/>
    <p:sldId id="263" r:id="rId10"/>
    <p:sldId id="262" r:id="rId11"/>
    <p:sldId id="265" r:id="rId12"/>
    <p:sldId id="267" r:id="rId13"/>
    <p:sldId id="270" r:id="rId14"/>
    <p:sldId id="271" r:id="rId15"/>
    <p:sldId id="273" r:id="rId16"/>
    <p:sldId id="274" r:id="rId17"/>
    <p:sldId id="279" r:id="rId18"/>
    <p:sldId id="376" r:id="rId19"/>
    <p:sldId id="369" r:id="rId20"/>
    <p:sldId id="370" r:id="rId21"/>
    <p:sldId id="375" r:id="rId22"/>
    <p:sldId id="283" r:id="rId23"/>
    <p:sldId id="331" r:id="rId24"/>
    <p:sldId id="377" r:id="rId25"/>
    <p:sldId id="378" r:id="rId26"/>
    <p:sldId id="379" r:id="rId27"/>
    <p:sldId id="395" r:id="rId28"/>
    <p:sldId id="278" r:id="rId29"/>
    <p:sldId id="284" r:id="rId30"/>
    <p:sldId id="380" r:id="rId31"/>
    <p:sldId id="381" r:id="rId32"/>
    <p:sldId id="382" r:id="rId33"/>
    <p:sldId id="299" r:id="rId34"/>
    <p:sldId id="412" r:id="rId35"/>
    <p:sldId id="413" r:id="rId36"/>
    <p:sldId id="326" r:id="rId37"/>
    <p:sldId id="327" r:id="rId38"/>
    <p:sldId id="332" r:id="rId39"/>
    <p:sldId id="336" r:id="rId40"/>
    <p:sldId id="337" r:id="rId41"/>
    <p:sldId id="311" r:id="rId42"/>
    <p:sldId id="335" r:id="rId43"/>
    <p:sldId id="383" r:id="rId44"/>
    <p:sldId id="396" r:id="rId45"/>
    <p:sldId id="397" r:id="rId46"/>
    <p:sldId id="398" r:id="rId47"/>
    <p:sldId id="399" r:id="rId48"/>
    <p:sldId id="400" r:id="rId49"/>
    <p:sldId id="401" r:id="rId50"/>
    <p:sldId id="402" r:id="rId51"/>
    <p:sldId id="403" r:id="rId52"/>
    <p:sldId id="384" r:id="rId53"/>
    <p:sldId id="385" r:id="rId54"/>
    <p:sldId id="394" r:id="rId55"/>
    <p:sldId id="281" r:id="rId56"/>
    <p:sldId id="285" r:id="rId57"/>
    <p:sldId id="280" r:id="rId58"/>
    <p:sldId id="386" r:id="rId59"/>
    <p:sldId id="329" r:id="rId60"/>
    <p:sldId id="321" r:id="rId61"/>
    <p:sldId id="322" r:id="rId62"/>
    <p:sldId id="330" r:id="rId63"/>
    <p:sldId id="316" r:id="rId64"/>
    <p:sldId id="323" r:id="rId65"/>
    <p:sldId id="324" r:id="rId66"/>
    <p:sldId id="325" r:id="rId67"/>
    <p:sldId id="328" r:id="rId68"/>
    <p:sldId id="387" r:id="rId69"/>
    <p:sldId id="405" r:id="rId70"/>
    <p:sldId id="406" r:id="rId71"/>
    <p:sldId id="407" r:id="rId72"/>
    <p:sldId id="408" r:id="rId73"/>
    <p:sldId id="409" r:id="rId74"/>
    <p:sldId id="410" r:id="rId75"/>
    <p:sldId id="388" r:id="rId76"/>
    <p:sldId id="389" r:id="rId77"/>
    <p:sldId id="390" r:id="rId78"/>
    <p:sldId id="391" r:id="rId79"/>
    <p:sldId id="286" r:id="rId80"/>
    <p:sldId id="287" r:id="rId81"/>
    <p:sldId id="392" r:id="rId82"/>
    <p:sldId id="393" r:id="rId83"/>
    <p:sldId id="282" r:id="rId84"/>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1A283F-8005-3C4F-8555-453ADB6E7F0C}" v="5" dt="2026-05-20T17:32:52.89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85"/>
    <p:restoredTop sz="83913"/>
  </p:normalViewPr>
  <p:slideViewPr>
    <p:cSldViewPr snapToGrid="0">
      <p:cViewPr varScale="1">
        <p:scale>
          <a:sx n="95" d="100"/>
          <a:sy n="95" d="100"/>
        </p:scale>
        <p:origin x="35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6/11/relationships/changesInfo" Target="changesInfos/changesInfo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ia Nederlandt" userId="b9ca88ee-8e2d-445a-b98c-a450cf4da954" providerId="ADAL" clId="{33349E4C-F088-5262-8134-CF1039CEA70E}"/>
    <pc:docChg chg="custSel addSld delSld modSld sldOrd">
      <pc:chgData name="Olivia Nederlandt" userId="b9ca88ee-8e2d-445a-b98c-a450cf4da954" providerId="ADAL" clId="{33349E4C-F088-5262-8134-CF1039CEA70E}" dt="2026-05-20T17:34:02.033" v="114" actId="20577"/>
      <pc:docMkLst>
        <pc:docMk/>
      </pc:docMkLst>
      <pc:sldChg chg="modSp mod">
        <pc:chgData name="Olivia Nederlandt" userId="b9ca88ee-8e2d-445a-b98c-a450cf4da954" providerId="ADAL" clId="{33349E4C-F088-5262-8134-CF1039CEA70E}" dt="2026-05-19T13:34:44.918" v="2" actId="20577"/>
        <pc:sldMkLst>
          <pc:docMk/>
          <pc:sldMk cId="3010377604" sldId="262"/>
        </pc:sldMkLst>
        <pc:spChg chg="mod">
          <ac:chgData name="Olivia Nederlandt" userId="b9ca88ee-8e2d-445a-b98c-a450cf4da954" providerId="ADAL" clId="{33349E4C-F088-5262-8134-CF1039CEA70E}" dt="2026-05-19T13:34:44.918" v="2" actId="20577"/>
          <ac:spMkLst>
            <pc:docMk/>
            <pc:sldMk cId="3010377604" sldId="262"/>
            <ac:spMk id="13" creationId="{63BC0C8D-7A92-E924-04E3-B6F78FCCA668}"/>
          </ac:spMkLst>
        </pc:spChg>
      </pc:sldChg>
      <pc:sldChg chg="modSp mod">
        <pc:chgData name="Olivia Nederlandt" userId="b9ca88ee-8e2d-445a-b98c-a450cf4da954" providerId="ADAL" clId="{33349E4C-F088-5262-8134-CF1039CEA70E}" dt="2026-05-19T18:30:38.896" v="44" actId="113"/>
        <pc:sldMkLst>
          <pc:docMk/>
          <pc:sldMk cId="2621067828" sldId="267"/>
        </pc:sldMkLst>
        <pc:spChg chg="mod">
          <ac:chgData name="Olivia Nederlandt" userId="b9ca88ee-8e2d-445a-b98c-a450cf4da954" providerId="ADAL" clId="{33349E4C-F088-5262-8134-CF1039CEA70E}" dt="2026-05-19T18:30:38.896" v="44" actId="113"/>
          <ac:spMkLst>
            <pc:docMk/>
            <pc:sldMk cId="2621067828" sldId="267"/>
            <ac:spMk id="3" creationId="{D280BEF6-E0FB-4EEA-9536-A0F8563FDDC4}"/>
          </ac:spMkLst>
        </pc:spChg>
      </pc:sldChg>
      <pc:sldChg chg="modSp mod">
        <pc:chgData name="Olivia Nederlandt" userId="b9ca88ee-8e2d-445a-b98c-a450cf4da954" providerId="ADAL" clId="{33349E4C-F088-5262-8134-CF1039CEA70E}" dt="2026-05-19T18:31:12.932" v="46" actId="14100"/>
        <pc:sldMkLst>
          <pc:docMk/>
          <pc:sldMk cId="1513807627" sldId="270"/>
        </pc:sldMkLst>
        <pc:spChg chg="mod">
          <ac:chgData name="Olivia Nederlandt" userId="b9ca88ee-8e2d-445a-b98c-a450cf4da954" providerId="ADAL" clId="{33349E4C-F088-5262-8134-CF1039CEA70E}" dt="2026-05-19T18:31:12.932" v="46" actId="14100"/>
          <ac:spMkLst>
            <pc:docMk/>
            <pc:sldMk cId="1513807627" sldId="270"/>
            <ac:spMk id="3" creationId="{194B5B61-7F0B-215B-3669-6F1452872564}"/>
          </ac:spMkLst>
        </pc:spChg>
      </pc:sldChg>
      <pc:sldChg chg="modSp mod">
        <pc:chgData name="Olivia Nederlandt" userId="b9ca88ee-8e2d-445a-b98c-a450cf4da954" providerId="ADAL" clId="{33349E4C-F088-5262-8134-CF1039CEA70E}" dt="2026-05-19T18:31:31.521" v="49" actId="20577"/>
        <pc:sldMkLst>
          <pc:docMk/>
          <pc:sldMk cId="1787981118" sldId="271"/>
        </pc:sldMkLst>
        <pc:spChg chg="mod">
          <ac:chgData name="Olivia Nederlandt" userId="b9ca88ee-8e2d-445a-b98c-a450cf4da954" providerId="ADAL" clId="{33349E4C-F088-5262-8134-CF1039CEA70E}" dt="2026-05-19T18:31:31.521" v="49" actId="20577"/>
          <ac:spMkLst>
            <pc:docMk/>
            <pc:sldMk cId="1787981118" sldId="271"/>
            <ac:spMk id="3" creationId="{7A4CA0B8-8B98-C51E-0500-6821AAFE7E00}"/>
          </ac:spMkLst>
        </pc:spChg>
      </pc:sldChg>
      <pc:sldChg chg="addSp modSp mod">
        <pc:chgData name="Olivia Nederlandt" userId="b9ca88ee-8e2d-445a-b98c-a450cf4da954" providerId="ADAL" clId="{33349E4C-F088-5262-8134-CF1039CEA70E}" dt="2026-05-20T17:33:01.254" v="112" actId="14100"/>
        <pc:sldMkLst>
          <pc:docMk/>
          <pc:sldMk cId="579196019" sldId="276"/>
        </pc:sldMkLst>
        <pc:spChg chg="add mod">
          <ac:chgData name="Olivia Nederlandt" userId="b9ca88ee-8e2d-445a-b98c-a450cf4da954" providerId="ADAL" clId="{33349E4C-F088-5262-8134-CF1039CEA70E}" dt="2026-05-20T17:33:01.254" v="112" actId="14100"/>
          <ac:spMkLst>
            <pc:docMk/>
            <pc:sldMk cId="579196019" sldId="276"/>
            <ac:spMk id="2" creationId="{0AB96E06-3F4D-0466-058E-6447469B096F}"/>
          </ac:spMkLst>
        </pc:spChg>
      </pc:sldChg>
      <pc:sldChg chg="addSp modSp mod">
        <pc:chgData name="Olivia Nederlandt" userId="b9ca88ee-8e2d-445a-b98c-a450cf4da954" providerId="ADAL" clId="{33349E4C-F088-5262-8134-CF1039CEA70E}" dt="2026-05-19T13:36:03.800" v="34" actId="14100"/>
        <pc:sldMkLst>
          <pc:docMk/>
          <pc:sldMk cId="748223798" sldId="278"/>
        </pc:sldMkLst>
        <pc:spChg chg="add mod">
          <ac:chgData name="Olivia Nederlandt" userId="b9ca88ee-8e2d-445a-b98c-a450cf4da954" providerId="ADAL" clId="{33349E4C-F088-5262-8134-CF1039CEA70E}" dt="2026-05-19T13:35:31.288" v="5" actId="2085"/>
          <ac:spMkLst>
            <pc:docMk/>
            <pc:sldMk cId="748223798" sldId="278"/>
            <ac:spMk id="2" creationId="{787333CB-415B-7239-5B34-AD2E4B5C0C9A}"/>
          </ac:spMkLst>
        </pc:spChg>
        <pc:spChg chg="add mod">
          <ac:chgData name="Olivia Nederlandt" userId="b9ca88ee-8e2d-445a-b98c-a450cf4da954" providerId="ADAL" clId="{33349E4C-F088-5262-8134-CF1039CEA70E}" dt="2026-05-19T13:36:03.800" v="34" actId="14100"/>
          <ac:spMkLst>
            <pc:docMk/>
            <pc:sldMk cId="748223798" sldId="278"/>
            <ac:spMk id="3" creationId="{446C1F5C-1542-6A7E-9EFC-E8B28B40BEBB}"/>
          </ac:spMkLst>
        </pc:spChg>
      </pc:sldChg>
      <pc:sldChg chg="ord">
        <pc:chgData name="Olivia Nederlandt" userId="b9ca88ee-8e2d-445a-b98c-a450cf4da954" providerId="ADAL" clId="{33349E4C-F088-5262-8134-CF1039CEA70E}" dt="2026-05-19T13:36:30.822" v="36" actId="20578"/>
        <pc:sldMkLst>
          <pc:docMk/>
          <pc:sldMk cId="3743439871" sldId="284"/>
        </pc:sldMkLst>
      </pc:sldChg>
      <pc:sldChg chg="add">
        <pc:chgData name="Olivia Nederlandt" userId="b9ca88ee-8e2d-445a-b98c-a450cf4da954" providerId="ADAL" clId="{33349E4C-F088-5262-8134-CF1039CEA70E}" dt="2026-05-19T13:36:40.759" v="37"/>
        <pc:sldMkLst>
          <pc:docMk/>
          <pc:sldMk cId="551151088" sldId="299"/>
        </pc:sldMkLst>
      </pc:sldChg>
      <pc:sldChg chg="add">
        <pc:chgData name="Olivia Nederlandt" userId="b9ca88ee-8e2d-445a-b98c-a450cf4da954" providerId="ADAL" clId="{33349E4C-F088-5262-8134-CF1039CEA70E}" dt="2026-05-19T13:36:40.759" v="37"/>
        <pc:sldMkLst>
          <pc:docMk/>
          <pc:sldMk cId="4131124162" sldId="311"/>
        </pc:sldMkLst>
      </pc:sldChg>
      <pc:sldChg chg="add">
        <pc:chgData name="Olivia Nederlandt" userId="b9ca88ee-8e2d-445a-b98c-a450cf4da954" providerId="ADAL" clId="{33349E4C-F088-5262-8134-CF1039CEA70E}" dt="2026-05-19T13:36:40.759" v="37"/>
        <pc:sldMkLst>
          <pc:docMk/>
          <pc:sldMk cId="202806880" sldId="326"/>
        </pc:sldMkLst>
      </pc:sldChg>
      <pc:sldChg chg="add">
        <pc:chgData name="Olivia Nederlandt" userId="b9ca88ee-8e2d-445a-b98c-a450cf4da954" providerId="ADAL" clId="{33349E4C-F088-5262-8134-CF1039CEA70E}" dt="2026-05-19T13:36:40.759" v="37"/>
        <pc:sldMkLst>
          <pc:docMk/>
          <pc:sldMk cId="1690062350" sldId="327"/>
        </pc:sldMkLst>
      </pc:sldChg>
      <pc:sldChg chg="add">
        <pc:chgData name="Olivia Nederlandt" userId="b9ca88ee-8e2d-445a-b98c-a450cf4da954" providerId="ADAL" clId="{33349E4C-F088-5262-8134-CF1039CEA70E}" dt="2026-05-19T13:36:40.759" v="37"/>
        <pc:sldMkLst>
          <pc:docMk/>
          <pc:sldMk cId="1364576283" sldId="332"/>
        </pc:sldMkLst>
      </pc:sldChg>
      <pc:sldChg chg="add">
        <pc:chgData name="Olivia Nederlandt" userId="b9ca88ee-8e2d-445a-b98c-a450cf4da954" providerId="ADAL" clId="{33349E4C-F088-5262-8134-CF1039CEA70E}" dt="2026-05-19T13:36:40.759" v="37"/>
        <pc:sldMkLst>
          <pc:docMk/>
          <pc:sldMk cId="2572321920" sldId="335"/>
        </pc:sldMkLst>
      </pc:sldChg>
      <pc:sldChg chg="add">
        <pc:chgData name="Olivia Nederlandt" userId="b9ca88ee-8e2d-445a-b98c-a450cf4da954" providerId="ADAL" clId="{33349E4C-F088-5262-8134-CF1039CEA70E}" dt="2026-05-19T13:36:40.759" v="37"/>
        <pc:sldMkLst>
          <pc:docMk/>
          <pc:sldMk cId="2004193859" sldId="336"/>
        </pc:sldMkLst>
      </pc:sldChg>
      <pc:sldChg chg="add">
        <pc:chgData name="Olivia Nederlandt" userId="b9ca88ee-8e2d-445a-b98c-a450cf4da954" providerId="ADAL" clId="{33349E4C-F088-5262-8134-CF1039CEA70E}" dt="2026-05-19T13:36:40.759" v="37"/>
        <pc:sldMkLst>
          <pc:docMk/>
          <pc:sldMk cId="456662573" sldId="337"/>
        </pc:sldMkLst>
      </pc:sldChg>
      <pc:sldChg chg="modSp mod">
        <pc:chgData name="Olivia Nederlandt" userId="b9ca88ee-8e2d-445a-b98c-a450cf4da954" providerId="ADAL" clId="{33349E4C-F088-5262-8134-CF1039CEA70E}" dt="2026-05-19T18:32:40.671" v="52" actId="1076"/>
        <pc:sldMkLst>
          <pc:docMk/>
          <pc:sldMk cId="4216905463" sldId="369"/>
        </pc:sldMkLst>
        <pc:spChg chg="mod">
          <ac:chgData name="Olivia Nederlandt" userId="b9ca88ee-8e2d-445a-b98c-a450cf4da954" providerId="ADAL" clId="{33349E4C-F088-5262-8134-CF1039CEA70E}" dt="2026-05-19T18:32:40.671" v="52" actId="1076"/>
          <ac:spMkLst>
            <pc:docMk/>
            <pc:sldMk cId="4216905463" sldId="369"/>
            <ac:spMk id="3" creationId="{72C33557-0D9B-8193-7403-492B997B6EA7}"/>
          </ac:spMkLst>
        </pc:spChg>
        <pc:spChg chg="mod">
          <ac:chgData name="Olivia Nederlandt" userId="b9ca88ee-8e2d-445a-b98c-a450cf4da954" providerId="ADAL" clId="{33349E4C-F088-5262-8134-CF1039CEA70E}" dt="2026-05-19T18:32:34.220" v="50" actId="1076"/>
          <ac:spMkLst>
            <pc:docMk/>
            <pc:sldMk cId="4216905463" sldId="369"/>
            <ac:spMk id="5" creationId="{75A3642B-6F16-904B-BB21-23241DF59896}"/>
          </ac:spMkLst>
        </pc:spChg>
      </pc:sldChg>
      <pc:sldChg chg="modSp mod">
        <pc:chgData name="Olivia Nederlandt" userId="b9ca88ee-8e2d-445a-b98c-a450cf4da954" providerId="ADAL" clId="{33349E4C-F088-5262-8134-CF1039CEA70E}" dt="2026-05-19T18:33:27.043" v="53" actId="20577"/>
        <pc:sldMkLst>
          <pc:docMk/>
          <pc:sldMk cId="1658088481" sldId="393"/>
        </pc:sldMkLst>
        <pc:spChg chg="mod">
          <ac:chgData name="Olivia Nederlandt" userId="b9ca88ee-8e2d-445a-b98c-a450cf4da954" providerId="ADAL" clId="{33349E4C-F088-5262-8134-CF1039CEA70E}" dt="2026-05-19T18:33:27.043" v="53" actId="20577"/>
          <ac:spMkLst>
            <pc:docMk/>
            <pc:sldMk cId="1658088481" sldId="393"/>
            <ac:spMk id="3" creationId="{DBC576DB-8C97-2599-01A1-F025328E5FF0}"/>
          </ac:spMkLst>
        </pc:spChg>
      </pc:sldChg>
      <pc:sldChg chg="modSp mod">
        <pc:chgData name="Olivia Nederlandt" userId="b9ca88ee-8e2d-445a-b98c-a450cf4da954" providerId="ADAL" clId="{33349E4C-F088-5262-8134-CF1039CEA70E}" dt="2026-05-19T18:33:40.534" v="54" actId="20577"/>
        <pc:sldMkLst>
          <pc:docMk/>
          <pc:sldMk cId="3152536971" sldId="394"/>
        </pc:sldMkLst>
        <pc:spChg chg="mod">
          <ac:chgData name="Olivia Nederlandt" userId="b9ca88ee-8e2d-445a-b98c-a450cf4da954" providerId="ADAL" clId="{33349E4C-F088-5262-8134-CF1039CEA70E}" dt="2026-05-19T18:33:40.534" v="54" actId="20577"/>
          <ac:spMkLst>
            <pc:docMk/>
            <pc:sldMk cId="3152536971" sldId="394"/>
            <ac:spMk id="3" creationId="{7367E674-3A6E-2A94-12EE-060CA15BE18A}"/>
          </ac:spMkLst>
        </pc:spChg>
      </pc:sldChg>
      <pc:sldChg chg="modSp mod">
        <pc:chgData name="Olivia Nederlandt" userId="b9ca88ee-8e2d-445a-b98c-a450cf4da954" providerId="ADAL" clId="{33349E4C-F088-5262-8134-CF1039CEA70E}" dt="2026-05-19T18:33:50.500" v="55" actId="20577"/>
        <pc:sldMkLst>
          <pc:docMk/>
          <pc:sldMk cId="29412894" sldId="395"/>
        </pc:sldMkLst>
        <pc:spChg chg="mod">
          <ac:chgData name="Olivia Nederlandt" userId="b9ca88ee-8e2d-445a-b98c-a450cf4da954" providerId="ADAL" clId="{33349E4C-F088-5262-8134-CF1039CEA70E}" dt="2026-05-19T18:33:50.500" v="55" actId="20577"/>
          <ac:spMkLst>
            <pc:docMk/>
            <pc:sldMk cId="29412894" sldId="395"/>
            <ac:spMk id="3" creationId="{B3B03FFC-0556-3AD1-4345-73C805690C6D}"/>
          </ac:spMkLst>
        </pc:spChg>
      </pc:sldChg>
      <pc:sldChg chg="modSp mod">
        <pc:chgData name="Olivia Nederlandt" userId="b9ca88ee-8e2d-445a-b98c-a450cf4da954" providerId="ADAL" clId="{33349E4C-F088-5262-8134-CF1039CEA70E}" dt="2026-05-19T18:26:30.145" v="41" actId="1076"/>
        <pc:sldMkLst>
          <pc:docMk/>
          <pc:sldMk cId="0" sldId="396"/>
        </pc:sldMkLst>
        <pc:spChg chg="mod">
          <ac:chgData name="Olivia Nederlandt" userId="b9ca88ee-8e2d-445a-b98c-a450cf4da954" providerId="ADAL" clId="{33349E4C-F088-5262-8134-CF1039CEA70E}" dt="2026-05-19T18:26:30.145" v="41" actId="1076"/>
          <ac:spMkLst>
            <pc:docMk/>
            <pc:sldMk cId="0" sldId="396"/>
            <ac:spMk id="88" creationId="{00000000-0000-0000-0000-000000000000}"/>
          </ac:spMkLst>
        </pc:spChg>
        <pc:spChg chg="mod">
          <ac:chgData name="Olivia Nederlandt" userId="b9ca88ee-8e2d-445a-b98c-a450cf4da954" providerId="ADAL" clId="{33349E4C-F088-5262-8134-CF1039CEA70E}" dt="2026-05-19T18:26:28.050" v="40" actId="14100"/>
          <ac:spMkLst>
            <pc:docMk/>
            <pc:sldMk cId="0" sldId="396"/>
            <ac:spMk id="89" creationId="{00000000-0000-0000-0000-000000000000}"/>
          </ac:spMkLst>
        </pc:spChg>
      </pc:sldChg>
      <pc:sldChg chg="modSp mod">
        <pc:chgData name="Olivia Nederlandt" userId="b9ca88ee-8e2d-445a-b98c-a450cf4da954" providerId="ADAL" clId="{33349E4C-F088-5262-8134-CF1039CEA70E}" dt="2026-05-20T17:32:53.188" v="58" actId="27636"/>
        <pc:sldMkLst>
          <pc:docMk/>
          <pc:sldMk cId="0" sldId="397"/>
        </pc:sldMkLst>
        <pc:spChg chg="mod">
          <ac:chgData name="Olivia Nederlandt" userId="b9ca88ee-8e2d-445a-b98c-a450cf4da954" providerId="ADAL" clId="{33349E4C-F088-5262-8134-CF1039CEA70E}" dt="2026-05-20T17:32:53.188" v="58" actId="27636"/>
          <ac:spMkLst>
            <pc:docMk/>
            <pc:sldMk cId="0" sldId="397"/>
            <ac:spMk id="92" creationId="{00000000-0000-0000-0000-000000000000}"/>
          </ac:spMkLst>
        </pc:spChg>
      </pc:sldChg>
      <pc:sldChg chg="modSp mod">
        <pc:chgData name="Olivia Nederlandt" userId="b9ca88ee-8e2d-445a-b98c-a450cf4da954" providerId="ADAL" clId="{33349E4C-F088-5262-8134-CF1039CEA70E}" dt="2026-05-20T17:32:53.205" v="59" actId="27636"/>
        <pc:sldMkLst>
          <pc:docMk/>
          <pc:sldMk cId="0" sldId="398"/>
        </pc:sldMkLst>
        <pc:spChg chg="mod">
          <ac:chgData name="Olivia Nederlandt" userId="b9ca88ee-8e2d-445a-b98c-a450cf4da954" providerId="ADAL" clId="{33349E4C-F088-5262-8134-CF1039CEA70E}" dt="2026-05-20T17:32:53.205" v="59" actId="27636"/>
          <ac:spMkLst>
            <pc:docMk/>
            <pc:sldMk cId="0" sldId="398"/>
            <ac:spMk id="94" creationId="{00000000-0000-0000-0000-000000000000}"/>
          </ac:spMkLst>
        </pc:spChg>
      </pc:sldChg>
      <pc:sldChg chg="modSp mod">
        <pc:chgData name="Olivia Nederlandt" userId="b9ca88ee-8e2d-445a-b98c-a450cf4da954" providerId="ADAL" clId="{33349E4C-F088-5262-8134-CF1039CEA70E}" dt="2026-05-19T18:27:07.583" v="43" actId="20577"/>
        <pc:sldMkLst>
          <pc:docMk/>
          <pc:sldMk cId="0" sldId="403"/>
        </pc:sldMkLst>
        <pc:spChg chg="mod">
          <ac:chgData name="Olivia Nederlandt" userId="b9ca88ee-8e2d-445a-b98c-a450cf4da954" providerId="ADAL" clId="{33349E4C-F088-5262-8134-CF1039CEA70E}" dt="2026-05-19T18:27:07.583" v="43" actId="20577"/>
          <ac:spMkLst>
            <pc:docMk/>
            <pc:sldMk cId="0" sldId="403"/>
            <ac:spMk id="105" creationId="{00000000-0000-0000-0000-000000000000}"/>
          </ac:spMkLst>
        </pc:spChg>
      </pc:sldChg>
      <pc:sldChg chg="modSp mod">
        <pc:chgData name="Olivia Nederlandt" userId="b9ca88ee-8e2d-445a-b98c-a450cf4da954" providerId="ADAL" clId="{33349E4C-F088-5262-8134-CF1039CEA70E}" dt="2026-05-20T17:34:02.033" v="114" actId="20577"/>
        <pc:sldMkLst>
          <pc:docMk/>
          <pc:sldMk cId="434074168" sldId="405"/>
        </pc:sldMkLst>
        <pc:spChg chg="mod">
          <ac:chgData name="Olivia Nederlandt" userId="b9ca88ee-8e2d-445a-b98c-a450cf4da954" providerId="ADAL" clId="{33349E4C-F088-5262-8134-CF1039CEA70E}" dt="2026-05-20T17:34:02.033" v="114" actId="20577"/>
          <ac:spMkLst>
            <pc:docMk/>
            <pc:sldMk cId="434074168" sldId="405"/>
            <ac:spMk id="18" creationId="{00000000-0000-0000-0000-000000000000}"/>
          </ac:spMkLst>
        </pc:spChg>
      </pc:sldChg>
      <pc:sldChg chg="add">
        <pc:chgData name="Olivia Nederlandt" userId="b9ca88ee-8e2d-445a-b98c-a450cf4da954" providerId="ADAL" clId="{33349E4C-F088-5262-8134-CF1039CEA70E}" dt="2026-05-19T13:36:40.759" v="37"/>
        <pc:sldMkLst>
          <pc:docMk/>
          <pc:sldMk cId="2374731840" sldId="412"/>
        </pc:sldMkLst>
      </pc:sldChg>
      <pc:sldChg chg="add">
        <pc:chgData name="Olivia Nederlandt" userId="b9ca88ee-8e2d-445a-b98c-a450cf4da954" providerId="ADAL" clId="{33349E4C-F088-5262-8134-CF1039CEA70E}" dt="2026-05-19T13:36:40.759" v="37"/>
        <pc:sldMkLst>
          <pc:docMk/>
          <pc:sldMk cId="2264579267" sldId="413"/>
        </pc:sldMkLst>
      </pc:sldChg>
      <pc:sldChg chg="add del">
        <pc:chgData name="Olivia Nederlandt" userId="b9ca88ee-8e2d-445a-b98c-a450cf4da954" providerId="ADAL" clId="{33349E4C-F088-5262-8134-CF1039CEA70E}" dt="2026-05-20T17:33:09.798" v="113" actId="2696"/>
        <pc:sldMkLst>
          <pc:docMk/>
          <pc:sldMk cId="979933400" sldId="414"/>
        </pc:sldMkLst>
      </pc:sldChg>
    </pc:docChg>
  </pc:docChgLst>
</pc:chgInfo>
</file>

<file path=ppt/charts/_rels/chart2.xml.rels><?xml version="1.0" encoding="UTF-8" standalone="yes"?>
<Relationships xmlns="http://schemas.openxmlformats.org/package/2006/relationships"><Relationship Id="rId3" Type="http://schemas.openxmlformats.org/officeDocument/2006/relationships/oleObject" Target="file:///C:\Users\mathieu.galmart\Documents\RA%202022\RA%202025\donn&#233;es%20chiffr&#233;es%20Eolia%20ann&#233;e%20202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title>
      <c:tx>
        <c:rich>
          <a:bodyPr rot="0"/>
          <a:lstStyle/>
          <a:p>
            <a:pPr>
              <a:defRPr lang="fr-BE" sz="1400" b="0" strike="noStrike" spc="-1">
                <a:solidFill>
                  <a:srgbClr val="595959"/>
                </a:solidFill>
                <a:latin typeface="Aptos Narrow"/>
              </a:defRPr>
            </a:pPr>
            <a:r>
              <a:rPr lang="fr-BE" sz="1400" b="0" strike="noStrike" spc="-1">
                <a:solidFill>
                  <a:srgbClr val="595959"/>
                </a:solidFill>
                <a:latin typeface="Aptos Narrow"/>
              </a:rPr>
              <a:t>Evolution membres du personnel COCS</a:t>
            </a:r>
          </a:p>
        </c:rich>
      </c:tx>
      <c:layout>
        <c:manualLayout>
          <c:xMode val="edge"/>
          <c:yMode val="edge"/>
          <c:x val="5.6100153537262296E-4"/>
          <c:y val="2.62632629477886E-4"/>
        </c:manualLayout>
      </c:layout>
      <c:overlay val="0"/>
      <c:spPr>
        <a:noFill/>
        <a:ln w="0">
          <a:noFill/>
        </a:ln>
      </c:spPr>
    </c:title>
    <c:autoTitleDeleted val="0"/>
    <c:plotArea>
      <c:layout/>
      <c:lineChart>
        <c:grouping val="standard"/>
        <c:varyColors val="0"/>
        <c:ser>
          <c:idx val="0"/>
          <c:order val="0"/>
          <c:tx>
            <c:strRef>
              <c:f>label 0</c:f>
              <c:strCache>
                <c:ptCount val="1"/>
                <c:pt idx="0">
                  <c:v>Ergothérapeute</c:v>
                </c:pt>
              </c:strCache>
            </c:strRef>
          </c:tx>
          <c:spPr>
            <a:ln w="28440">
              <a:solidFill>
                <a:srgbClr val="156082"/>
              </a:solidFill>
              <a:prstDash val="sysDash"/>
              <a:round/>
            </a:ln>
          </c:spPr>
          <c:marker>
            <c:symbol val="none"/>
          </c:marker>
          <c:dLbls>
            <c:spPr>
              <a:noFill/>
              <a:ln>
                <a:noFill/>
              </a:ln>
              <a:effectLst/>
            </c:spPr>
            <c:txPr>
              <a:bodyPr wrap="square"/>
              <a:lstStyle/>
              <a:p>
                <a:pPr>
                  <a:defRPr sz="1000" b="0" strike="noStrike" spc="-1">
                    <a:solidFill>
                      <a:srgbClr val="000000"/>
                    </a:solidFill>
                    <a:latin typeface="Aptos Narrow"/>
                  </a:defRPr>
                </a:pPr>
                <a:endParaRPr lang="fr-FR"/>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8"/>
                <c:pt idx="0">
                  <c:v>2019</c:v>
                </c:pt>
                <c:pt idx="1">
                  <c:v>2020</c:v>
                </c:pt>
                <c:pt idx="2">
                  <c:v>2021</c:v>
                </c:pt>
                <c:pt idx="3">
                  <c:v>2022</c:v>
                </c:pt>
                <c:pt idx="4">
                  <c:v>2023</c:v>
                </c:pt>
                <c:pt idx="5">
                  <c:v>2024</c:v>
                </c:pt>
                <c:pt idx="6">
                  <c:v>2025</c:v>
                </c:pt>
                <c:pt idx="7">
                  <c:v>2026</c:v>
                </c:pt>
              </c:strCache>
            </c:strRef>
          </c:cat>
          <c:val>
            <c:numRef>
              <c:f>0</c:f>
              <c:numCache>
                <c:formatCode>General</c:formatCode>
                <c:ptCount val="8"/>
                <c:pt idx="0">
                  <c:v>0</c:v>
                </c:pt>
                <c:pt idx="1">
                  <c:v>0</c:v>
                </c:pt>
                <c:pt idx="2">
                  <c:v>0</c:v>
                </c:pt>
                <c:pt idx="3">
                  <c:v>2</c:v>
                </c:pt>
                <c:pt idx="4">
                  <c:v>3</c:v>
                </c:pt>
                <c:pt idx="5">
                  <c:v>1</c:v>
                </c:pt>
                <c:pt idx="6">
                  <c:v>1</c:v>
                </c:pt>
                <c:pt idx="7">
                  <c:v>1</c:v>
                </c:pt>
              </c:numCache>
            </c:numRef>
          </c:val>
          <c:smooth val="0"/>
          <c:extLst>
            <c:ext xmlns:c16="http://schemas.microsoft.com/office/drawing/2014/chart" uri="{C3380CC4-5D6E-409C-BE32-E72D297353CC}">
              <c16:uniqueId val="{00000000-2CFA-0943-878A-8302422BB8EC}"/>
            </c:ext>
          </c:extLst>
        </c:ser>
        <c:ser>
          <c:idx val="1"/>
          <c:order val="1"/>
          <c:tx>
            <c:strRef>
              <c:f>label 1</c:f>
              <c:strCache>
                <c:ptCount val="1"/>
                <c:pt idx="0">
                  <c:v>Éducateur</c:v>
                </c:pt>
              </c:strCache>
            </c:strRef>
          </c:tx>
          <c:spPr>
            <a:ln w="28440">
              <a:solidFill>
                <a:srgbClr val="E97132"/>
              </a:solidFill>
              <a:prstDash val="sysDash"/>
              <a:round/>
            </a:ln>
          </c:spPr>
          <c:marker>
            <c:symbol val="none"/>
          </c:marker>
          <c:dLbls>
            <c:spPr>
              <a:noFill/>
              <a:ln>
                <a:noFill/>
              </a:ln>
              <a:effectLst/>
            </c:spPr>
            <c:txPr>
              <a:bodyPr wrap="square"/>
              <a:lstStyle/>
              <a:p>
                <a:pPr>
                  <a:defRPr sz="1000" b="0" strike="noStrike" spc="-1">
                    <a:solidFill>
                      <a:srgbClr val="000000"/>
                    </a:solidFill>
                    <a:latin typeface="Aptos Narrow"/>
                  </a:defRPr>
                </a:pPr>
                <a:endParaRPr lang="fr-FR"/>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8"/>
                <c:pt idx="0">
                  <c:v>2019</c:v>
                </c:pt>
                <c:pt idx="1">
                  <c:v>2020</c:v>
                </c:pt>
                <c:pt idx="2">
                  <c:v>2021</c:v>
                </c:pt>
                <c:pt idx="3">
                  <c:v>2022</c:v>
                </c:pt>
                <c:pt idx="4">
                  <c:v>2023</c:v>
                </c:pt>
                <c:pt idx="5">
                  <c:v>2024</c:v>
                </c:pt>
                <c:pt idx="6">
                  <c:v>2025</c:v>
                </c:pt>
                <c:pt idx="7">
                  <c:v>2026</c:v>
                </c:pt>
              </c:strCache>
            </c:strRef>
          </c:cat>
          <c:val>
            <c:numRef>
              <c:f>1</c:f>
              <c:numCache>
                <c:formatCode>General</c:formatCode>
                <c:ptCount val="8"/>
                <c:pt idx="0">
                  <c:v>0</c:v>
                </c:pt>
                <c:pt idx="1">
                  <c:v>0</c:v>
                </c:pt>
                <c:pt idx="2">
                  <c:v>0</c:v>
                </c:pt>
                <c:pt idx="3">
                  <c:v>4</c:v>
                </c:pt>
                <c:pt idx="4">
                  <c:v>4</c:v>
                </c:pt>
                <c:pt idx="5">
                  <c:v>1</c:v>
                </c:pt>
                <c:pt idx="6">
                  <c:v>2</c:v>
                </c:pt>
                <c:pt idx="7">
                  <c:v>2</c:v>
                </c:pt>
              </c:numCache>
            </c:numRef>
          </c:val>
          <c:smooth val="0"/>
          <c:extLst>
            <c:ext xmlns:c16="http://schemas.microsoft.com/office/drawing/2014/chart" uri="{C3380CC4-5D6E-409C-BE32-E72D297353CC}">
              <c16:uniqueId val="{00000001-2CFA-0943-878A-8302422BB8EC}"/>
            </c:ext>
          </c:extLst>
        </c:ser>
        <c:ser>
          <c:idx val="2"/>
          <c:order val="2"/>
          <c:tx>
            <c:strRef>
              <c:f>label 2</c:f>
              <c:strCache>
                <c:ptCount val="1"/>
                <c:pt idx="0">
                  <c:v>Infirmiers psychiatriques</c:v>
                </c:pt>
              </c:strCache>
            </c:strRef>
          </c:tx>
          <c:spPr>
            <a:ln w="28440">
              <a:solidFill>
                <a:srgbClr val="196B24"/>
              </a:solidFill>
              <a:prstDash val="sysDash"/>
              <a:round/>
            </a:ln>
          </c:spPr>
          <c:marker>
            <c:symbol val="none"/>
          </c:marker>
          <c:dLbls>
            <c:spPr>
              <a:noFill/>
              <a:ln>
                <a:noFill/>
              </a:ln>
              <a:effectLst/>
            </c:spPr>
            <c:txPr>
              <a:bodyPr wrap="square"/>
              <a:lstStyle/>
              <a:p>
                <a:pPr>
                  <a:defRPr sz="1000" b="0" strike="noStrike" spc="-1">
                    <a:solidFill>
                      <a:srgbClr val="000000"/>
                    </a:solidFill>
                    <a:latin typeface="Aptos Narrow"/>
                  </a:defRPr>
                </a:pPr>
                <a:endParaRPr lang="fr-FR"/>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8"/>
                <c:pt idx="0">
                  <c:v>2019</c:v>
                </c:pt>
                <c:pt idx="1">
                  <c:v>2020</c:v>
                </c:pt>
                <c:pt idx="2">
                  <c:v>2021</c:v>
                </c:pt>
                <c:pt idx="3">
                  <c:v>2022</c:v>
                </c:pt>
                <c:pt idx="4">
                  <c:v>2023</c:v>
                </c:pt>
                <c:pt idx="5">
                  <c:v>2024</c:v>
                </c:pt>
                <c:pt idx="6">
                  <c:v>2025</c:v>
                </c:pt>
                <c:pt idx="7">
                  <c:v>2026</c:v>
                </c:pt>
              </c:strCache>
            </c:strRef>
          </c:cat>
          <c:val>
            <c:numRef>
              <c:f>2</c:f>
              <c:numCache>
                <c:formatCode>General</c:formatCode>
                <c:ptCount val="8"/>
                <c:pt idx="0">
                  <c:v>0</c:v>
                </c:pt>
                <c:pt idx="1">
                  <c:v>0</c:v>
                </c:pt>
                <c:pt idx="2">
                  <c:v>0</c:v>
                </c:pt>
                <c:pt idx="3">
                  <c:v>1</c:v>
                </c:pt>
                <c:pt idx="4">
                  <c:v>0</c:v>
                </c:pt>
                <c:pt idx="5">
                  <c:v>0</c:v>
                </c:pt>
                <c:pt idx="6">
                  <c:v>3</c:v>
                </c:pt>
                <c:pt idx="7">
                  <c:v>3</c:v>
                </c:pt>
              </c:numCache>
            </c:numRef>
          </c:val>
          <c:smooth val="0"/>
          <c:extLst>
            <c:ext xmlns:c16="http://schemas.microsoft.com/office/drawing/2014/chart" uri="{C3380CC4-5D6E-409C-BE32-E72D297353CC}">
              <c16:uniqueId val="{00000002-2CFA-0943-878A-8302422BB8EC}"/>
            </c:ext>
          </c:extLst>
        </c:ser>
        <c:ser>
          <c:idx val="3"/>
          <c:order val="3"/>
          <c:tx>
            <c:strRef>
              <c:f>label 3</c:f>
              <c:strCache>
                <c:ptCount val="1"/>
                <c:pt idx="0">
                  <c:v>Assistant social</c:v>
                </c:pt>
              </c:strCache>
            </c:strRef>
          </c:tx>
          <c:spPr>
            <a:ln w="28440">
              <a:solidFill>
                <a:srgbClr val="0F9ED5"/>
              </a:solidFill>
              <a:prstDash val="sysDash"/>
              <a:round/>
            </a:ln>
          </c:spPr>
          <c:marker>
            <c:symbol val="none"/>
          </c:marker>
          <c:dLbls>
            <c:spPr>
              <a:noFill/>
              <a:ln>
                <a:noFill/>
              </a:ln>
              <a:effectLst/>
            </c:spPr>
            <c:txPr>
              <a:bodyPr wrap="square"/>
              <a:lstStyle/>
              <a:p>
                <a:pPr>
                  <a:defRPr sz="1000" b="0" strike="noStrike" spc="-1">
                    <a:solidFill>
                      <a:srgbClr val="000000"/>
                    </a:solidFill>
                    <a:latin typeface="Aptos Narrow"/>
                  </a:defRPr>
                </a:pPr>
                <a:endParaRPr lang="fr-FR"/>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8"/>
                <c:pt idx="0">
                  <c:v>2019</c:v>
                </c:pt>
                <c:pt idx="1">
                  <c:v>2020</c:v>
                </c:pt>
                <c:pt idx="2">
                  <c:v>2021</c:v>
                </c:pt>
                <c:pt idx="3">
                  <c:v>2022</c:v>
                </c:pt>
                <c:pt idx="4">
                  <c:v>2023</c:v>
                </c:pt>
                <c:pt idx="5">
                  <c:v>2024</c:v>
                </c:pt>
                <c:pt idx="6">
                  <c:v>2025</c:v>
                </c:pt>
                <c:pt idx="7">
                  <c:v>2026</c:v>
                </c:pt>
              </c:strCache>
            </c:strRef>
          </c:cat>
          <c:val>
            <c:numRef>
              <c:f>3</c:f>
              <c:numCache>
                <c:formatCode>General</c:formatCode>
                <c:ptCount val="8"/>
                <c:pt idx="0">
                  <c:v>0</c:v>
                </c:pt>
                <c:pt idx="1">
                  <c:v>0</c:v>
                </c:pt>
                <c:pt idx="2">
                  <c:v>0</c:v>
                </c:pt>
                <c:pt idx="3">
                  <c:v>0</c:v>
                </c:pt>
                <c:pt idx="4">
                  <c:v>0</c:v>
                </c:pt>
                <c:pt idx="5">
                  <c:v>0</c:v>
                </c:pt>
                <c:pt idx="6">
                  <c:v>0</c:v>
                </c:pt>
                <c:pt idx="7">
                  <c:v>0</c:v>
                </c:pt>
              </c:numCache>
            </c:numRef>
          </c:val>
          <c:smooth val="0"/>
          <c:extLst>
            <c:ext xmlns:c16="http://schemas.microsoft.com/office/drawing/2014/chart" uri="{C3380CC4-5D6E-409C-BE32-E72D297353CC}">
              <c16:uniqueId val="{00000003-2CFA-0943-878A-8302422BB8EC}"/>
            </c:ext>
          </c:extLst>
        </c:ser>
        <c:ser>
          <c:idx val="4"/>
          <c:order val="4"/>
          <c:tx>
            <c:strRef>
              <c:f>label 4</c:f>
              <c:strCache>
                <c:ptCount val="1"/>
                <c:pt idx="0">
                  <c:v>Psychologue</c:v>
                </c:pt>
              </c:strCache>
            </c:strRef>
          </c:tx>
          <c:spPr>
            <a:ln w="28440">
              <a:solidFill>
                <a:srgbClr val="A02B93"/>
              </a:solidFill>
              <a:prstDash val="sysDash"/>
              <a:round/>
            </a:ln>
          </c:spPr>
          <c:marker>
            <c:symbol val="none"/>
          </c:marker>
          <c:dLbls>
            <c:spPr>
              <a:noFill/>
              <a:ln>
                <a:noFill/>
              </a:ln>
              <a:effectLst/>
            </c:spPr>
            <c:txPr>
              <a:bodyPr wrap="square"/>
              <a:lstStyle/>
              <a:p>
                <a:pPr>
                  <a:defRPr sz="1000" b="0" strike="noStrike" spc="-1">
                    <a:solidFill>
                      <a:srgbClr val="000000"/>
                    </a:solidFill>
                    <a:latin typeface="Aptos Narrow"/>
                  </a:defRPr>
                </a:pPr>
                <a:endParaRPr lang="fr-FR"/>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8"/>
                <c:pt idx="0">
                  <c:v>2019</c:v>
                </c:pt>
                <c:pt idx="1">
                  <c:v>2020</c:v>
                </c:pt>
                <c:pt idx="2">
                  <c:v>2021</c:v>
                </c:pt>
                <c:pt idx="3">
                  <c:v>2022</c:v>
                </c:pt>
                <c:pt idx="4">
                  <c:v>2023</c:v>
                </c:pt>
                <c:pt idx="5">
                  <c:v>2024</c:v>
                </c:pt>
                <c:pt idx="6">
                  <c:v>2025</c:v>
                </c:pt>
                <c:pt idx="7">
                  <c:v>2026</c:v>
                </c:pt>
              </c:strCache>
            </c:strRef>
          </c:cat>
          <c:val>
            <c:numRef>
              <c:f>4</c:f>
              <c:numCache>
                <c:formatCode>General</c:formatCode>
                <c:ptCount val="8"/>
                <c:pt idx="0">
                  <c:v>0</c:v>
                </c:pt>
                <c:pt idx="1">
                  <c:v>0</c:v>
                </c:pt>
                <c:pt idx="2">
                  <c:v>0</c:v>
                </c:pt>
                <c:pt idx="3">
                  <c:v>0</c:v>
                </c:pt>
                <c:pt idx="4">
                  <c:v>0.5</c:v>
                </c:pt>
                <c:pt idx="5">
                  <c:v>0.5</c:v>
                </c:pt>
                <c:pt idx="6">
                  <c:v>1</c:v>
                </c:pt>
                <c:pt idx="7">
                  <c:v>1</c:v>
                </c:pt>
              </c:numCache>
            </c:numRef>
          </c:val>
          <c:smooth val="0"/>
          <c:extLst>
            <c:ext xmlns:c16="http://schemas.microsoft.com/office/drawing/2014/chart" uri="{C3380CC4-5D6E-409C-BE32-E72D297353CC}">
              <c16:uniqueId val="{00000004-2CFA-0943-878A-8302422BB8EC}"/>
            </c:ext>
          </c:extLst>
        </c:ser>
        <c:ser>
          <c:idx val="5"/>
          <c:order val="5"/>
          <c:tx>
            <c:strRef>
              <c:f>label 5</c:f>
              <c:strCache>
                <c:ptCount val="1"/>
                <c:pt idx="0">
                  <c:v>Directeur</c:v>
                </c:pt>
              </c:strCache>
            </c:strRef>
          </c:tx>
          <c:spPr>
            <a:ln w="28440">
              <a:solidFill>
                <a:srgbClr val="4EA72E"/>
              </a:solidFill>
              <a:prstDash val="sysDash"/>
              <a:round/>
            </a:ln>
          </c:spPr>
          <c:marker>
            <c:symbol val="none"/>
          </c:marker>
          <c:dLbls>
            <c:spPr>
              <a:noFill/>
              <a:ln>
                <a:noFill/>
              </a:ln>
              <a:effectLst/>
            </c:spPr>
            <c:txPr>
              <a:bodyPr wrap="square"/>
              <a:lstStyle/>
              <a:p>
                <a:pPr>
                  <a:defRPr sz="1000" b="0" strike="noStrike" spc="-1">
                    <a:solidFill>
                      <a:srgbClr val="000000"/>
                    </a:solidFill>
                    <a:latin typeface="Aptos Narrow"/>
                  </a:defRPr>
                </a:pPr>
                <a:endParaRPr lang="fr-FR"/>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8"/>
                <c:pt idx="0">
                  <c:v>2019</c:v>
                </c:pt>
                <c:pt idx="1">
                  <c:v>2020</c:v>
                </c:pt>
                <c:pt idx="2">
                  <c:v>2021</c:v>
                </c:pt>
                <c:pt idx="3">
                  <c:v>2022</c:v>
                </c:pt>
                <c:pt idx="4">
                  <c:v>2023</c:v>
                </c:pt>
                <c:pt idx="5">
                  <c:v>2024</c:v>
                </c:pt>
                <c:pt idx="6">
                  <c:v>2025</c:v>
                </c:pt>
                <c:pt idx="7">
                  <c:v>2026</c:v>
                </c:pt>
              </c:strCache>
            </c:strRef>
          </c:cat>
          <c:val>
            <c:numRef>
              <c:f>5</c:f>
              <c:numCache>
                <c:formatCode>General</c:formatCode>
                <c:ptCount val="8"/>
                <c:pt idx="0">
                  <c:v>1</c:v>
                </c:pt>
                <c:pt idx="1">
                  <c:v>1</c:v>
                </c:pt>
                <c:pt idx="2">
                  <c:v>1</c:v>
                </c:pt>
                <c:pt idx="3">
                  <c:v>1</c:v>
                </c:pt>
                <c:pt idx="4">
                  <c:v>1</c:v>
                </c:pt>
                <c:pt idx="5">
                  <c:v>1</c:v>
                </c:pt>
                <c:pt idx="6">
                  <c:v>1</c:v>
                </c:pt>
                <c:pt idx="7">
                  <c:v>1</c:v>
                </c:pt>
              </c:numCache>
            </c:numRef>
          </c:val>
          <c:smooth val="0"/>
          <c:extLst>
            <c:ext xmlns:c16="http://schemas.microsoft.com/office/drawing/2014/chart" uri="{C3380CC4-5D6E-409C-BE32-E72D297353CC}">
              <c16:uniqueId val="{00000005-2CFA-0943-878A-8302422BB8EC}"/>
            </c:ext>
          </c:extLst>
        </c:ser>
        <c:ser>
          <c:idx val="6"/>
          <c:order val="6"/>
          <c:tx>
            <c:strRef>
              <c:f>label 6</c:f>
              <c:strCache>
                <c:ptCount val="1"/>
                <c:pt idx="0">
                  <c:v>Psychiatre</c:v>
                </c:pt>
              </c:strCache>
            </c:strRef>
          </c:tx>
          <c:spPr>
            <a:ln w="28800">
              <a:solidFill>
                <a:srgbClr val="0D3A4E"/>
              </a:solidFill>
              <a:prstDash val="sysDash"/>
              <a:round/>
            </a:ln>
          </c:spPr>
          <c:marker>
            <c:symbol val="none"/>
          </c:marker>
          <c:dLbls>
            <c:spPr>
              <a:noFill/>
              <a:ln>
                <a:noFill/>
              </a:ln>
              <a:effectLst/>
            </c:spPr>
            <c:txPr>
              <a:bodyPr wrap="square"/>
              <a:lstStyle/>
              <a:p>
                <a:pPr>
                  <a:defRPr sz="1000" b="0" strike="noStrike" spc="-1">
                    <a:solidFill>
                      <a:srgbClr val="000000"/>
                    </a:solidFill>
                    <a:latin typeface="Aptos Narrow"/>
                  </a:defRPr>
                </a:pPr>
                <a:endParaRPr lang="fr-FR"/>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8"/>
                <c:pt idx="0">
                  <c:v>2019</c:v>
                </c:pt>
                <c:pt idx="1">
                  <c:v>2020</c:v>
                </c:pt>
                <c:pt idx="2">
                  <c:v>2021</c:v>
                </c:pt>
                <c:pt idx="3">
                  <c:v>2022</c:v>
                </c:pt>
                <c:pt idx="4">
                  <c:v>2023</c:v>
                </c:pt>
                <c:pt idx="5">
                  <c:v>2024</c:v>
                </c:pt>
                <c:pt idx="6">
                  <c:v>2025</c:v>
                </c:pt>
                <c:pt idx="7">
                  <c:v>2026</c:v>
                </c:pt>
              </c:strCache>
            </c:strRef>
          </c:cat>
          <c:val>
            <c:numRef>
              <c:f>6</c:f>
              <c:numCache>
                <c:formatCode>General</c:formatCode>
                <c:ptCount val="8"/>
                <c:pt idx="0">
                  <c:v>0</c:v>
                </c:pt>
                <c:pt idx="1">
                  <c:v>4</c:v>
                </c:pt>
                <c:pt idx="2">
                  <c:v>1</c:v>
                </c:pt>
                <c:pt idx="3">
                  <c:v>1</c:v>
                </c:pt>
                <c:pt idx="4">
                  <c:v>1</c:v>
                </c:pt>
                <c:pt idx="5">
                  <c:v>1</c:v>
                </c:pt>
                <c:pt idx="6">
                  <c:v>1</c:v>
                </c:pt>
                <c:pt idx="7">
                  <c:v>3</c:v>
                </c:pt>
              </c:numCache>
            </c:numRef>
          </c:val>
          <c:smooth val="0"/>
          <c:extLst>
            <c:ext xmlns:c16="http://schemas.microsoft.com/office/drawing/2014/chart" uri="{C3380CC4-5D6E-409C-BE32-E72D297353CC}">
              <c16:uniqueId val="{00000006-2CFA-0943-878A-8302422BB8EC}"/>
            </c:ext>
          </c:extLst>
        </c:ser>
        <c:ser>
          <c:idx val="7"/>
          <c:order val="7"/>
          <c:tx>
            <c:strRef>
              <c:f>label 7</c:f>
              <c:strCache>
                <c:ptCount val="1"/>
                <c:pt idx="0">
                  <c:v>Total</c:v>
                </c:pt>
              </c:strCache>
            </c:strRef>
          </c:tx>
          <c:spPr>
            <a:ln w="100800">
              <a:solidFill>
                <a:srgbClr val="000000"/>
              </a:solidFill>
              <a:round/>
            </a:ln>
          </c:spPr>
          <c:marker>
            <c:symbol val="none"/>
          </c:marker>
          <c:dLbls>
            <c:spPr>
              <a:noFill/>
              <a:ln>
                <a:noFill/>
              </a:ln>
              <a:effectLst/>
            </c:spPr>
            <c:txPr>
              <a:bodyPr wrap="none"/>
              <a:lstStyle/>
              <a:p>
                <a:pPr>
                  <a:defRPr sz="1000" b="0" strike="noStrike" spc="-1">
                    <a:latin typeface="Arial"/>
                  </a:defRPr>
                </a:pPr>
                <a:endParaRPr lang="fr-FR"/>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8"/>
                <c:pt idx="0">
                  <c:v>2019</c:v>
                </c:pt>
                <c:pt idx="1">
                  <c:v>2020</c:v>
                </c:pt>
                <c:pt idx="2">
                  <c:v>2021</c:v>
                </c:pt>
                <c:pt idx="3">
                  <c:v>2022</c:v>
                </c:pt>
                <c:pt idx="4">
                  <c:v>2023</c:v>
                </c:pt>
                <c:pt idx="5">
                  <c:v>2024</c:v>
                </c:pt>
                <c:pt idx="6">
                  <c:v>2025</c:v>
                </c:pt>
                <c:pt idx="7">
                  <c:v>2026</c:v>
                </c:pt>
              </c:strCache>
            </c:strRef>
          </c:cat>
          <c:val>
            <c:numRef>
              <c:f>7</c:f>
              <c:numCache>
                <c:formatCode>General</c:formatCode>
                <c:ptCount val="8"/>
                <c:pt idx="0">
                  <c:v>1</c:v>
                </c:pt>
                <c:pt idx="1">
                  <c:v>5</c:v>
                </c:pt>
                <c:pt idx="2">
                  <c:v>2</c:v>
                </c:pt>
                <c:pt idx="3">
                  <c:v>9</c:v>
                </c:pt>
                <c:pt idx="4">
                  <c:v>9.5</c:v>
                </c:pt>
                <c:pt idx="5">
                  <c:v>4.5</c:v>
                </c:pt>
                <c:pt idx="6">
                  <c:v>9</c:v>
                </c:pt>
                <c:pt idx="7">
                  <c:v>11</c:v>
                </c:pt>
              </c:numCache>
            </c:numRef>
          </c:val>
          <c:smooth val="0"/>
          <c:extLst>
            <c:ext xmlns:c16="http://schemas.microsoft.com/office/drawing/2014/chart" uri="{C3380CC4-5D6E-409C-BE32-E72D297353CC}">
              <c16:uniqueId val="{00000007-2CFA-0943-878A-8302422BB8EC}"/>
            </c:ext>
          </c:extLst>
        </c:ser>
        <c:dLbls>
          <c:showLegendKey val="0"/>
          <c:showVal val="0"/>
          <c:showCatName val="0"/>
          <c:showSerName val="0"/>
          <c:showPercent val="0"/>
          <c:showBubbleSize val="0"/>
        </c:dLbls>
        <c:hiLowLines>
          <c:spPr>
            <a:ln w="0">
              <a:noFill/>
            </a:ln>
          </c:spPr>
        </c:hiLowLines>
        <c:smooth val="0"/>
        <c:axId val="1489747"/>
        <c:axId val="90143346"/>
      </c:lineChart>
      <c:catAx>
        <c:axId val="1489747"/>
        <c:scaling>
          <c:orientation val="minMax"/>
        </c:scaling>
        <c:delete val="0"/>
        <c:axPos val="b"/>
        <c:numFmt formatCode="General" sourceLinked="0"/>
        <c:majorTickMark val="none"/>
        <c:minorTickMark val="none"/>
        <c:tickLblPos val="nextTo"/>
        <c:spPr>
          <a:ln w="9360">
            <a:solidFill>
              <a:srgbClr val="D9D9D9"/>
            </a:solidFill>
            <a:round/>
          </a:ln>
        </c:spPr>
        <c:txPr>
          <a:bodyPr/>
          <a:lstStyle/>
          <a:p>
            <a:pPr>
              <a:defRPr sz="900" b="0" strike="noStrike" spc="-1">
                <a:solidFill>
                  <a:srgbClr val="595959"/>
                </a:solidFill>
                <a:latin typeface="Aptos Narrow"/>
              </a:defRPr>
            </a:pPr>
            <a:endParaRPr lang="fr-FR"/>
          </a:p>
        </c:txPr>
        <c:crossAx val="90143346"/>
        <c:crosses val="autoZero"/>
        <c:auto val="1"/>
        <c:lblAlgn val="ctr"/>
        <c:lblOffset val="100"/>
        <c:noMultiLvlLbl val="0"/>
      </c:catAx>
      <c:valAx>
        <c:axId val="90143346"/>
        <c:scaling>
          <c:orientation val="minMax"/>
        </c:scaling>
        <c:delete val="0"/>
        <c:axPos val="l"/>
        <c:majorGridlines>
          <c:spPr>
            <a:ln w="9360">
              <a:solidFill>
                <a:srgbClr val="D9D9D9"/>
              </a:solidFill>
              <a:round/>
            </a:ln>
          </c:spPr>
        </c:majorGridlines>
        <c:numFmt formatCode="General" sourceLinked="0"/>
        <c:majorTickMark val="none"/>
        <c:minorTickMark val="none"/>
        <c:tickLblPos val="nextTo"/>
        <c:spPr>
          <a:ln w="12600">
            <a:noFill/>
          </a:ln>
        </c:spPr>
        <c:txPr>
          <a:bodyPr/>
          <a:lstStyle/>
          <a:p>
            <a:pPr>
              <a:defRPr sz="900" b="0" strike="noStrike" spc="-1">
                <a:solidFill>
                  <a:srgbClr val="595959"/>
                </a:solidFill>
                <a:latin typeface="Aptos Narrow"/>
              </a:defRPr>
            </a:pPr>
            <a:endParaRPr lang="fr-FR"/>
          </a:p>
        </c:txPr>
        <c:crossAx val="1489747"/>
        <c:crosses val="autoZero"/>
        <c:crossBetween val="between"/>
      </c:valAx>
      <c:spPr>
        <a:noFill/>
        <a:ln w="0">
          <a:noFill/>
        </a:ln>
      </c:spPr>
    </c:plotArea>
    <c:legend>
      <c:legendPos val="b"/>
      <c:overlay val="0"/>
      <c:spPr>
        <a:noFill/>
        <a:ln w="0">
          <a:noFill/>
        </a:ln>
      </c:spPr>
      <c:txPr>
        <a:bodyPr/>
        <a:lstStyle/>
        <a:p>
          <a:pPr>
            <a:defRPr sz="900" b="0" strike="noStrike" spc="-1">
              <a:solidFill>
                <a:srgbClr val="595959"/>
              </a:solidFill>
              <a:latin typeface="Aptos Narrow"/>
            </a:defRPr>
          </a:pPr>
          <a:endParaRPr lang="fr-FR"/>
        </a:p>
      </c:txPr>
    </c:legend>
    <c:plotVisOnly val="1"/>
    <c:dispBlanksAs val="gap"/>
    <c:showDLblsOverMax val="1"/>
  </c:chart>
  <c:spPr>
    <a:solidFill>
      <a:srgbClr val="FFFFFF"/>
    </a:solidFill>
    <a:ln w="9360">
      <a:solidFill>
        <a:srgbClr val="D9D9D9"/>
      </a:solidFill>
      <a:round/>
    </a:ln>
  </c:sp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BE"/>
              <a:t>Évolution du ratio</a:t>
            </a:r>
            <a:r>
              <a:rPr lang="fr-BE" baseline="0"/>
              <a:t> ETP/patients</a:t>
            </a:r>
            <a:endParaRPr lang="fr-B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BE"/>
        </a:p>
      </c:txPr>
    </c:title>
    <c:autoTitleDeleted val="0"/>
    <c:plotArea>
      <c:layout/>
      <c:lineChart>
        <c:grouping val="standard"/>
        <c:varyColors val="0"/>
        <c:ser>
          <c:idx val="0"/>
          <c:order val="0"/>
          <c:tx>
            <c:strRef>
              <c:f>Feuil1!$H$113</c:f>
              <c:strCache>
                <c:ptCount val="1"/>
                <c:pt idx="0">
                  <c:v>Ratio (ETP/Patients)</c:v>
                </c:pt>
              </c:strCache>
            </c:strRef>
          </c:tx>
          <c:spPr>
            <a:ln w="28575" cap="rnd">
              <a:solidFill>
                <a:schemeClr val="accent1"/>
              </a:solidFill>
              <a:round/>
            </a:ln>
            <a:effectLst/>
          </c:spPr>
          <c:marker>
            <c:symbol val="none"/>
          </c:marker>
          <c:cat>
            <c:numRef>
              <c:f>Feuil1!$G$114:$G$119</c:f>
              <c:numCache>
                <c:formatCode>General</c:formatCode>
                <c:ptCount val="6"/>
                <c:pt idx="0">
                  <c:v>2020</c:v>
                </c:pt>
                <c:pt idx="1">
                  <c:v>2021</c:v>
                </c:pt>
                <c:pt idx="2">
                  <c:v>2022</c:v>
                </c:pt>
                <c:pt idx="3">
                  <c:v>2023</c:v>
                </c:pt>
                <c:pt idx="4">
                  <c:v>2024</c:v>
                </c:pt>
                <c:pt idx="5">
                  <c:v>2025</c:v>
                </c:pt>
              </c:numCache>
            </c:numRef>
          </c:cat>
          <c:val>
            <c:numRef>
              <c:f>Feuil1!$H$114:$H$119</c:f>
              <c:numCache>
                <c:formatCode>General</c:formatCode>
                <c:ptCount val="6"/>
                <c:pt idx="0">
                  <c:v>17.64</c:v>
                </c:pt>
                <c:pt idx="1">
                  <c:v>19.07</c:v>
                </c:pt>
                <c:pt idx="2">
                  <c:v>17.68</c:v>
                </c:pt>
                <c:pt idx="3">
                  <c:v>15.68</c:v>
                </c:pt>
                <c:pt idx="4">
                  <c:v>25.5</c:v>
                </c:pt>
                <c:pt idx="5">
                  <c:v>16.91</c:v>
                </c:pt>
              </c:numCache>
            </c:numRef>
          </c:val>
          <c:smooth val="0"/>
          <c:extLst>
            <c:ext xmlns:c16="http://schemas.microsoft.com/office/drawing/2014/chart" uri="{C3380CC4-5D6E-409C-BE32-E72D297353CC}">
              <c16:uniqueId val="{00000000-E0AA-4328-97F3-F6ECDA7E30C9}"/>
            </c:ext>
          </c:extLst>
        </c:ser>
        <c:ser>
          <c:idx val="1"/>
          <c:order val="1"/>
          <c:tx>
            <c:strRef>
              <c:f>Feuil1!$I$113</c:f>
              <c:strCache>
                <c:ptCount val="1"/>
                <c:pt idx="0">
                  <c:v>Norme du SPF</c:v>
                </c:pt>
              </c:strCache>
            </c:strRef>
          </c:tx>
          <c:spPr>
            <a:ln w="28575" cap="rnd">
              <a:solidFill>
                <a:schemeClr val="accent2"/>
              </a:solidFill>
              <a:round/>
            </a:ln>
            <a:effectLst/>
          </c:spPr>
          <c:marker>
            <c:symbol val="none"/>
          </c:marker>
          <c:cat>
            <c:numRef>
              <c:f>Feuil1!$G$114:$G$119</c:f>
              <c:numCache>
                <c:formatCode>General</c:formatCode>
                <c:ptCount val="6"/>
                <c:pt idx="0">
                  <c:v>2020</c:v>
                </c:pt>
                <c:pt idx="1">
                  <c:v>2021</c:v>
                </c:pt>
                <c:pt idx="2">
                  <c:v>2022</c:v>
                </c:pt>
                <c:pt idx="3">
                  <c:v>2023</c:v>
                </c:pt>
                <c:pt idx="4">
                  <c:v>2024</c:v>
                </c:pt>
                <c:pt idx="5">
                  <c:v>2025</c:v>
                </c:pt>
              </c:numCache>
            </c:numRef>
          </c:cat>
          <c:val>
            <c:numRef>
              <c:f>Feuil1!$I$114:$I$119</c:f>
              <c:numCache>
                <c:formatCode>General</c:formatCode>
                <c:ptCount val="6"/>
                <c:pt idx="0">
                  <c:v>15</c:v>
                </c:pt>
                <c:pt idx="1">
                  <c:v>15</c:v>
                </c:pt>
                <c:pt idx="2">
                  <c:v>15</c:v>
                </c:pt>
                <c:pt idx="3">
                  <c:v>15</c:v>
                </c:pt>
                <c:pt idx="4">
                  <c:v>15</c:v>
                </c:pt>
                <c:pt idx="5">
                  <c:v>15</c:v>
                </c:pt>
              </c:numCache>
            </c:numRef>
          </c:val>
          <c:smooth val="0"/>
          <c:extLst>
            <c:ext xmlns:c16="http://schemas.microsoft.com/office/drawing/2014/chart" uri="{C3380CC4-5D6E-409C-BE32-E72D297353CC}">
              <c16:uniqueId val="{00000001-E0AA-4328-97F3-F6ECDA7E30C9}"/>
            </c:ext>
          </c:extLst>
        </c:ser>
        <c:dLbls>
          <c:showLegendKey val="0"/>
          <c:showVal val="0"/>
          <c:showCatName val="0"/>
          <c:showSerName val="0"/>
          <c:showPercent val="0"/>
          <c:showBubbleSize val="0"/>
        </c:dLbls>
        <c:smooth val="0"/>
        <c:axId val="1402436560"/>
        <c:axId val="1402439472"/>
      </c:lineChart>
      <c:catAx>
        <c:axId val="1402436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02439472"/>
        <c:crosses val="autoZero"/>
        <c:auto val="1"/>
        <c:lblAlgn val="ctr"/>
        <c:lblOffset val="100"/>
        <c:noMultiLvlLbl val="0"/>
      </c:catAx>
      <c:valAx>
        <c:axId val="1402439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02436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image" Target="../media/image3.sv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image" Target="../media/image3.sv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CC226A-32F7-4767-8254-F6B099830C5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B34CF73-9268-45B7-9207-A9FA48653EAB}">
      <dgm:prSet/>
      <dgm:spPr/>
      <dgm:t>
        <a:bodyPr/>
        <a:lstStyle/>
        <a:p>
          <a:pPr>
            <a:lnSpc>
              <a:spcPct val="100000"/>
            </a:lnSpc>
          </a:pPr>
          <a:r>
            <a:rPr lang="fr-FR" b="1"/>
            <a:t>Introduction : état des lieux et rapport de l’INCC</a:t>
          </a:r>
          <a:endParaRPr lang="en-US"/>
        </a:p>
      </dgm:t>
    </dgm:pt>
    <dgm:pt modelId="{3EBBB9DA-7CB0-4358-8DF1-11132FCCF511}" type="parTrans" cxnId="{6ADE912C-38E5-44A7-904A-22C28E18299E}">
      <dgm:prSet/>
      <dgm:spPr/>
      <dgm:t>
        <a:bodyPr/>
        <a:lstStyle/>
        <a:p>
          <a:endParaRPr lang="en-US"/>
        </a:p>
      </dgm:t>
    </dgm:pt>
    <dgm:pt modelId="{EC294C25-860F-454F-93CE-7145A9740FC8}" type="sibTrans" cxnId="{6ADE912C-38E5-44A7-904A-22C28E18299E}">
      <dgm:prSet/>
      <dgm:spPr/>
      <dgm:t>
        <a:bodyPr/>
        <a:lstStyle/>
        <a:p>
          <a:endParaRPr lang="en-US"/>
        </a:p>
      </dgm:t>
    </dgm:pt>
    <dgm:pt modelId="{4C223401-8BF3-42D4-8A6A-37B8B145A0D2}">
      <dgm:prSet/>
      <dgm:spPr/>
      <dgm:t>
        <a:bodyPr/>
        <a:lstStyle/>
        <a:p>
          <a:pPr>
            <a:lnSpc>
              <a:spcPct val="100000"/>
            </a:lnSpc>
          </a:pPr>
          <a:r>
            <a:rPr lang="fr-FR" b="1" dirty="0"/>
            <a:t>Présentation du CCSP &amp; d’UNIA</a:t>
          </a:r>
          <a:endParaRPr lang="en-US" dirty="0"/>
        </a:p>
      </dgm:t>
    </dgm:pt>
    <dgm:pt modelId="{0B2A4F7B-2994-4326-9238-1FAD869D6F4D}" type="parTrans" cxnId="{8CDA1386-B23D-4132-B9CF-90A3520E8007}">
      <dgm:prSet/>
      <dgm:spPr/>
      <dgm:t>
        <a:bodyPr/>
        <a:lstStyle/>
        <a:p>
          <a:endParaRPr lang="en-US"/>
        </a:p>
      </dgm:t>
    </dgm:pt>
    <dgm:pt modelId="{C1A11F44-3395-4BB9-9474-9B59E1885FD1}" type="sibTrans" cxnId="{8CDA1386-B23D-4132-B9CF-90A3520E8007}">
      <dgm:prSet/>
      <dgm:spPr/>
      <dgm:t>
        <a:bodyPr/>
        <a:lstStyle/>
        <a:p>
          <a:endParaRPr lang="en-US"/>
        </a:p>
      </dgm:t>
    </dgm:pt>
    <dgm:pt modelId="{459CA384-F080-4F06-B563-52F2E0562E5C}">
      <dgm:prSet/>
      <dgm:spPr/>
      <dgm:t>
        <a:bodyPr/>
        <a:lstStyle/>
        <a:p>
          <a:pPr>
            <a:lnSpc>
              <a:spcPct val="100000"/>
            </a:lnSpc>
          </a:pPr>
          <a:r>
            <a:rPr lang="fr-BE" b="1"/>
            <a:t>Pause café</a:t>
          </a:r>
          <a:endParaRPr lang="en-US"/>
        </a:p>
      </dgm:t>
    </dgm:pt>
    <dgm:pt modelId="{CB55F705-D6FB-430E-ABAB-756CF8DA812D}" type="parTrans" cxnId="{228B4E6A-DF68-4114-81C6-CAF975FADD0D}">
      <dgm:prSet/>
      <dgm:spPr/>
      <dgm:t>
        <a:bodyPr/>
        <a:lstStyle/>
        <a:p>
          <a:endParaRPr lang="en-US"/>
        </a:p>
      </dgm:t>
    </dgm:pt>
    <dgm:pt modelId="{DC1829F5-DBB0-4F95-9DF1-48CA0713367B}" type="sibTrans" cxnId="{228B4E6A-DF68-4114-81C6-CAF975FADD0D}">
      <dgm:prSet/>
      <dgm:spPr/>
      <dgm:t>
        <a:bodyPr/>
        <a:lstStyle/>
        <a:p>
          <a:endParaRPr lang="en-US"/>
        </a:p>
      </dgm:t>
    </dgm:pt>
    <dgm:pt modelId="{28CDAE53-50CF-4A06-B3BC-1B3C04ACFA28}">
      <dgm:prSet/>
      <dgm:spPr/>
      <dgm:t>
        <a:bodyPr/>
        <a:lstStyle/>
        <a:p>
          <a:pPr>
            <a:lnSpc>
              <a:spcPct val="100000"/>
            </a:lnSpc>
          </a:pPr>
          <a:r>
            <a:rPr lang="fr-BE" b="1"/>
            <a:t>2ème table-ronde : la phase d’enquête et de prononcé de l’internement</a:t>
          </a:r>
          <a:r>
            <a:rPr lang="fr-BE"/>
            <a:t> </a:t>
          </a:r>
          <a:endParaRPr lang="en-US"/>
        </a:p>
      </dgm:t>
    </dgm:pt>
    <dgm:pt modelId="{6C3D5711-269A-424E-B6F4-BE2CECF417B7}" type="parTrans" cxnId="{B440AB0E-82E7-48A5-A0AA-56544A5ABA5A}">
      <dgm:prSet/>
      <dgm:spPr/>
      <dgm:t>
        <a:bodyPr/>
        <a:lstStyle/>
        <a:p>
          <a:endParaRPr lang="en-US"/>
        </a:p>
      </dgm:t>
    </dgm:pt>
    <dgm:pt modelId="{1B445753-21F2-4D16-BBA4-B469B9597082}" type="sibTrans" cxnId="{B440AB0E-82E7-48A5-A0AA-56544A5ABA5A}">
      <dgm:prSet/>
      <dgm:spPr/>
      <dgm:t>
        <a:bodyPr/>
        <a:lstStyle/>
        <a:p>
          <a:endParaRPr lang="en-US"/>
        </a:p>
      </dgm:t>
    </dgm:pt>
    <dgm:pt modelId="{5422FA7A-4FBA-4510-B6AC-A064DB655D64}">
      <dgm:prSet/>
      <dgm:spPr/>
      <dgm:t>
        <a:bodyPr/>
        <a:lstStyle/>
        <a:p>
          <a:pPr>
            <a:lnSpc>
              <a:spcPct val="100000"/>
            </a:lnSpc>
          </a:pPr>
          <a:r>
            <a:rPr lang="fr-BE" b="1" dirty="0"/>
            <a:t>1</a:t>
          </a:r>
          <a:r>
            <a:rPr lang="fr-BE" b="1" baseline="30000" dirty="0"/>
            <a:t>ère</a:t>
          </a:r>
          <a:r>
            <a:rPr lang="fr-BE" b="1" dirty="0"/>
            <a:t> table-ronde : une phase pouvant être préalable ou simultanée à l’internement : la loi de 1990 et les mesures d’observation protectrices </a:t>
          </a:r>
          <a:endParaRPr lang="en-US" dirty="0"/>
        </a:p>
      </dgm:t>
    </dgm:pt>
    <dgm:pt modelId="{3C03FB37-0F03-4A50-85C4-6FF60B5A6200}" type="sibTrans" cxnId="{46B7A765-D6A3-45C9-8D39-D76E2FF37ED8}">
      <dgm:prSet/>
      <dgm:spPr/>
      <dgm:t>
        <a:bodyPr/>
        <a:lstStyle/>
        <a:p>
          <a:endParaRPr lang="en-US"/>
        </a:p>
      </dgm:t>
    </dgm:pt>
    <dgm:pt modelId="{57978BE4-A1B9-4548-BB25-E91C834B947F}" type="parTrans" cxnId="{46B7A765-D6A3-45C9-8D39-D76E2FF37ED8}">
      <dgm:prSet/>
      <dgm:spPr/>
      <dgm:t>
        <a:bodyPr/>
        <a:lstStyle/>
        <a:p>
          <a:endParaRPr lang="en-US"/>
        </a:p>
      </dgm:t>
    </dgm:pt>
    <dgm:pt modelId="{9BD3B104-8D83-47AA-9E24-27D19245BBCF}" type="pres">
      <dgm:prSet presAssocID="{A7CC226A-32F7-4767-8254-F6B099830C51}" presName="root" presStyleCnt="0">
        <dgm:presLayoutVars>
          <dgm:dir/>
          <dgm:resizeHandles val="exact"/>
        </dgm:presLayoutVars>
      </dgm:prSet>
      <dgm:spPr/>
    </dgm:pt>
    <dgm:pt modelId="{2118B735-0395-4609-8FB0-25BB81BFDAE5}" type="pres">
      <dgm:prSet presAssocID="{CB34CF73-9268-45B7-9207-A9FA48653EAB}" presName="compNode" presStyleCnt="0"/>
      <dgm:spPr/>
    </dgm:pt>
    <dgm:pt modelId="{78169DD9-5CFD-4813-95E3-54363CEF10EE}" type="pres">
      <dgm:prSet presAssocID="{CB34CF73-9268-45B7-9207-A9FA48653EAB}" presName="bgRect" presStyleLbl="bgShp" presStyleIdx="0" presStyleCnt="5"/>
      <dgm:spPr/>
    </dgm:pt>
    <dgm:pt modelId="{139025AA-A960-4C6E-AE1F-65C496976725}" type="pres">
      <dgm:prSet presAssocID="{CB34CF73-9268-45B7-9207-A9FA48653EAB}" presName="iconRect" presStyleLbl="node1" presStyleIdx="0" presStyleCnt="5"/>
      <dgm:spPr>
        <a:blipFill rotWithShape="1">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Repère"/>
        </a:ext>
      </dgm:extLst>
    </dgm:pt>
    <dgm:pt modelId="{D8056CBE-2F4D-4009-BEF9-9E6C0112D5F1}" type="pres">
      <dgm:prSet presAssocID="{CB34CF73-9268-45B7-9207-A9FA48653EAB}" presName="spaceRect" presStyleCnt="0"/>
      <dgm:spPr/>
    </dgm:pt>
    <dgm:pt modelId="{C336ADEB-E8D5-44FD-A9E2-BC648162DE47}" type="pres">
      <dgm:prSet presAssocID="{CB34CF73-9268-45B7-9207-A9FA48653EAB}" presName="parTx" presStyleLbl="revTx" presStyleIdx="0" presStyleCnt="5">
        <dgm:presLayoutVars>
          <dgm:chMax val="0"/>
          <dgm:chPref val="0"/>
        </dgm:presLayoutVars>
      </dgm:prSet>
      <dgm:spPr/>
    </dgm:pt>
    <dgm:pt modelId="{0DAF3A55-49F3-46EE-B7B6-2C828BE1AC88}" type="pres">
      <dgm:prSet presAssocID="{EC294C25-860F-454F-93CE-7145A9740FC8}" presName="sibTrans" presStyleCnt="0"/>
      <dgm:spPr/>
    </dgm:pt>
    <dgm:pt modelId="{BDE03AD5-04C9-459C-9660-B5F3708DAF76}" type="pres">
      <dgm:prSet presAssocID="{4C223401-8BF3-42D4-8A6A-37B8B145A0D2}" presName="compNode" presStyleCnt="0"/>
      <dgm:spPr/>
    </dgm:pt>
    <dgm:pt modelId="{2803EA6F-D969-4E42-9083-183B497B4EEB}" type="pres">
      <dgm:prSet presAssocID="{4C223401-8BF3-42D4-8A6A-37B8B145A0D2}" presName="bgRect" presStyleLbl="bgShp" presStyleIdx="1" presStyleCnt="5"/>
      <dgm:spPr/>
    </dgm:pt>
    <dgm:pt modelId="{924608AC-83EA-48B9-A601-43E3A3FFF81D}" type="pres">
      <dgm:prSet presAssocID="{4C223401-8BF3-42D4-8A6A-37B8B145A0D2}"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0FE933EC-E7D0-4CA2-9650-6BC2543882A6}" type="pres">
      <dgm:prSet presAssocID="{4C223401-8BF3-42D4-8A6A-37B8B145A0D2}" presName="spaceRect" presStyleCnt="0"/>
      <dgm:spPr/>
    </dgm:pt>
    <dgm:pt modelId="{11B80C2E-64E5-4074-81D0-DA0D9DD56C03}" type="pres">
      <dgm:prSet presAssocID="{4C223401-8BF3-42D4-8A6A-37B8B145A0D2}" presName="parTx" presStyleLbl="revTx" presStyleIdx="1" presStyleCnt="5">
        <dgm:presLayoutVars>
          <dgm:chMax val="0"/>
          <dgm:chPref val="0"/>
        </dgm:presLayoutVars>
      </dgm:prSet>
      <dgm:spPr/>
    </dgm:pt>
    <dgm:pt modelId="{CDDD72A7-36F9-4C7D-9943-C26E764A105E}" type="pres">
      <dgm:prSet presAssocID="{C1A11F44-3395-4BB9-9474-9B59E1885FD1}" presName="sibTrans" presStyleCnt="0"/>
      <dgm:spPr/>
    </dgm:pt>
    <dgm:pt modelId="{8532A766-B4BD-4167-B2CF-BDC91D3650BC}" type="pres">
      <dgm:prSet presAssocID="{5422FA7A-4FBA-4510-B6AC-A064DB655D64}" presName="compNode" presStyleCnt="0"/>
      <dgm:spPr/>
    </dgm:pt>
    <dgm:pt modelId="{8FDD8948-A771-489E-A34C-D281299A48D2}" type="pres">
      <dgm:prSet presAssocID="{5422FA7A-4FBA-4510-B6AC-A064DB655D64}" presName="bgRect" presStyleLbl="bgShp" presStyleIdx="2" presStyleCnt="5"/>
      <dgm:spPr/>
    </dgm:pt>
    <dgm:pt modelId="{5AA3FD44-C9DC-48E7-AA9B-3C9461E38FD8}" type="pres">
      <dgm:prSet presAssocID="{5422FA7A-4FBA-4510-B6AC-A064DB655D64}" presName="iconRect" presStyleLbl="node1" presStyleIdx="2" presStyleCnt="5"/>
      <dgm:spPr>
        <a:blipFill rotWithShape="1">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rainstorming de groupe avec un remplissage uni"/>
        </a:ext>
      </dgm:extLst>
    </dgm:pt>
    <dgm:pt modelId="{EEE6876F-A421-4186-9749-43326E2A271D}" type="pres">
      <dgm:prSet presAssocID="{5422FA7A-4FBA-4510-B6AC-A064DB655D64}" presName="spaceRect" presStyleCnt="0"/>
      <dgm:spPr/>
    </dgm:pt>
    <dgm:pt modelId="{544717A7-A965-4DFC-A403-71F92C94E070}" type="pres">
      <dgm:prSet presAssocID="{5422FA7A-4FBA-4510-B6AC-A064DB655D64}" presName="parTx" presStyleLbl="revTx" presStyleIdx="2" presStyleCnt="5">
        <dgm:presLayoutVars>
          <dgm:chMax val="0"/>
          <dgm:chPref val="0"/>
        </dgm:presLayoutVars>
      </dgm:prSet>
      <dgm:spPr/>
    </dgm:pt>
    <dgm:pt modelId="{A0060D31-0395-4E24-A6B0-B0194052952A}" type="pres">
      <dgm:prSet presAssocID="{3C03FB37-0F03-4A50-85C4-6FF60B5A6200}" presName="sibTrans" presStyleCnt="0"/>
      <dgm:spPr/>
    </dgm:pt>
    <dgm:pt modelId="{77B7C2B3-910D-41BA-AFA1-BB7BB3956695}" type="pres">
      <dgm:prSet presAssocID="{459CA384-F080-4F06-B563-52F2E0562E5C}" presName="compNode" presStyleCnt="0"/>
      <dgm:spPr/>
    </dgm:pt>
    <dgm:pt modelId="{71B0E391-24A3-4153-A8E6-61699B1140E9}" type="pres">
      <dgm:prSet presAssocID="{459CA384-F080-4F06-B563-52F2E0562E5C}" presName="bgRect" presStyleLbl="bgShp" presStyleIdx="3" presStyleCnt="5"/>
      <dgm:spPr/>
    </dgm:pt>
    <dgm:pt modelId="{1A3940A7-C6D1-4C6D-BEB1-1EAA8C2FAC90}" type="pres">
      <dgm:prSet presAssocID="{459CA384-F080-4F06-B563-52F2E0562E5C}"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fé"/>
        </a:ext>
      </dgm:extLst>
    </dgm:pt>
    <dgm:pt modelId="{EA426688-1490-43A9-8A76-D21D9DAE2BEF}" type="pres">
      <dgm:prSet presAssocID="{459CA384-F080-4F06-B563-52F2E0562E5C}" presName="spaceRect" presStyleCnt="0"/>
      <dgm:spPr/>
    </dgm:pt>
    <dgm:pt modelId="{FA051094-3108-46C9-9132-39558661F0AD}" type="pres">
      <dgm:prSet presAssocID="{459CA384-F080-4F06-B563-52F2E0562E5C}" presName="parTx" presStyleLbl="revTx" presStyleIdx="3" presStyleCnt="5">
        <dgm:presLayoutVars>
          <dgm:chMax val="0"/>
          <dgm:chPref val="0"/>
        </dgm:presLayoutVars>
      </dgm:prSet>
      <dgm:spPr/>
    </dgm:pt>
    <dgm:pt modelId="{1968BDFC-C13C-4E36-B125-BF916886B305}" type="pres">
      <dgm:prSet presAssocID="{DC1829F5-DBB0-4F95-9DF1-48CA0713367B}" presName="sibTrans" presStyleCnt="0"/>
      <dgm:spPr/>
    </dgm:pt>
    <dgm:pt modelId="{815A4BD6-8BE5-4790-B5FD-ED3B25D9581A}" type="pres">
      <dgm:prSet presAssocID="{28CDAE53-50CF-4A06-B3BC-1B3C04ACFA28}" presName="compNode" presStyleCnt="0"/>
      <dgm:spPr/>
    </dgm:pt>
    <dgm:pt modelId="{B3B85636-7023-475C-9669-293A3AC6BBB3}" type="pres">
      <dgm:prSet presAssocID="{28CDAE53-50CF-4A06-B3BC-1B3C04ACFA28}" presName="bgRect" presStyleLbl="bgShp" presStyleIdx="4" presStyleCnt="5"/>
      <dgm:spPr/>
    </dgm:pt>
    <dgm:pt modelId="{947BBB95-173B-4F06-B158-395C1C837500}" type="pres">
      <dgm:prSet presAssocID="{28CDAE53-50CF-4A06-B3BC-1B3C04ACFA28}" presName="iconRect" presStyleLbl="node1" presStyleIdx="4" presStyleCnt="5"/>
      <dgm:spPr>
        <a:blipFill rotWithShape="1">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oard Room"/>
        </a:ext>
      </dgm:extLst>
    </dgm:pt>
    <dgm:pt modelId="{B0CC444C-7306-4B23-A773-BA0EB3E31DA7}" type="pres">
      <dgm:prSet presAssocID="{28CDAE53-50CF-4A06-B3BC-1B3C04ACFA28}" presName="spaceRect" presStyleCnt="0"/>
      <dgm:spPr/>
    </dgm:pt>
    <dgm:pt modelId="{6B1C5860-3951-4356-B64A-4043B28D39A0}" type="pres">
      <dgm:prSet presAssocID="{28CDAE53-50CF-4A06-B3BC-1B3C04ACFA28}" presName="parTx" presStyleLbl="revTx" presStyleIdx="4" presStyleCnt="5">
        <dgm:presLayoutVars>
          <dgm:chMax val="0"/>
          <dgm:chPref val="0"/>
        </dgm:presLayoutVars>
      </dgm:prSet>
      <dgm:spPr/>
    </dgm:pt>
  </dgm:ptLst>
  <dgm:cxnLst>
    <dgm:cxn modelId="{AE064804-D8FD-4D87-A928-D234669F31D3}" type="presOf" srcId="{28CDAE53-50CF-4A06-B3BC-1B3C04ACFA28}" destId="{6B1C5860-3951-4356-B64A-4043B28D39A0}" srcOrd="0" destOrd="0" presId="urn:microsoft.com/office/officeart/2018/2/layout/IconVerticalSolidList"/>
    <dgm:cxn modelId="{B440AB0E-82E7-48A5-A0AA-56544A5ABA5A}" srcId="{A7CC226A-32F7-4767-8254-F6B099830C51}" destId="{28CDAE53-50CF-4A06-B3BC-1B3C04ACFA28}" srcOrd="4" destOrd="0" parTransId="{6C3D5711-269A-424E-B6F4-BE2CECF417B7}" sibTransId="{1B445753-21F2-4D16-BBA4-B469B9597082}"/>
    <dgm:cxn modelId="{6ADE912C-38E5-44A7-904A-22C28E18299E}" srcId="{A7CC226A-32F7-4767-8254-F6B099830C51}" destId="{CB34CF73-9268-45B7-9207-A9FA48653EAB}" srcOrd="0" destOrd="0" parTransId="{3EBBB9DA-7CB0-4358-8DF1-11132FCCF511}" sibTransId="{EC294C25-860F-454F-93CE-7145A9740FC8}"/>
    <dgm:cxn modelId="{BD16CD4C-B06F-4A7A-ACBE-ECC2F05BA754}" type="presOf" srcId="{A7CC226A-32F7-4767-8254-F6B099830C51}" destId="{9BD3B104-8D83-47AA-9E24-27D19245BBCF}" srcOrd="0" destOrd="0" presId="urn:microsoft.com/office/officeart/2018/2/layout/IconVerticalSolidList"/>
    <dgm:cxn modelId="{46B7A765-D6A3-45C9-8D39-D76E2FF37ED8}" srcId="{A7CC226A-32F7-4767-8254-F6B099830C51}" destId="{5422FA7A-4FBA-4510-B6AC-A064DB655D64}" srcOrd="2" destOrd="0" parTransId="{57978BE4-A1B9-4548-BB25-E91C834B947F}" sibTransId="{3C03FB37-0F03-4A50-85C4-6FF60B5A6200}"/>
    <dgm:cxn modelId="{228B4E6A-DF68-4114-81C6-CAF975FADD0D}" srcId="{A7CC226A-32F7-4767-8254-F6B099830C51}" destId="{459CA384-F080-4F06-B563-52F2E0562E5C}" srcOrd="3" destOrd="0" parTransId="{CB55F705-D6FB-430E-ABAB-756CF8DA812D}" sibTransId="{DC1829F5-DBB0-4F95-9DF1-48CA0713367B}"/>
    <dgm:cxn modelId="{A7B0B576-34EE-4691-B91A-EBEF7A5E1EDB}" type="presOf" srcId="{CB34CF73-9268-45B7-9207-A9FA48653EAB}" destId="{C336ADEB-E8D5-44FD-A9E2-BC648162DE47}" srcOrd="0" destOrd="0" presId="urn:microsoft.com/office/officeart/2018/2/layout/IconVerticalSolidList"/>
    <dgm:cxn modelId="{015B8177-624C-424E-9C5F-F55FE885A605}" type="presOf" srcId="{4C223401-8BF3-42D4-8A6A-37B8B145A0D2}" destId="{11B80C2E-64E5-4074-81D0-DA0D9DD56C03}" srcOrd="0" destOrd="0" presId="urn:microsoft.com/office/officeart/2018/2/layout/IconVerticalSolidList"/>
    <dgm:cxn modelId="{8CDA1386-B23D-4132-B9CF-90A3520E8007}" srcId="{A7CC226A-32F7-4767-8254-F6B099830C51}" destId="{4C223401-8BF3-42D4-8A6A-37B8B145A0D2}" srcOrd="1" destOrd="0" parTransId="{0B2A4F7B-2994-4326-9238-1FAD869D6F4D}" sibTransId="{C1A11F44-3395-4BB9-9474-9B59E1885FD1}"/>
    <dgm:cxn modelId="{2B4723D1-F49C-4752-928F-2ABB7ED09C3D}" type="presOf" srcId="{459CA384-F080-4F06-B563-52F2E0562E5C}" destId="{FA051094-3108-46C9-9132-39558661F0AD}" srcOrd="0" destOrd="0" presId="urn:microsoft.com/office/officeart/2018/2/layout/IconVerticalSolidList"/>
    <dgm:cxn modelId="{D80C74E5-5104-4EF2-9302-B5ADDF3B5CA9}" type="presOf" srcId="{5422FA7A-4FBA-4510-B6AC-A064DB655D64}" destId="{544717A7-A965-4DFC-A403-71F92C94E070}" srcOrd="0" destOrd="0" presId="urn:microsoft.com/office/officeart/2018/2/layout/IconVerticalSolidList"/>
    <dgm:cxn modelId="{D8B66C8A-2EA6-4036-AD47-295A72E9BD9E}" type="presParOf" srcId="{9BD3B104-8D83-47AA-9E24-27D19245BBCF}" destId="{2118B735-0395-4609-8FB0-25BB81BFDAE5}" srcOrd="0" destOrd="0" presId="urn:microsoft.com/office/officeart/2018/2/layout/IconVerticalSolidList"/>
    <dgm:cxn modelId="{DB82D066-D007-4DEB-9CC0-EFF5648FA19E}" type="presParOf" srcId="{2118B735-0395-4609-8FB0-25BB81BFDAE5}" destId="{78169DD9-5CFD-4813-95E3-54363CEF10EE}" srcOrd="0" destOrd="0" presId="urn:microsoft.com/office/officeart/2018/2/layout/IconVerticalSolidList"/>
    <dgm:cxn modelId="{E387E29C-AA41-4A2B-8720-E2667FC40541}" type="presParOf" srcId="{2118B735-0395-4609-8FB0-25BB81BFDAE5}" destId="{139025AA-A960-4C6E-AE1F-65C496976725}" srcOrd="1" destOrd="0" presId="urn:microsoft.com/office/officeart/2018/2/layout/IconVerticalSolidList"/>
    <dgm:cxn modelId="{62B571F2-52EF-46C9-AB98-2B52097F6E7C}" type="presParOf" srcId="{2118B735-0395-4609-8FB0-25BB81BFDAE5}" destId="{D8056CBE-2F4D-4009-BEF9-9E6C0112D5F1}" srcOrd="2" destOrd="0" presId="urn:microsoft.com/office/officeart/2018/2/layout/IconVerticalSolidList"/>
    <dgm:cxn modelId="{CAAB9D95-C9DD-4A82-98A1-08FE14DFF8F1}" type="presParOf" srcId="{2118B735-0395-4609-8FB0-25BB81BFDAE5}" destId="{C336ADEB-E8D5-44FD-A9E2-BC648162DE47}" srcOrd="3" destOrd="0" presId="urn:microsoft.com/office/officeart/2018/2/layout/IconVerticalSolidList"/>
    <dgm:cxn modelId="{03C000C1-146C-432E-AF25-ABEF8B363A56}" type="presParOf" srcId="{9BD3B104-8D83-47AA-9E24-27D19245BBCF}" destId="{0DAF3A55-49F3-46EE-B7B6-2C828BE1AC88}" srcOrd="1" destOrd="0" presId="urn:microsoft.com/office/officeart/2018/2/layout/IconVerticalSolidList"/>
    <dgm:cxn modelId="{8911A411-0C24-4E73-A7D4-E35D12FB1111}" type="presParOf" srcId="{9BD3B104-8D83-47AA-9E24-27D19245BBCF}" destId="{BDE03AD5-04C9-459C-9660-B5F3708DAF76}" srcOrd="2" destOrd="0" presId="urn:microsoft.com/office/officeart/2018/2/layout/IconVerticalSolidList"/>
    <dgm:cxn modelId="{518AD7D3-9603-4EA7-AE9C-98533B2C537B}" type="presParOf" srcId="{BDE03AD5-04C9-459C-9660-B5F3708DAF76}" destId="{2803EA6F-D969-4E42-9083-183B497B4EEB}" srcOrd="0" destOrd="0" presId="urn:microsoft.com/office/officeart/2018/2/layout/IconVerticalSolidList"/>
    <dgm:cxn modelId="{9574B81A-40AF-4AE3-86E8-DB3E3B60B73F}" type="presParOf" srcId="{BDE03AD5-04C9-459C-9660-B5F3708DAF76}" destId="{924608AC-83EA-48B9-A601-43E3A3FFF81D}" srcOrd="1" destOrd="0" presId="urn:microsoft.com/office/officeart/2018/2/layout/IconVerticalSolidList"/>
    <dgm:cxn modelId="{43DC68BD-0081-4011-BFBD-8398D2AB04CE}" type="presParOf" srcId="{BDE03AD5-04C9-459C-9660-B5F3708DAF76}" destId="{0FE933EC-E7D0-4CA2-9650-6BC2543882A6}" srcOrd="2" destOrd="0" presId="urn:microsoft.com/office/officeart/2018/2/layout/IconVerticalSolidList"/>
    <dgm:cxn modelId="{D4EAC01D-3352-4275-B419-0DE1A63E97DC}" type="presParOf" srcId="{BDE03AD5-04C9-459C-9660-B5F3708DAF76}" destId="{11B80C2E-64E5-4074-81D0-DA0D9DD56C03}" srcOrd="3" destOrd="0" presId="urn:microsoft.com/office/officeart/2018/2/layout/IconVerticalSolidList"/>
    <dgm:cxn modelId="{E2D563A9-DFA5-4F80-8643-4A0CF60078A1}" type="presParOf" srcId="{9BD3B104-8D83-47AA-9E24-27D19245BBCF}" destId="{CDDD72A7-36F9-4C7D-9943-C26E764A105E}" srcOrd="3" destOrd="0" presId="urn:microsoft.com/office/officeart/2018/2/layout/IconVerticalSolidList"/>
    <dgm:cxn modelId="{6763A0DD-A67E-4393-85B3-30BD5AEB595E}" type="presParOf" srcId="{9BD3B104-8D83-47AA-9E24-27D19245BBCF}" destId="{8532A766-B4BD-4167-B2CF-BDC91D3650BC}" srcOrd="4" destOrd="0" presId="urn:microsoft.com/office/officeart/2018/2/layout/IconVerticalSolidList"/>
    <dgm:cxn modelId="{16CCBAF8-8C01-45CD-8EC6-D49FCA95FA22}" type="presParOf" srcId="{8532A766-B4BD-4167-B2CF-BDC91D3650BC}" destId="{8FDD8948-A771-489E-A34C-D281299A48D2}" srcOrd="0" destOrd="0" presId="urn:microsoft.com/office/officeart/2018/2/layout/IconVerticalSolidList"/>
    <dgm:cxn modelId="{0D4EDE2C-ED14-4C3A-AEC2-D96959C24278}" type="presParOf" srcId="{8532A766-B4BD-4167-B2CF-BDC91D3650BC}" destId="{5AA3FD44-C9DC-48E7-AA9B-3C9461E38FD8}" srcOrd="1" destOrd="0" presId="urn:microsoft.com/office/officeart/2018/2/layout/IconVerticalSolidList"/>
    <dgm:cxn modelId="{A4806EBC-4E53-4283-BE1C-F2CDC5CCD4C5}" type="presParOf" srcId="{8532A766-B4BD-4167-B2CF-BDC91D3650BC}" destId="{EEE6876F-A421-4186-9749-43326E2A271D}" srcOrd="2" destOrd="0" presId="urn:microsoft.com/office/officeart/2018/2/layout/IconVerticalSolidList"/>
    <dgm:cxn modelId="{4E5B1BF9-0FDA-4F59-89B4-EDFC0145D168}" type="presParOf" srcId="{8532A766-B4BD-4167-B2CF-BDC91D3650BC}" destId="{544717A7-A965-4DFC-A403-71F92C94E070}" srcOrd="3" destOrd="0" presId="urn:microsoft.com/office/officeart/2018/2/layout/IconVerticalSolidList"/>
    <dgm:cxn modelId="{1CC6E399-E0B9-46A2-8654-C2EB3696B0CB}" type="presParOf" srcId="{9BD3B104-8D83-47AA-9E24-27D19245BBCF}" destId="{A0060D31-0395-4E24-A6B0-B0194052952A}" srcOrd="5" destOrd="0" presId="urn:microsoft.com/office/officeart/2018/2/layout/IconVerticalSolidList"/>
    <dgm:cxn modelId="{5AAF74D6-3C1E-4B65-B38D-A9923A2B7CE8}" type="presParOf" srcId="{9BD3B104-8D83-47AA-9E24-27D19245BBCF}" destId="{77B7C2B3-910D-41BA-AFA1-BB7BB3956695}" srcOrd="6" destOrd="0" presId="urn:microsoft.com/office/officeart/2018/2/layout/IconVerticalSolidList"/>
    <dgm:cxn modelId="{03A2F07A-34AB-4E1F-BCD5-E195EB0C0B7E}" type="presParOf" srcId="{77B7C2B3-910D-41BA-AFA1-BB7BB3956695}" destId="{71B0E391-24A3-4153-A8E6-61699B1140E9}" srcOrd="0" destOrd="0" presId="urn:microsoft.com/office/officeart/2018/2/layout/IconVerticalSolidList"/>
    <dgm:cxn modelId="{9E2AB46C-0AD8-488C-A4A8-DAB11F1929E6}" type="presParOf" srcId="{77B7C2B3-910D-41BA-AFA1-BB7BB3956695}" destId="{1A3940A7-C6D1-4C6D-BEB1-1EAA8C2FAC90}" srcOrd="1" destOrd="0" presId="urn:microsoft.com/office/officeart/2018/2/layout/IconVerticalSolidList"/>
    <dgm:cxn modelId="{DAB5EBF1-4B1A-48EB-A459-FF403932DDDB}" type="presParOf" srcId="{77B7C2B3-910D-41BA-AFA1-BB7BB3956695}" destId="{EA426688-1490-43A9-8A76-D21D9DAE2BEF}" srcOrd="2" destOrd="0" presId="urn:microsoft.com/office/officeart/2018/2/layout/IconVerticalSolidList"/>
    <dgm:cxn modelId="{800705DC-BFA1-433D-A188-5F4B6B2B78C3}" type="presParOf" srcId="{77B7C2B3-910D-41BA-AFA1-BB7BB3956695}" destId="{FA051094-3108-46C9-9132-39558661F0AD}" srcOrd="3" destOrd="0" presId="urn:microsoft.com/office/officeart/2018/2/layout/IconVerticalSolidList"/>
    <dgm:cxn modelId="{B422F8C3-7311-4496-80FE-DF0761030EB1}" type="presParOf" srcId="{9BD3B104-8D83-47AA-9E24-27D19245BBCF}" destId="{1968BDFC-C13C-4E36-B125-BF916886B305}" srcOrd="7" destOrd="0" presId="urn:microsoft.com/office/officeart/2018/2/layout/IconVerticalSolidList"/>
    <dgm:cxn modelId="{3D3540F3-6EE9-4289-AD9A-527AECA0C121}" type="presParOf" srcId="{9BD3B104-8D83-47AA-9E24-27D19245BBCF}" destId="{815A4BD6-8BE5-4790-B5FD-ED3B25D9581A}" srcOrd="8" destOrd="0" presId="urn:microsoft.com/office/officeart/2018/2/layout/IconVerticalSolidList"/>
    <dgm:cxn modelId="{C1FFD53E-84AD-4ACF-847B-137854562593}" type="presParOf" srcId="{815A4BD6-8BE5-4790-B5FD-ED3B25D9581A}" destId="{B3B85636-7023-475C-9669-293A3AC6BBB3}" srcOrd="0" destOrd="0" presId="urn:microsoft.com/office/officeart/2018/2/layout/IconVerticalSolidList"/>
    <dgm:cxn modelId="{4AFAD375-1B13-489F-A333-D555C95D3EA9}" type="presParOf" srcId="{815A4BD6-8BE5-4790-B5FD-ED3B25D9581A}" destId="{947BBB95-173B-4F06-B158-395C1C837500}" srcOrd="1" destOrd="0" presId="urn:microsoft.com/office/officeart/2018/2/layout/IconVerticalSolidList"/>
    <dgm:cxn modelId="{7CF79492-8D46-4C5D-9A15-D49D743BA48B}" type="presParOf" srcId="{815A4BD6-8BE5-4790-B5FD-ED3B25D9581A}" destId="{B0CC444C-7306-4B23-A773-BA0EB3E31DA7}" srcOrd="2" destOrd="0" presId="urn:microsoft.com/office/officeart/2018/2/layout/IconVerticalSolidList"/>
    <dgm:cxn modelId="{972C42FF-669D-4A2E-8230-35B9454B3E51}" type="presParOf" srcId="{815A4BD6-8BE5-4790-B5FD-ED3B25D9581A}" destId="{6B1C5860-3951-4356-B64A-4043B28D39A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CC226A-32F7-4767-8254-F6B099830C5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8CDAE53-50CF-4A06-B3BC-1B3C04ACFA28}">
      <dgm:prSet/>
      <dgm:spPr/>
      <dgm:t>
        <a:bodyPr/>
        <a:lstStyle/>
        <a:p>
          <a:pPr>
            <a:lnSpc>
              <a:spcPct val="100000"/>
            </a:lnSpc>
          </a:pPr>
          <a:r>
            <a:rPr lang="fr-BE" b="1"/>
            <a:t>Temps d’échange avec la salle</a:t>
          </a:r>
          <a:r>
            <a:rPr lang="fr-BE"/>
            <a:t> </a:t>
          </a:r>
          <a:endParaRPr lang="en-US"/>
        </a:p>
      </dgm:t>
    </dgm:pt>
    <dgm:pt modelId="{6C3D5711-269A-424E-B6F4-BE2CECF417B7}" type="parTrans" cxnId="{B440AB0E-82E7-48A5-A0AA-56544A5ABA5A}">
      <dgm:prSet/>
      <dgm:spPr/>
      <dgm:t>
        <a:bodyPr/>
        <a:lstStyle/>
        <a:p>
          <a:endParaRPr lang="en-US"/>
        </a:p>
      </dgm:t>
    </dgm:pt>
    <dgm:pt modelId="{1B445753-21F2-4D16-BBA4-B469B9597082}" type="sibTrans" cxnId="{B440AB0E-82E7-48A5-A0AA-56544A5ABA5A}">
      <dgm:prSet/>
      <dgm:spPr/>
      <dgm:t>
        <a:bodyPr/>
        <a:lstStyle/>
        <a:p>
          <a:endParaRPr lang="en-US"/>
        </a:p>
      </dgm:t>
    </dgm:pt>
    <dgm:pt modelId="{5422FA7A-4FBA-4510-B6AC-A064DB655D64}">
      <dgm:prSet/>
      <dgm:spPr/>
      <dgm:t>
        <a:bodyPr/>
        <a:lstStyle/>
        <a:p>
          <a:pPr>
            <a:lnSpc>
              <a:spcPct val="100000"/>
            </a:lnSpc>
          </a:pPr>
          <a:r>
            <a:rPr lang="fr-BE" b="1"/>
            <a:t>3ème table-ronde : la phase d’exécution de l’internement </a:t>
          </a:r>
          <a:endParaRPr lang="en-US"/>
        </a:p>
      </dgm:t>
    </dgm:pt>
    <dgm:pt modelId="{3C03FB37-0F03-4A50-85C4-6FF60B5A6200}" type="sibTrans" cxnId="{46B7A765-D6A3-45C9-8D39-D76E2FF37ED8}">
      <dgm:prSet/>
      <dgm:spPr/>
      <dgm:t>
        <a:bodyPr/>
        <a:lstStyle/>
        <a:p>
          <a:endParaRPr lang="en-US"/>
        </a:p>
      </dgm:t>
    </dgm:pt>
    <dgm:pt modelId="{57978BE4-A1B9-4548-BB25-E91C834B947F}" type="parTrans" cxnId="{46B7A765-D6A3-45C9-8D39-D76E2FF37ED8}">
      <dgm:prSet/>
      <dgm:spPr/>
      <dgm:t>
        <a:bodyPr/>
        <a:lstStyle/>
        <a:p>
          <a:endParaRPr lang="en-US"/>
        </a:p>
      </dgm:t>
    </dgm:pt>
    <dgm:pt modelId="{9BD3B104-8D83-47AA-9E24-27D19245BBCF}" type="pres">
      <dgm:prSet presAssocID="{A7CC226A-32F7-4767-8254-F6B099830C51}" presName="root" presStyleCnt="0">
        <dgm:presLayoutVars>
          <dgm:dir/>
          <dgm:resizeHandles val="exact"/>
        </dgm:presLayoutVars>
      </dgm:prSet>
      <dgm:spPr/>
    </dgm:pt>
    <dgm:pt modelId="{8532A766-B4BD-4167-B2CF-BDC91D3650BC}" type="pres">
      <dgm:prSet presAssocID="{5422FA7A-4FBA-4510-B6AC-A064DB655D64}" presName="compNode" presStyleCnt="0"/>
      <dgm:spPr/>
    </dgm:pt>
    <dgm:pt modelId="{8FDD8948-A771-489E-A34C-D281299A48D2}" type="pres">
      <dgm:prSet presAssocID="{5422FA7A-4FBA-4510-B6AC-A064DB655D64}" presName="bgRect" presStyleLbl="bgShp" presStyleIdx="0" presStyleCnt="2"/>
      <dgm:spPr/>
    </dgm:pt>
    <dgm:pt modelId="{5AA3FD44-C9DC-48E7-AA9B-3C9461E38FD8}" type="pres">
      <dgm:prSet presAssocID="{5422FA7A-4FBA-4510-B6AC-A064DB655D64}"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Meeting"/>
        </a:ext>
      </dgm:extLst>
    </dgm:pt>
    <dgm:pt modelId="{EEE6876F-A421-4186-9749-43326E2A271D}" type="pres">
      <dgm:prSet presAssocID="{5422FA7A-4FBA-4510-B6AC-A064DB655D64}" presName="spaceRect" presStyleCnt="0"/>
      <dgm:spPr/>
    </dgm:pt>
    <dgm:pt modelId="{544717A7-A965-4DFC-A403-71F92C94E070}" type="pres">
      <dgm:prSet presAssocID="{5422FA7A-4FBA-4510-B6AC-A064DB655D64}" presName="parTx" presStyleLbl="revTx" presStyleIdx="0" presStyleCnt="2">
        <dgm:presLayoutVars>
          <dgm:chMax val="0"/>
          <dgm:chPref val="0"/>
        </dgm:presLayoutVars>
      </dgm:prSet>
      <dgm:spPr/>
    </dgm:pt>
    <dgm:pt modelId="{A0060D31-0395-4E24-A6B0-B0194052952A}" type="pres">
      <dgm:prSet presAssocID="{3C03FB37-0F03-4A50-85C4-6FF60B5A6200}" presName="sibTrans" presStyleCnt="0"/>
      <dgm:spPr/>
    </dgm:pt>
    <dgm:pt modelId="{815A4BD6-8BE5-4790-B5FD-ED3B25D9581A}" type="pres">
      <dgm:prSet presAssocID="{28CDAE53-50CF-4A06-B3BC-1B3C04ACFA28}" presName="compNode" presStyleCnt="0"/>
      <dgm:spPr/>
    </dgm:pt>
    <dgm:pt modelId="{B3B85636-7023-475C-9669-293A3AC6BBB3}" type="pres">
      <dgm:prSet presAssocID="{28CDAE53-50CF-4A06-B3BC-1B3C04ACFA28}" presName="bgRect" presStyleLbl="bgShp" presStyleIdx="1" presStyleCnt="2"/>
      <dgm:spPr/>
    </dgm:pt>
    <dgm:pt modelId="{947BBB95-173B-4F06-B158-395C1C837500}" type="pres">
      <dgm:prSet presAssocID="{28CDAE53-50CF-4A06-B3BC-1B3C04ACFA28}" presName="iconRect" presStyleLbl="node1" presStyleIdx="1" presStyleCnt="2"/>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arte avec repère avec un remplissage uni"/>
        </a:ext>
      </dgm:extLst>
    </dgm:pt>
    <dgm:pt modelId="{B0CC444C-7306-4B23-A773-BA0EB3E31DA7}" type="pres">
      <dgm:prSet presAssocID="{28CDAE53-50CF-4A06-B3BC-1B3C04ACFA28}" presName="spaceRect" presStyleCnt="0"/>
      <dgm:spPr/>
    </dgm:pt>
    <dgm:pt modelId="{6B1C5860-3951-4356-B64A-4043B28D39A0}" type="pres">
      <dgm:prSet presAssocID="{28CDAE53-50CF-4A06-B3BC-1B3C04ACFA28}" presName="parTx" presStyleLbl="revTx" presStyleIdx="1" presStyleCnt="2">
        <dgm:presLayoutVars>
          <dgm:chMax val="0"/>
          <dgm:chPref val="0"/>
        </dgm:presLayoutVars>
      </dgm:prSet>
      <dgm:spPr/>
    </dgm:pt>
  </dgm:ptLst>
  <dgm:cxnLst>
    <dgm:cxn modelId="{AE064804-D8FD-4D87-A928-D234669F31D3}" type="presOf" srcId="{28CDAE53-50CF-4A06-B3BC-1B3C04ACFA28}" destId="{6B1C5860-3951-4356-B64A-4043B28D39A0}" srcOrd="0" destOrd="0" presId="urn:microsoft.com/office/officeart/2018/2/layout/IconVerticalSolidList"/>
    <dgm:cxn modelId="{B440AB0E-82E7-48A5-A0AA-56544A5ABA5A}" srcId="{A7CC226A-32F7-4767-8254-F6B099830C51}" destId="{28CDAE53-50CF-4A06-B3BC-1B3C04ACFA28}" srcOrd="1" destOrd="0" parTransId="{6C3D5711-269A-424E-B6F4-BE2CECF417B7}" sibTransId="{1B445753-21F2-4D16-BBA4-B469B9597082}"/>
    <dgm:cxn modelId="{BD16CD4C-B06F-4A7A-ACBE-ECC2F05BA754}" type="presOf" srcId="{A7CC226A-32F7-4767-8254-F6B099830C51}" destId="{9BD3B104-8D83-47AA-9E24-27D19245BBCF}" srcOrd="0" destOrd="0" presId="urn:microsoft.com/office/officeart/2018/2/layout/IconVerticalSolidList"/>
    <dgm:cxn modelId="{46B7A765-D6A3-45C9-8D39-D76E2FF37ED8}" srcId="{A7CC226A-32F7-4767-8254-F6B099830C51}" destId="{5422FA7A-4FBA-4510-B6AC-A064DB655D64}" srcOrd="0" destOrd="0" parTransId="{57978BE4-A1B9-4548-BB25-E91C834B947F}" sibTransId="{3C03FB37-0F03-4A50-85C4-6FF60B5A6200}"/>
    <dgm:cxn modelId="{D80C74E5-5104-4EF2-9302-B5ADDF3B5CA9}" type="presOf" srcId="{5422FA7A-4FBA-4510-B6AC-A064DB655D64}" destId="{544717A7-A965-4DFC-A403-71F92C94E070}" srcOrd="0" destOrd="0" presId="urn:microsoft.com/office/officeart/2018/2/layout/IconVerticalSolidList"/>
    <dgm:cxn modelId="{6763A0DD-A67E-4393-85B3-30BD5AEB595E}" type="presParOf" srcId="{9BD3B104-8D83-47AA-9E24-27D19245BBCF}" destId="{8532A766-B4BD-4167-B2CF-BDC91D3650BC}" srcOrd="0" destOrd="0" presId="urn:microsoft.com/office/officeart/2018/2/layout/IconVerticalSolidList"/>
    <dgm:cxn modelId="{16CCBAF8-8C01-45CD-8EC6-D49FCA95FA22}" type="presParOf" srcId="{8532A766-B4BD-4167-B2CF-BDC91D3650BC}" destId="{8FDD8948-A771-489E-A34C-D281299A48D2}" srcOrd="0" destOrd="0" presId="urn:microsoft.com/office/officeart/2018/2/layout/IconVerticalSolidList"/>
    <dgm:cxn modelId="{0D4EDE2C-ED14-4C3A-AEC2-D96959C24278}" type="presParOf" srcId="{8532A766-B4BD-4167-B2CF-BDC91D3650BC}" destId="{5AA3FD44-C9DC-48E7-AA9B-3C9461E38FD8}" srcOrd="1" destOrd="0" presId="urn:microsoft.com/office/officeart/2018/2/layout/IconVerticalSolidList"/>
    <dgm:cxn modelId="{A4806EBC-4E53-4283-BE1C-F2CDC5CCD4C5}" type="presParOf" srcId="{8532A766-B4BD-4167-B2CF-BDC91D3650BC}" destId="{EEE6876F-A421-4186-9749-43326E2A271D}" srcOrd="2" destOrd="0" presId="urn:microsoft.com/office/officeart/2018/2/layout/IconVerticalSolidList"/>
    <dgm:cxn modelId="{4E5B1BF9-0FDA-4F59-89B4-EDFC0145D168}" type="presParOf" srcId="{8532A766-B4BD-4167-B2CF-BDC91D3650BC}" destId="{544717A7-A965-4DFC-A403-71F92C94E070}" srcOrd="3" destOrd="0" presId="urn:microsoft.com/office/officeart/2018/2/layout/IconVerticalSolidList"/>
    <dgm:cxn modelId="{1CC6E399-E0B9-46A2-8654-C2EB3696B0CB}" type="presParOf" srcId="{9BD3B104-8D83-47AA-9E24-27D19245BBCF}" destId="{A0060D31-0395-4E24-A6B0-B0194052952A}" srcOrd="1" destOrd="0" presId="urn:microsoft.com/office/officeart/2018/2/layout/IconVerticalSolidList"/>
    <dgm:cxn modelId="{3D3540F3-6EE9-4289-AD9A-527AECA0C121}" type="presParOf" srcId="{9BD3B104-8D83-47AA-9E24-27D19245BBCF}" destId="{815A4BD6-8BE5-4790-B5FD-ED3B25D9581A}" srcOrd="2" destOrd="0" presId="urn:microsoft.com/office/officeart/2018/2/layout/IconVerticalSolidList"/>
    <dgm:cxn modelId="{C1FFD53E-84AD-4ACF-847B-137854562593}" type="presParOf" srcId="{815A4BD6-8BE5-4790-B5FD-ED3B25D9581A}" destId="{B3B85636-7023-475C-9669-293A3AC6BBB3}" srcOrd="0" destOrd="0" presId="urn:microsoft.com/office/officeart/2018/2/layout/IconVerticalSolidList"/>
    <dgm:cxn modelId="{4AFAD375-1B13-489F-A333-D555C95D3EA9}" type="presParOf" srcId="{815A4BD6-8BE5-4790-B5FD-ED3B25D9581A}" destId="{947BBB95-173B-4F06-B158-395C1C837500}" srcOrd="1" destOrd="0" presId="urn:microsoft.com/office/officeart/2018/2/layout/IconVerticalSolidList"/>
    <dgm:cxn modelId="{7CF79492-8D46-4C5D-9A15-D49D743BA48B}" type="presParOf" srcId="{815A4BD6-8BE5-4790-B5FD-ED3B25D9581A}" destId="{B0CC444C-7306-4B23-A773-BA0EB3E31DA7}" srcOrd="2" destOrd="0" presId="urn:microsoft.com/office/officeart/2018/2/layout/IconVerticalSolidList"/>
    <dgm:cxn modelId="{972C42FF-669D-4A2E-8230-35B9454B3E51}" type="presParOf" srcId="{815A4BD6-8BE5-4790-B5FD-ED3B25D9581A}" destId="{6B1C5860-3951-4356-B64A-4043B28D39A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EC5269-F4DB-484F-BF83-350C99CE8E55}"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DC234DEF-B286-44CF-BB5A-F62294848B64}">
      <dgm:prSet/>
      <dgm:spPr/>
      <dgm:t>
        <a:bodyPr/>
        <a:lstStyle/>
        <a:p>
          <a:r>
            <a:rPr lang="fr-FR"/>
            <a:t>Long processus législatif pour aboutir à :</a:t>
          </a:r>
          <a:endParaRPr lang="en-US"/>
        </a:p>
      </dgm:t>
    </dgm:pt>
    <dgm:pt modelId="{A9707927-DD4D-4547-B763-65A0F99A998E}" type="parTrans" cxnId="{18741567-F5CE-4B4B-8169-7F939ADB4A24}">
      <dgm:prSet/>
      <dgm:spPr/>
      <dgm:t>
        <a:bodyPr/>
        <a:lstStyle/>
        <a:p>
          <a:endParaRPr lang="en-US"/>
        </a:p>
      </dgm:t>
    </dgm:pt>
    <dgm:pt modelId="{6FA9D264-7C8E-4C09-ABA8-18D03B6FE251}" type="sibTrans" cxnId="{18741567-F5CE-4B4B-8169-7F939ADB4A24}">
      <dgm:prSet/>
      <dgm:spPr/>
      <dgm:t>
        <a:bodyPr/>
        <a:lstStyle/>
        <a:p>
          <a:endParaRPr lang="en-US"/>
        </a:p>
      </dgm:t>
    </dgm:pt>
    <dgm:pt modelId="{BE31CAD0-F661-4C75-8A38-6F808A0DC41A}">
      <dgm:prSet/>
      <dgm:spPr/>
      <dgm:t>
        <a:bodyPr/>
        <a:lstStyle/>
        <a:p>
          <a:r>
            <a:rPr lang="fr-FR" dirty="0"/>
            <a:t>l’adoption de la loi de 2014 relative à l’internement, remplaçant la loi de 1930 de défense sociale (</a:t>
          </a:r>
          <a:r>
            <a:rPr lang="fr-FR"/>
            <a:t>ayant été modifiée en 1964)</a:t>
          </a:r>
          <a:endParaRPr lang="en-US" dirty="0"/>
        </a:p>
      </dgm:t>
    </dgm:pt>
    <dgm:pt modelId="{C6F69C26-BEA1-4261-9B4F-602F570BB564}" type="parTrans" cxnId="{31E97663-0D60-4957-ABB8-2A6BC65B89DB}">
      <dgm:prSet/>
      <dgm:spPr/>
      <dgm:t>
        <a:bodyPr/>
        <a:lstStyle/>
        <a:p>
          <a:endParaRPr lang="en-US"/>
        </a:p>
      </dgm:t>
    </dgm:pt>
    <dgm:pt modelId="{989D3E24-5CC0-455D-A32C-1D39F354B438}" type="sibTrans" cxnId="{31E97663-0D60-4957-ABB8-2A6BC65B89DB}">
      <dgm:prSet/>
      <dgm:spPr/>
      <dgm:t>
        <a:bodyPr/>
        <a:lstStyle/>
        <a:p>
          <a:endParaRPr lang="en-US"/>
        </a:p>
      </dgm:t>
    </dgm:pt>
    <dgm:pt modelId="{9EB421D8-E7C7-4F97-9AD9-D6CB4A8009AD}">
      <dgm:prSet/>
      <dgm:spPr/>
      <dgm:t>
        <a:bodyPr/>
        <a:lstStyle/>
        <a:p>
          <a:r>
            <a:rPr lang="fr-FR"/>
            <a:t>et à la création des chambres de protection sociale, remplaçant les commissions de défense sociale</a:t>
          </a:r>
          <a:endParaRPr lang="en-US"/>
        </a:p>
      </dgm:t>
    </dgm:pt>
    <dgm:pt modelId="{37434412-8B99-4D17-B416-6754B1AB6E58}" type="parTrans" cxnId="{CD689328-2DBF-4D7D-96FF-7A2417E8D02E}">
      <dgm:prSet/>
      <dgm:spPr/>
      <dgm:t>
        <a:bodyPr/>
        <a:lstStyle/>
        <a:p>
          <a:endParaRPr lang="en-US"/>
        </a:p>
      </dgm:t>
    </dgm:pt>
    <dgm:pt modelId="{98062282-F238-4AAC-A391-E100C3C8072D}" type="sibTrans" cxnId="{CD689328-2DBF-4D7D-96FF-7A2417E8D02E}">
      <dgm:prSet/>
      <dgm:spPr/>
      <dgm:t>
        <a:bodyPr/>
        <a:lstStyle/>
        <a:p>
          <a:endParaRPr lang="en-US"/>
        </a:p>
      </dgm:t>
    </dgm:pt>
    <dgm:pt modelId="{063B13B1-13FB-479B-BA20-6F3894988DB1}">
      <dgm:prSet/>
      <dgm:spPr/>
      <dgm:t>
        <a:bodyPr/>
        <a:lstStyle/>
        <a:p>
          <a:r>
            <a:rPr lang="fr-FR" dirty="0"/>
            <a:t>Entrée en vigueur en 2016 de la loi de 2014 : </a:t>
          </a:r>
          <a:endParaRPr lang="en-US" dirty="0"/>
        </a:p>
      </dgm:t>
    </dgm:pt>
    <dgm:pt modelId="{71E518B9-ABE9-4F15-8F13-0EA2C5B26C05}" type="parTrans" cxnId="{9EF3FD23-D5E2-4307-B2DF-103B69E696D8}">
      <dgm:prSet/>
      <dgm:spPr/>
      <dgm:t>
        <a:bodyPr/>
        <a:lstStyle/>
        <a:p>
          <a:endParaRPr lang="en-US"/>
        </a:p>
      </dgm:t>
    </dgm:pt>
    <dgm:pt modelId="{751195B1-F47E-4147-A7D9-A8038620D49A}" type="sibTrans" cxnId="{9EF3FD23-D5E2-4307-B2DF-103B69E696D8}">
      <dgm:prSet/>
      <dgm:spPr/>
      <dgm:t>
        <a:bodyPr/>
        <a:lstStyle/>
        <a:p>
          <a:endParaRPr lang="en-US"/>
        </a:p>
      </dgm:t>
    </dgm:pt>
    <dgm:pt modelId="{3B213BE9-89A4-4FB9-88A2-18006189B15E}">
      <dgm:prSet/>
      <dgm:spPr/>
      <dgm:t>
        <a:bodyPr/>
        <a:lstStyle/>
        <a:p>
          <a:r>
            <a:rPr lang="fr-FR"/>
            <a:t>Objectifs du législateur : </a:t>
          </a:r>
          <a:endParaRPr lang="en-US"/>
        </a:p>
      </dgm:t>
    </dgm:pt>
    <dgm:pt modelId="{DE2594F3-9852-4273-B03B-58D1B42C6BD1}" type="parTrans" cxnId="{4782253F-893F-4FF6-AB75-56072EF63F64}">
      <dgm:prSet/>
      <dgm:spPr/>
      <dgm:t>
        <a:bodyPr/>
        <a:lstStyle/>
        <a:p>
          <a:endParaRPr lang="en-US"/>
        </a:p>
      </dgm:t>
    </dgm:pt>
    <dgm:pt modelId="{D2C45D5B-0A54-44C2-9B85-FD135E16B458}" type="sibTrans" cxnId="{4782253F-893F-4FF6-AB75-56072EF63F64}">
      <dgm:prSet/>
      <dgm:spPr/>
      <dgm:t>
        <a:bodyPr/>
        <a:lstStyle/>
        <a:p>
          <a:endParaRPr lang="en-US"/>
        </a:p>
      </dgm:t>
    </dgm:pt>
    <dgm:pt modelId="{D1771BDE-52AB-4BC3-8B5F-9BBD73082569}">
      <dgm:prSet/>
      <dgm:spPr/>
      <dgm:t>
        <a:bodyPr/>
        <a:lstStyle/>
        <a:p>
          <a:r>
            <a:rPr lang="fr-FR" dirty="0"/>
            <a:t>Diminuer le nombre de mesures d’internement :</a:t>
          </a:r>
          <a:endParaRPr lang="en-US" dirty="0"/>
        </a:p>
      </dgm:t>
    </dgm:pt>
    <dgm:pt modelId="{BB68DBE1-A99C-43B5-84D9-FAAF9617B81F}" type="parTrans" cxnId="{607F1EA8-2EAB-4830-91B5-B588BAF79413}">
      <dgm:prSet/>
      <dgm:spPr/>
      <dgm:t>
        <a:bodyPr/>
        <a:lstStyle/>
        <a:p>
          <a:endParaRPr lang="en-US"/>
        </a:p>
      </dgm:t>
    </dgm:pt>
    <dgm:pt modelId="{7F09FE6E-079B-4411-89B4-8A45D84D7279}" type="sibTrans" cxnId="{607F1EA8-2EAB-4830-91B5-B588BAF79413}">
      <dgm:prSet/>
      <dgm:spPr/>
      <dgm:t>
        <a:bodyPr/>
        <a:lstStyle/>
        <a:p>
          <a:endParaRPr lang="en-US"/>
        </a:p>
      </dgm:t>
    </dgm:pt>
    <dgm:pt modelId="{F69836B0-6B80-4EBE-B36C-9358908F10B9}">
      <dgm:prSet/>
      <dgm:spPr/>
      <dgm:t>
        <a:bodyPr/>
        <a:lstStyle/>
        <a:p>
          <a:r>
            <a:rPr lang="fr-FR" dirty="0"/>
            <a:t>Trajet de soin</a:t>
          </a:r>
          <a:endParaRPr lang="en-US" dirty="0"/>
        </a:p>
      </dgm:t>
    </dgm:pt>
    <dgm:pt modelId="{DB6631B8-E9A8-43E2-B752-D201C2134674}" type="parTrans" cxnId="{AFB3D7D1-9351-43B7-8954-5195967AE3D2}">
      <dgm:prSet/>
      <dgm:spPr/>
      <dgm:t>
        <a:bodyPr/>
        <a:lstStyle/>
        <a:p>
          <a:endParaRPr lang="en-US"/>
        </a:p>
      </dgm:t>
    </dgm:pt>
    <dgm:pt modelId="{B48C7E4B-9DA9-48CF-ACA2-32AD1A880D73}" type="sibTrans" cxnId="{AFB3D7D1-9351-43B7-8954-5195967AE3D2}">
      <dgm:prSet/>
      <dgm:spPr/>
      <dgm:t>
        <a:bodyPr/>
        <a:lstStyle/>
        <a:p>
          <a:endParaRPr lang="en-US"/>
        </a:p>
      </dgm:t>
    </dgm:pt>
    <dgm:pt modelId="{DA5FD262-DBEE-41C8-A66A-A8D90A57E58B}">
      <dgm:prSet/>
      <dgm:spPr/>
      <dgm:t>
        <a:bodyPr/>
        <a:lstStyle/>
        <a:p>
          <a:r>
            <a:rPr lang="fr-FR" dirty="0"/>
            <a:t>Plus de garanties juridiques et professionnalisation grâce aux chambres de protection sociale</a:t>
          </a:r>
          <a:endParaRPr lang="en-US" dirty="0"/>
        </a:p>
      </dgm:t>
    </dgm:pt>
    <dgm:pt modelId="{79588402-CCB8-4359-888C-870BEB18E3FA}" type="parTrans" cxnId="{8D7DD1CF-B5E8-4EF9-B949-49485A207A2B}">
      <dgm:prSet/>
      <dgm:spPr/>
      <dgm:t>
        <a:bodyPr/>
        <a:lstStyle/>
        <a:p>
          <a:endParaRPr lang="en-US"/>
        </a:p>
      </dgm:t>
    </dgm:pt>
    <dgm:pt modelId="{984FC569-6F43-4523-83F8-6A6308845344}" type="sibTrans" cxnId="{8D7DD1CF-B5E8-4EF9-B949-49485A207A2B}">
      <dgm:prSet/>
      <dgm:spPr/>
      <dgm:t>
        <a:bodyPr/>
        <a:lstStyle/>
        <a:p>
          <a:endParaRPr lang="en-US"/>
        </a:p>
      </dgm:t>
    </dgm:pt>
    <dgm:pt modelId="{B9E50E60-D9CE-2A47-BCE7-122DD74279CA}">
      <dgm:prSet/>
      <dgm:spPr/>
      <dgm:t>
        <a:bodyPr/>
        <a:lstStyle/>
        <a:p>
          <a:r>
            <a:rPr lang="fr-FR" dirty="0"/>
            <a:t>champ d’application réduit : infractions portant atteinte à ou menaçant l’intégrité physique ou psychique de tiers</a:t>
          </a:r>
          <a:endParaRPr lang="en-US" dirty="0"/>
        </a:p>
      </dgm:t>
    </dgm:pt>
    <dgm:pt modelId="{DFA957E6-E89C-E146-A536-393528AC5D0D}" type="parTrans" cxnId="{26139C34-1D40-BC40-965C-FBA3AB4CE6A1}">
      <dgm:prSet/>
      <dgm:spPr/>
      <dgm:t>
        <a:bodyPr/>
        <a:lstStyle/>
        <a:p>
          <a:endParaRPr lang="fr-FR"/>
        </a:p>
      </dgm:t>
    </dgm:pt>
    <dgm:pt modelId="{E9969073-14F3-3D4D-9E74-CA1A422FA622}" type="sibTrans" cxnId="{26139C34-1D40-BC40-965C-FBA3AB4CE6A1}">
      <dgm:prSet/>
      <dgm:spPr/>
      <dgm:t>
        <a:bodyPr/>
        <a:lstStyle/>
        <a:p>
          <a:endParaRPr lang="fr-FR"/>
        </a:p>
      </dgm:t>
    </dgm:pt>
    <dgm:pt modelId="{1FD226EA-8316-0949-96A9-4077B015B757}">
      <dgm:prSet/>
      <dgm:spPr/>
      <dgm:t>
        <a:bodyPr/>
        <a:lstStyle/>
        <a:p>
          <a:r>
            <a:rPr lang="fr-FR" dirty="0"/>
            <a:t>Sortir les internés de prison</a:t>
          </a:r>
          <a:endParaRPr lang="en-US" dirty="0"/>
        </a:p>
      </dgm:t>
    </dgm:pt>
    <dgm:pt modelId="{6CCEFE69-2693-A048-9930-678685F6328A}" type="parTrans" cxnId="{9CA24B83-9991-4C40-A842-432E22544756}">
      <dgm:prSet/>
      <dgm:spPr/>
      <dgm:t>
        <a:bodyPr/>
        <a:lstStyle/>
        <a:p>
          <a:endParaRPr lang="fr-FR"/>
        </a:p>
      </dgm:t>
    </dgm:pt>
    <dgm:pt modelId="{6C650B4B-A7E7-FB4B-8CE3-4DC925F4DB71}" type="sibTrans" cxnId="{9CA24B83-9991-4C40-A842-432E22544756}">
      <dgm:prSet/>
      <dgm:spPr/>
      <dgm:t>
        <a:bodyPr/>
        <a:lstStyle/>
        <a:p>
          <a:endParaRPr lang="fr-FR"/>
        </a:p>
      </dgm:t>
    </dgm:pt>
    <dgm:pt modelId="{48DA0AF0-2EC9-5A4F-A993-4CFECA045743}">
      <dgm:prSet/>
      <dgm:spPr/>
      <dgm:t>
        <a:bodyPr/>
        <a:lstStyle/>
        <a:p>
          <a:r>
            <a:rPr lang="en-US" dirty="0"/>
            <a:t>Place pour les victimes</a:t>
          </a:r>
        </a:p>
      </dgm:t>
    </dgm:pt>
    <dgm:pt modelId="{DFBB1EF9-0D0D-E74D-9F63-8B1D649D9476}" type="parTrans" cxnId="{8B334042-773A-4F44-8458-AC01C1FB549B}">
      <dgm:prSet/>
      <dgm:spPr/>
      <dgm:t>
        <a:bodyPr/>
        <a:lstStyle/>
        <a:p>
          <a:endParaRPr lang="fr-FR"/>
        </a:p>
      </dgm:t>
    </dgm:pt>
    <dgm:pt modelId="{3BC14B33-B4F4-C54E-80B6-CD639D975F26}" type="sibTrans" cxnId="{8B334042-773A-4F44-8458-AC01C1FB549B}">
      <dgm:prSet/>
      <dgm:spPr/>
      <dgm:t>
        <a:bodyPr/>
        <a:lstStyle/>
        <a:p>
          <a:endParaRPr lang="fr-FR"/>
        </a:p>
      </dgm:t>
    </dgm:pt>
    <dgm:pt modelId="{A1261E76-53CA-1943-B4BD-F1FB88E207CD}" type="pres">
      <dgm:prSet presAssocID="{D4EC5269-F4DB-484F-BF83-350C99CE8E55}" presName="Name0" presStyleCnt="0">
        <dgm:presLayoutVars>
          <dgm:dir/>
          <dgm:animLvl val="lvl"/>
          <dgm:resizeHandles val="exact"/>
        </dgm:presLayoutVars>
      </dgm:prSet>
      <dgm:spPr/>
    </dgm:pt>
    <dgm:pt modelId="{9AACD94F-65D3-8B42-918D-1F407850D039}" type="pres">
      <dgm:prSet presAssocID="{DC234DEF-B286-44CF-BB5A-F62294848B64}" presName="composite" presStyleCnt="0"/>
      <dgm:spPr/>
    </dgm:pt>
    <dgm:pt modelId="{48D14DF9-DB60-FE43-8DBC-932B03875C2E}" type="pres">
      <dgm:prSet presAssocID="{DC234DEF-B286-44CF-BB5A-F62294848B64}" presName="parTx" presStyleLbl="alignNode1" presStyleIdx="0" presStyleCnt="2">
        <dgm:presLayoutVars>
          <dgm:chMax val="0"/>
          <dgm:chPref val="0"/>
          <dgm:bulletEnabled val="1"/>
        </dgm:presLayoutVars>
      </dgm:prSet>
      <dgm:spPr/>
    </dgm:pt>
    <dgm:pt modelId="{CB398F8E-74D7-B247-B896-074042C9AF7C}" type="pres">
      <dgm:prSet presAssocID="{DC234DEF-B286-44CF-BB5A-F62294848B64}" presName="desTx" presStyleLbl="alignAccFollowNode1" presStyleIdx="0" presStyleCnt="2">
        <dgm:presLayoutVars>
          <dgm:bulletEnabled val="1"/>
        </dgm:presLayoutVars>
      </dgm:prSet>
      <dgm:spPr/>
    </dgm:pt>
    <dgm:pt modelId="{6B0ACF60-752A-7646-9F68-53765AE4F744}" type="pres">
      <dgm:prSet presAssocID="{6FA9D264-7C8E-4C09-ABA8-18D03B6FE251}" presName="space" presStyleCnt="0"/>
      <dgm:spPr/>
    </dgm:pt>
    <dgm:pt modelId="{68500605-6758-904C-9F29-586CBB6F4B78}" type="pres">
      <dgm:prSet presAssocID="{063B13B1-13FB-479B-BA20-6F3894988DB1}" presName="composite" presStyleCnt="0"/>
      <dgm:spPr/>
    </dgm:pt>
    <dgm:pt modelId="{3C99C93D-D0F6-4045-93CC-15FD39C9729F}" type="pres">
      <dgm:prSet presAssocID="{063B13B1-13FB-479B-BA20-6F3894988DB1}" presName="parTx" presStyleLbl="alignNode1" presStyleIdx="1" presStyleCnt="2">
        <dgm:presLayoutVars>
          <dgm:chMax val="0"/>
          <dgm:chPref val="0"/>
          <dgm:bulletEnabled val="1"/>
        </dgm:presLayoutVars>
      </dgm:prSet>
      <dgm:spPr/>
    </dgm:pt>
    <dgm:pt modelId="{44CBBB14-AE09-7A43-8C0A-748E9AFD6BD4}" type="pres">
      <dgm:prSet presAssocID="{063B13B1-13FB-479B-BA20-6F3894988DB1}" presName="desTx" presStyleLbl="alignAccFollowNode1" presStyleIdx="1" presStyleCnt="2">
        <dgm:presLayoutVars>
          <dgm:bulletEnabled val="1"/>
        </dgm:presLayoutVars>
      </dgm:prSet>
      <dgm:spPr/>
    </dgm:pt>
  </dgm:ptLst>
  <dgm:cxnLst>
    <dgm:cxn modelId="{33BED61A-A4C8-4E41-A618-91A0A8A61756}" type="presOf" srcId="{48DA0AF0-2EC9-5A4F-A993-4CFECA045743}" destId="{44CBBB14-AE09-7A43-8C0A-748E9AFD6BD4}" srcOrd="0" destOrd="6" presId="urn:microsoft.com/office/officeart/2005/8/layout/hList1"/>
    <dgm:cxn modelId="{0E5B2323-4067-0A4D-A48D-F7A4DB85C23A}" type="presOf" srcId="{1FD226EA-8316-0949-96A9-4077B015B757}" destId="{44CBBB14-AE09-7A43-8C0A-748E9AFD6BD4}" srcOrd="0" destOrd="4" presId="urn:microsoft.com/office/officeart/2005/8/layout/hList1"/>
    <dgm:cxn modelId="{9EF3FD23-D5E2-4307-B2DF-103B69E696D8}" srcId="{D4EC5269-F4DB-484F-BF83-350C99CE8E55}" destId="{063B13B1-13FB-479B-BA20-6F3894988DB1}" srcOrd="1" destOrd="0" parTransId="{71E518B9-ABE9-4F15-8F13-0EA2C5B26C05}" sibTransId="{751195B1-F47E-4147-A7D9-A8038620D49A}"/>
    <dgm:cxn modelId="{CD689328-2DBF-4D7D-96FF-7A2417E8D02E}" srcId="{DC234DEF-B286-44CF-BB5A-F62294848B64}" destId="{9EB421D8-E7C7-4F97-9AD9-D6CB4A8009AD}" srcOrd="1" destOrd="0" parTransId="{37434412-8B99-4D17-B416-6754B1AB6E58}" sibTransId="{98062282-F238-4AAC-A391-E100C3C8072D}"/>
    <dgm:cxn modelId="{5C974329-60D3-E446-9979-C272734B70D9}" type="presOf" srcId="{DA5FD262-DBEE-41C8-A66A-A8D90A57E58B}" destId="{44CBBB14-AE09-7A43-8C0A-748E9AFD6BD4}" srcOrd="0" destOrd="5" presId="urn:microsoft.com/office/officeart/2005/8/layout/hList1"/>
    <dgm:cxn modelId="{26139C34-1D40-BC40-965C-FBA3AB4CE6A1}" srcId="{D1771BDE-52AB-4BC3-8B5F-9BBD73082569}" destId="{B9E50E60-D9CE-2A47-BCE7-122DD74279CA}" srcOrd="0" destOrd="0" parTransId="{DFA957E6-E89C-E146-A536-393528AC5D0D}" sibTransId="{E9969073-14F3-3D4D-9E74-CA1A422FA622}"/>
    <dgm:cxn modelId="{A2F6F83B-38B9-1D4C-9AFA-362633D28D48}" type="presOf" srcId="{3B213BE9-89A4-4FB9-88A2-18006189B15E}" destId="{44CBBB14-AE09-7A43-8C0A-748E9AFD6BD4}" srcOrd="0" destOrd="0" presId="urn:microsoft.com/office/officeart/2005/8/layout/hList1"/>
    <dgm:cxn modelId="{4782253F-893F-4FF6-AB75-56072EF63F64}" srcId="{063B13B1-13FB-479B-BA20-6F3894988DB1}" destId="{3B213BE9-89A4-4FB9-88A2-18006189B15E}" srcOrd="0" destOrd="0" parTransId="{DE2594F3-9852-4273-B03B-58D1B42C6BD1}" sibTransId="{D2C45D5B-0A54-44C2-9B85-FD135E16B458}"/>
    <dgm:cxn modelId="{8B334042-773A-4F44-8458-AC01C1FB549B}" srcId="{3B213BE9-89A4-4FB9-88A2-18006189B15E}" destId="{48DA0AF0-2EC9-5A4F-A993-4CFECA045743}" srcOrd="4" destOrd="0" parTransId="{DFBB1EF9-0D0D-E74D-9F63-8B1D649D9476}" sibTransId="{3BC14B33-B4F4-C54E-80B6-CD639D975F26}"/>
    <dgm:cxn modelId="{0FB55242-8D6D-644D-85C7-4167B6DDC654}" type="presOf" srcId="{D1771BDE-52AB-4BC3-8B5F-9BBD73082569}" destId="{44CBBB14-AE09-7A43-8C0A-748E9AFD6BD4}" srcOrd="0" destOrd="1" presId="urn:microsoft.com/office/officeart/2005/8/layout/hList1"/>
    <dgm:cxn modelId="{76189644-0A4F-3142-BA0B-7582C98891C3}" type="presOf" srcId="{BE31CAD0-F661-4C75-8A38-6F808A0DC41A}" destId="{CB398F8E-74D7-B247-B896-074042C9AF7C}" srcOrd="0" destOrd="0" presId="urn:microsoft.com/office/officeart/2005/8/layout/hList1"/>
    <dgm:cxn modelId="{A5472047-C6B2-4A48-987F-58F2B11E66B4}" type="presOf" srcId="{DC234DEF-B286-44CF-BB5A-F62294848B64}" destId="{48D14DF9-DB60-FE43-8DBC-932B03875C2E}" srcOrd="0" destOrd="0" presId="urn:microsoft.com/office/officeart/2005/8/layout/hList1"/>
    <dgm:cxn modelId="{6834AC5B-699E-0244-872E-DB97A873246D}" type="presOf" srcId="{D4EC5269-F4DB-484F-BF83-350C99CE8E55}" destId="{A1261E76-53CA-1943-B4BD-F1FB88E207CD}" srcOrd="0" destOrd="0" presId="urn:microsoft.com/office/officeart/2005/8/layout/hList1"/>
    <dgm:cxn modelId="{7D3AAC5E-0873-F745-A703-3AAFE63724B5}" type="presOf" srcId="{063B13B1-13FB-479B-BA20-6F3894988DB1}" destId="{3C99C93D-D0F6-4045-93CC-15FD39C9729F}" srcOrd="0" destOrd="0" presId="urn:microsoft.com/office/officeart/2005/8/layout/hList1"/>
    <dgm:cxn modelId="{31E97663-0D60-4957-ABB8-2A6BC65B89DB}" srcId="{DC234DEF-B286-44CF-BB5A-F62294848B64}" destId="{BE31CAD0-F661-4C75-8A38-6F808A0DC41A}" srcOrd="0" destOrd="0" parTransId="{C6F69C26-BEA1-4261-9B4F-602F570BB564}" sibTransId="{989D3E24-5CC0-455D-A32C-1D39F354B438}"/>
    <dgm:cxn modelId="{18741567-F5CE-4B4B-8169-7F939ADB4A24}" srcId="{D4EC5269-F4DB-484F-BF83-350C99CE8E55}" destId="{DC234DEF-B286-44CF-BB5A-F62294848B64}" srcOrd="0" destOrd="0" parTransId="{A9707927-DD4D-4547-B763-65A0F99A998E}" sibTransId="{6FA9D264-7C8E-4C09-ABA8-18D03B6FE251}"/>
    <dgm:cxn modelId="{3C33E270-F9EA-8441-A115-A7B1415CA7C2}" type="presOf" srcId="{F69836B0-6B80-4EBE-B36C-9358908F10B9}" destId="{44CBBB14-AE09-7A43-8C0A-748E9AFD6BD4}" srcOrd="0" destOrd="3" presId="urn:microsoft.com/office/officeart/2005/8/layout/hList1"/>
    <dgm:cxn modelId="{9CA24B83-9991-4C40-A842-432E22544756}" srcId="{3B213BE9-89A4-4FB9-88A2-18006189B15E}" destId="{1FD226EA-8316-0949-96A9-4077B015B757}" srcOrd="2" destOrd="0" parTransId="{6CCEFE69-2693-A048-9930-678685F6328A}" sibTransId="{6C650B4B-A7E7-FB4B-8CE3-4DC925F4DB71}"/>
    <dgm:cxn modelId="{2671F19D-B4FC-224B-9B96-222FCAECE9AB}" type="presOf" srcId="{B9E50E60-D9CE-2A47-BCE7-122DD74279CA}" destId="{44CBBB14-AE09-7A43-8C0A-748E9AFD6BD4}" srcOrd="0" destOrd="2" presId="urn:microsoft.com/office/officeart/2005/8/layout/hList1"/>
    <dgm:cxn modelId="{607F1EA8-2EAB-4830-91B5-B588BAF79413}" srcId="{3B213BE9-89A4-4FB9-88A2-18006189B15E}" destId="{D1771BDE-52AB-4BC3-8B5F-9BBD73082569}" srcOrd="0" destOrd="0" parTransId="{BB68DBE1-A99C-43B5-84D9-FAAF9617B81F}" sibTransId="{7F09FE6E-079B-4411-89B4-8A45D84D7279}"/>
    <dgm:cxn modelId="{8D7DD1CF-B5E8-4EF9-B949-49485A207A2B}" srcId="{3B213BE9-89A4-4FB9-88A2-18006189B15E}" destId="{DA5FD262-DBEE-41C8-A66A-A8D90A57E58B}" srcOrd="3" destOrd="0" parTransId="{79588402-CCB8-4359-888C-870BEB18E3FA}" sibTransId="{984FC569-6F43-4523-83F8-6A6308845344}"/>
    <dgm:cxn modelId="{AFB3D7D1-9351-43B7-8954-5195967AE3D2}" srcId="{3B213BE9-89A4-4FB9-88A2-18006189B15E}" destId="{F69836B0-6B80-4EBE-B36C-9358908F10B9}" srcOrd="1" destOrd="0" parTransId="{DB6631B8-E9A8-43E2-B752-D201C2134674}" sibTransId="{B48C7E4B-9DA9-48CF-ACA2-32AD1A880D73}"/>
    <dgm:cxn modelId="{ED1F05F3-757A-A24C-B96F-5DF896711C1B}" type="presOf" srcId="{9EB421D8-E7C7-4F97-9AD9-D6CB4A8009AD}" destId="{CB398F8E-74D7-B247-B896-074042C9AF7C}" srcOrd="0" destOrd="1" presId="urn:microsoft.com/office/officeart/2005/8/layout/hList1"/>
    <dgm:cxn modelId="{D603D03A-0A67-2444-879A-D65E58F55A8E}" type="presParOf" srcId="{A1261E76-53CA-1943-B4BD-F1FB88E207CD}" destId="{9AACD94F-65D3-8B42-918D-1F407850D039}" srcOrd="0" destOrd="0" presId="urn:microsoft.com/office/officeart/2005/8/layout/hList1"/>
    <dgm:cxn modelId="{2638CF09-6BB6-5246-80BE-A22DF4045F86}" type="presParOf" srcId="{9AACD94F-65D3-8B42-918D-1F407850D039}" destId="{48D14DF9-DB60-FE43-8DBC-932B03875C2E}" srcOrd="0" destOrd="0" presId="urn:microsoft.com/office/officeart/2005/8/layout/hList1"/>
    <dgm:cxn modelId="{D6DDA44A-A205-5049-9371-25AE1675946B}" type="presParOf" srcId="{9AACD94F-65D3-8B42-918D-1F407850D039}" destId="{CB398F8E-74D7-B247-B896-074042C9AF7C}" srcOrd="1" destOrd="0" presId="urn:microsoft.com/office/officeart/2005/8/layout/hList1"/>
    <dgm:cxn modelId="{8EDCDA52-DB75-1346-8E59-8A07F7177278}" type="presParOf" srcId="{A1261E76-53CA-1943-B4BD-F1FB88E207CD}" destId="{6B0ACF60-752A-7646-9F68-53765AE4F744}" srcOrd="1" destOrd="0" presId="urn:microsoft.com/office/officeart/2005/8/layout/hList1"/>
    <dgm:cxn modelId="{8D4F78DA-292E-7D4C-AD81-16C05A71CE44}" type="presParOf" srcId="{A1261E76-53CA-1943-B4BD-F1FB88E207CD}" destId="{68500605-6758-904C-9F29-586CBB6F4B78}" srcOrd="2" destOrd="0" presId="urn:microsoft.com/office/officeart/2005/8/layout/hList1"/>
    <dgm:cxn modelId="{B8EE298E-3B58-7C4F-9F03-42A71D0AA9F6}" type="presParOf" srcId="{68500605-6758-904C-9F29-586CBB6F4B78}" destId="{3C99C93D-D0F6-4045-93CC-15FD39C9729F}" srcOrd="0" destOrd="0" presId="urn:microsoft.com/office/officeart/2005/8/layout/hList1"/>
    <dgm:cxn modelId="{882CE5AA-A5D3-914F-81CC-6F2D5DE23E63}" type="presParOf" srcId="{68500605-6758-904C-9F29-586CBB6F4B78}" destId="{44CBBB14-AE09-7A43-8C0A-748E9AFD6BD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5875D5-B5BB-40DE-9B09-490780BE6B81}"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n-US"/>
        </a:p>
      </dgm:t>
    </dgm:pt>
    <dgm:pt modelId="{D6427B60-D988-4F84-BFBF-491ED99D035D}">
      <dgm:prSet/>
      <dgm:spPr>
        <a:xfrm>
          <a:off x="0" y="3057"/>
          <a:ext cx="20238719" cy="1042768"/>
        </a:xfrm>
        <a:prstGeom prst="rect">
          <a:avLst/>
        </a:prstGeom>
      </dgm:spPr>
      <dgm:t>
        <a:bodyPr/>
        <a:lstStyle/>
        <a:p>
          <a:pPr>
            <a:lnSpc>
              <a:spcPct val="100000"/>
            </a:lnSpc>
            <a:buNone/>
          </a:pPr>
          <a:r>
            <a:rPr lang="fr-BE" b="1" dirty="0">
              <a:solidFill>
                <a:srgbClr val="3E4D61"/>
              </a:solidFill>
              <a:latin typeface="Calibri" panose="020F0502020204030204"/>
              <a:ea typeface="+mn-ea"/>
              <a:cs typeface="+mn-cs"/>
            </a:rPr>
            <a:t>Construire/renforcer </a:t>
          </a:r>
          <a:r>
            <a:rPr lang="fr-BE" dirty="0">
              <a:solidFill>
                <a:srgbClr val="3E4D61"/>
              </a:solidFill>
              <a:latin typeface="Calibri" panose="020F0502020204030204"/>
              <a:ea typeface="+mn-ea"/>
              <a:cs typeface="+mn-cs"/>
            </a:rPr>
            <a:t>un trajet de soins adapté à chaque interné, quel que soit le profil.</a:t>
          </a:r>
          <a:endParaRPr lang="en-US" dirty="0">
            <a:solidFill>
              <a:srgbClr val="3E4D61"/>
            </a:solidFill>
            <a:latin typeface="Calibri" panose="020F0502020204030204"/>
            <a:ea typeface="+mn-ea"/>
            <a:cs typeface="+mn-cs"/>
          </a:endParaRPr>
        </a:p>
      </dgm:t>
    </dgm:pt>
    <dgm:pt modelId="{50FD1E4A-E58F-4025-AD43-86238CEF4A47}" type="parTrans" cxnId="{787BE145-2637-45B7-96DB-946B8CB8B83B}">
      <dgm:prSet/>
      <dgm:spPr/>
      <dgm:t>
        <a:bodyPr/>
        <a:lstStyle/>
        <a:p>
          <a:endParaRPr lang="en-US"/>
        </a:p>
      </dgm:t>
    </dgm:pt>
    <dgm:pt modelId="{31380531-9521-4869-BA7B-8901157143FE}" type="sibTrans" cxnId="{787BE145-2637-45B7-96DB-946B8CB8B83B}">
      <dgm:prSet/>
      <dgm:spPr/>
      <dgm:t>
        <a:bodyPr/>
        <a:lstStyle/>
        <a:p>
          <a:pPr>
            <a:lnSpc>
              <a:spcPct val="100000"/>
            </a:lnSpc>
          </a:pPr>
          <a:endParaRPr lang="en-US"/>
        </a:p>
      </dgm:t>
    </dgm:pt>
    <dgm:pt modelId="{4A997C75-0F2B-48F1-8534-F22D85D2EFCE}">
      <dgm:prSet/>
      <dgm:spPr>
        <a:xfrm>
          <a:off x="0" y="1045826"/>
          <a:ext cx="20238719" cy="1042768"/>
        </a:xfrm>
        <a:prstGeom prst="rect">
          <a:avLst/>
        </a:prstGeom>
      </dgm:spPr>
      <dgm:t>
        <a:bodyPr/>
        <a:lstStyle/>
        <a:p>
          <a:pPr>
            <a:lnSpc>
              <a:spcPct val="100000"/>
            </a:lnSpc>
            <a:buNone/>
          </a:pPr>
          <a:r>
            <a:rPr lang="fr-BE" dirty="0">
              <a:solidFill>
                <a:srgbClr val="3E4D61"/>
              </a:solidFill>
              <a:latin typeface="Calibri" panose="020F0502020204030204"/>
              <a:ea typeface="+mn-ea"/>
              <a:cs typeface="+mn-cs"/>
            </a:rPr>
            <a:t>Faciliter la sortie des </a:t>
          </a:r>
          <a:r>
            <a:rPr lang="fr-BE" b="1" dirty="0">
              <a:solidFill>
                <a:srgbClr val="3E4D61"/>
              </a:solidFill>
              <a:latin typeface="Calibri" panose="020F0502020204030204"/>
              <a:ea typeface="+mn-ea"/>
              <a:cs typeface="+mn-cs"/>
            </a:rPr>
            <a:t>lieux d’enfermement </a:t>
          </a:r>
          <a:r>
            <a:rPr lang="fr-BE" b="0" dirty="0">
              <a:solidFill>
                <a:srgbClr val="3E4D61"/>
              </a:solidFill>
              <a:latin typeface="Calibri" panose="020F0502020204030204"/>
              <a:ea typeface="+mn-ea"/>
              <a:cs typeface="+mn-cs"/>
            </a:rPr>
            <a:t>(AP-EDS-HPS).</a:t>
          </a:r>
          <a:endParaRPr lang="en-US" b="0" dirty="0">
            <a:solidFill>
              <a:srgbClr val="3E4D61"/>
            </a:solidFill>
            <a:latin typeface="Calibri" panose="020F0502020204030204"/>
            <a:ea typeface="+mn-ea"/>
            <a:cs typeface="+mn-cs"/>
          </a:endParaRPr>
        </a:p>
      </dgm:t>
    </dgm:pt>
    <dgm:pt modelId="{3B1E8BCC-4F4A-49B0-85E6-219BF3975802}" type="parTrans" cxnId="{660A5042-315F-42AF-942E-67BCFD541F84}">
      <dgm:prSet/>
      <dgm:spPr/>
      <dgm:t>
        <a:bodyPr/>
        <a:lstStyle/>
        <a:p>
          <a:endParaRPr lang="en-US"/>
        </a:p>
      </dgm:t>
    </dgm:pt>
    <dgm:pt modelId="{0EEFA104-4F74-49A5-9E45-B5E6B6F89B93}" type="sibTrans" cxnId="{660A5042-315F-42AF-942E-67BCFD541F84}">
      <dgm:prSet/>
      <dgm:spPr/>
      <dgm:t>
        <a:bodyPr/>
        <a:lstStyle/>
        <a:p>
          <a:pPr>
            <a:lnSpc>
              <a:spcPct val="100000"/>
            </a:lnSpc>
          </a:pPr>
          <a:endParaRPr lang="en-US"/>
        </a:p>
      </dgm:t>
    </dgm:pt>
    <dgm:pt modelId="{283CC8F9-BDEB-4E01-BEE4-6E92DBC1FB14}">
      <dgm:prSet/>
      <dgm:spPr>
        <a:xfrm>
          <a:off x="0" y="2088595"/>
          <a:ext cx="20238719" cy="1042768"/>
        </a:xfrm>
        <a:prstGeom prst="rect">
          <a:avLst/>
        </a:prstGeom>
      </dgm:spPr>
      <dgm:t>
        <a:bodyPr/>
        <a:lstStyle/>
        <a:p>
          <a:pPr>
            <a:lnSpc>
              <a:spcPct val="100000"/>
            </a:lnSpc>
            <a:buNone/>
          </a:pPr>
          <a:r>
            <a:rPr lang="fr-BE" dirty="0">
              <a:solidFill>
                <a:srgbClr val="3E4D61"/>
              </a:solidFill>
              <a:latin typeface="Calibri" panose="020F0502020204030204"/>
              <a:ea typeface="+mn-ea"/>
              <a:cs typeface="+mn-cs"/>
            </a:rPr>
            <a:t>Préparer une </a:t>
          </a:r>
          <a:r>
            <a:rPr lang="fr-BE" b="1" dirty="0">
              <a:solidFill>
                <a:srgbClr val="3E4D61"/>
              </a:solidFill>
              <a:latin typeface="Calibri" panose="020F0502020204030204"/>
              <a:ea typeface="+mn-ea"/>
              <a:cs typeface="+mn-cs"/>
            </a:rPr>
            <a:t>réinsertion psycho-sociale</a:t>
          </a:r>
          <a:r>
            <a:rPr lang="fr-BE" dirty="0">
              <a:solidFill>
                <a:srgbClr val="3E4D61"/>
              </a:solidFill>
              <a:latin typeface="Calibri" panose="020F0502020204030204"/>
              <a:ea typeface="+mn-ea"/>
              <a:cs typeface="+mn-cs"/>
            </a:rPr>
            <a:t> progressive dans la </a:t>
          </a:r>
          <a:r>
            <a:rPr lang="fr-BE" b="1" dirty="0">
              <a:solidFill>
                <a:srgbClr val="3E4D61"/>
              </a:solidFill>
              <a:latin typeface="Calibri" panose="020F0502020204030204"/>
              <a:ea typeface="+mn-ea"/>
              <a:cs typeface="+mn-cs"/>
            </a:rPr>
            <a:t>société.</a:t>
          </a:r>
          <a:endParaRPr lang="en-US" dirty="0">
            <a:solidFill>
              <a:srgbClr val="3E4D61"/>
            </a:solidFill>
            <a:latin typeface="Calibri" panose="020F0502020204030204"/>
            <a:ea typeface="+mn-ea"/>
            <a:cs typeface="+mn-cs"/>
          </a:endParaRPr>
        </a:p>
      </dgm:t>
    </dgm:pt>
    <dgm:pt modelId="{7DC869E3-4C85-4DB1-9E94-2EFD8CBC266C}" type="parTrans" cxnId="{04A866F3-55D4-4E9B-996D-94BF10A8EED6}">
      <dgm:prSet/>
      <dgm:spPr/>
      <dgm:t>
        <a:bodyPr/>
        <a:lstStyle/>
        <a:p>
          <a:endParaRPr lang="en-US"/>
        </a:p>
      </dgm:t>
    </dgm:pt>
    <dgm:pt modelId="{2204DF08-D0B8-4654-90D0-AC9B7CB42D40}" type="sibTrans" cxnId="{04A866F3-55D4-4E9B-996D-94BF10A8EED6}">
      <dgm:prSet/>
      <dgm:spPr/>
      <dgm:t>
        <a:bodyPr/>
        <a:lstStyle/>
        <a:p>
          <a:pPr>
            <a:lnSpc>
              <a:spcPct val="100000"/>
            </a:lnSpc>
          </a:pPr>
          <a:endParaRPr lang="en-US"/>
        </a:p>
      </dgm:t>
    </dgm:pt>
    <dgm:pt modelId="{F4007C6B-1E9A-411D-92D8-D246D36F9BFE}">
      <dgm:prSet/>
      <dgm:spPr>
        <a:xfrm>
          <a:off x="0" y="3131364"/>
          <a:ext cx="20238719" cy="1042768"/>
        </a:xfrm>
        <a:prstGeom prst="rect">
          <a:avLst/>
        </a:prstGeom>
      </dgm:spPr>
      <dgm:t>
        <a:bodyPr/>
        <a:lstStyle/>
        <a:p>
          <a:pPr>
            <a:lnSpc>
              <a:spcPct val="100000"/>
            </a:lnSpc>
            <a:buNone/>
          </a:pPr>
          <a:r>
            <a:rPr lang="fr-BE" dirty="0">
              <a:solidFill>
                <a:srgbClr val="3E4D61"/>
              </a:solidFill>
              <a:latin typeface="Calibri" panose="020F0502020204030204"/>
              <a:ea typeface="+mn-ea"/>
              <a:cs typeface="+mn-cs"/>
            </a:rPr>
            <a:t>Tenter d’éviter les révocations.</a:t>
          </a:r>
          <a:endParaRPr lang="en-US" dirty="0">
            <a:solidFill>
              <a:srgbClr val="3E4D61"/>
            </a:solidFill>
            <a:latin typeface="Calibri" panose="020F0502020204030204"/>
            <a:ea typeface="+mn-ea"/>
            <a:cs typeface="+mn-cs"/>
          </a:endParaRPr>
        </a:p>
      </dgm:t>
    </dgm:pt>
    <dgm:pt modelId="{C7AF090E-693B-4A87-B8E2-5A2DF3200B5B}" type="parTrans" cxnId="{A9913D23-5F97-4E54-AC5B-36596242A1D6}">
      <dgm:prSet/>
      <dgm:spPr/>
      <dgm:t>
        <a:bodyPr/>
        <a:lstStyle/>
        <a:p>
          <a:endParaRPr lang="en-US"/>
        </a:p>
      </dgm:t>
    </dgm:pt>
    <dgm:pt modelId="{45401899-90D0-40FF-89F5-7BA93C6FD6D1}" type="sibTrans" cxnId="{A9913D23-5F97-4E54-AC5B-36596242A1D6}">
      <dgm:prSet/>
      <dgm:spPr/>
      <dgm:t>
        <a:bodyPr/>
        <a:lstStyle/>
        <a:p>
          <a:pPr>
            <a:lnSpc>
              <a:spcPct val="100000"/>
            </a:lnSpc>
          </a:pPr>
          <a:endParaRPr lang="en-US"/>
        </a:p>
      </dgm:t>
    </dgm:pt>
    <dgm:pt modelId="{BBC3C703-A1A9-4583-9731-46F06B504F42}">
      <dgm:prSet/>
      <dgm:spPr>
        <a:xfrm>
          <a:off x="0" y="4174132"/>
          <a:ext cx="20238719" cy="1042768"/>
        </a:xfrm>
        <a:prstGeom prst="rect">
          <a:avLst/>
        </a:prstGeom>
      </dgm:spPr>
      <dgm:t>
        <a:bodyPr/>
        <a:lstStyle/>
        <a:p>
          <a:pPr>
            <a:lnSpc>
              <a:spcPct val="100000"/>
            </a:lnSpc>
            <a:buNone/>
          </a:pPr>
          <a:r>
            <a:rPr lang="fr-BE" dirty="0">
              <a:solidFill>
                <a:srgbClr val="3E4D61"/>
              </a:solidFill>
              <a:latin typeface="Calibri" panose="020F0502020204030204"/>
              <a:ea typeface="+mn-ea"/>
              <a:cs typeface="+mn-cs"/>
            </a:rPr>
            <a:t>Favoriser la </a:t>
          </a:r>
          <a:r>
            <a:rPr lang="fr-BE" b="1" dirty="0">
              <a:solidFill>
                <a:srgbClr val="3E4D61"/>
              </a:solidFill>
              <a:latin typeface="Calibri" panose="020F0502020204030204"/>
              <a:ea typeface="+mn-ea"/>
              <a:cs typeface="+mn-cs"/>
            </a:rPr>
            <a:t>continuité des soins.</a:t>
          </a:r>
          <a:endParaRPr lang="en-US" dirty="0">
            <a:solidFill>
              <a:srgbClr val="3E4D61"/>
            </a:solidFill>
            <a:latin typeface="Calibri" panose="020F0502020204030204"/>
            <a:ea typeface="+mn-ea"/>
            <a:cs typeface="+mn-cs"/>
          </a:endParaRPr>
        </a:p>
      </dgm:t>
    </dgm:pt>
    <dgm:pt modelId="{F5CD8B9A-DAAD-46C7-963B-226F31F73C13}" type="parTrans" cxnId="{02D4A5F9-8EB1-4DC8-8A9D-39060950E253}">
      <dgm:prSet/>
      <dgm:spPr/>
      <dgm:t>
        <a:bodyPr/>
        <a:lstStyle/>
        <a:p>
          <a:endParaRPr lang="en-US"/>
        </a:p>
      </dgm:t>
    </dgm:pt>
    <dgm:pt modelId="{322A00FF-5F02-4B00-8206-E1E7C9D41733}" type="sibTrans" cxnId="{02D4A5F9-8EB1-4DC8-8A9D-39060950E253}">
      <dgm:prSet/>
      <dgm:spPr/>
      <dgm:t>
        <a:bodyPr/>
        <a:lstStyle/>
        <a:p>
          <a:pPr>
            <a:lnSpc>
              <a:spcPct val="100000"/>
            </a:lnSpc>
          </a:pPr>
          <a:endParaRPr lang="en-US"/>
        </a:p>
      </dgm:t>
    </dgm:pt>
    <dgm:pt modelId="{2B855CD3-3888-4EC9-9F80-6D19F3F53F9A}">
      <dgm:prSet/>
      <dgm:spPr>
        <a:xfrm>
          <a:off x="0" y="5216901"/>
          <a:ext cx="20238719" cy="1042768"/>
        </a:xfrm>
        <a:prstGeom prst="rect">
          <a:avLst/>
        </a:prstGeom>
      </dgm:spPr>
      <dgm:t>
        <a:bodyPr/>
        <a:lstStyle/>
        <a:p>
          <a:pPr>
            <a:lnSpc>
              <a:spcPct val="100000"/>
            </a:lnSpc>
            <a:buNone/>
          </a:pPr>
          <a:r>
            <a:rPr lang="fr-BE" b="1" dirty="0">
              <a:solidFill>
                <a:srgbClr val="3E4D61"/>
              </a:solidFill>
              <a:latin typeface="Calibri" panose="020F0502020204030204"/>
              <a:ea typeface="+mn-ea"/>
              <a:cs typeface="+mn-cs"/>
            </a:rPr>
            <a:t>Informer et sensibiliser </a:t>
          </a:r>
          <a:r>
            <a:rPr lang="fr-BE" dirty="0">
              <a:solidFill>
                <a:srgbClr val="3E4D61"/>
              </a:solidFill>
              <a:latin typeface="Calibri" panose="020F0502020204030204"/>
              <a:ea typeface="+mn-ea"/>
              <a:cs typeface="+mn-cs"/>
            </a:rPr>
            <a:t>les partenaires et les proches au statut de l'internement.</a:t>
          </a:r>
          <a:endParaRPr lang="en-US" dirty="0">
            <a:solidFill>
              <a:srgbClr val="3E4D61"/>
            </a:solidFill>
            <a:latin typeface="Calibri" panose="020F0502020204030204"/>
            <a:ea typeface="+mn-ea"/>
            <a:cs typeface="+mn-cs"/>
          </a:endParaRPr>
        </a:p>
      </dgm:t>
    </dgm:pt>
    <dgm:pt modelId="{803FC2A6-A6BD-4F9F-85CC-EBBFAB504FAB}" type="parTrans" cxnId="{F0718B5C-97A7-4466-B21F-707563721CC6}">
      <dgm:prSet/>
      <dgm:spPr/>
      <dgm:t>
        <a:bodyPr/>
        <a:lstStyle/>
        <a:p>
          <a:endParaRPr lang="en-US"/>
        </a:p>
      </dgm:t>
    </dgm:pt>
    <dgm:pt modelId="{DFC3D814-4BBC-4A63-8E71-29AA950B2F47}" type="sibTrans" cxnId="{F0718B5C-97A7-4466-B21F-707563721CC6}">
      <dgm:prSet/>
      <dgm:spPr/>
      <dgm:t>
        <a:bodyPr/>
        <a:lstStyle/>
        <a:p>
          <a:endParaRPr lang="en-US"/>
        </a:p>
      </dgm:t>
    </dgm:pt>
    <dgm:pt modelId="{F95632E0-2B02-D942-8E29-E414AE88ACC9}" type="pres">
      <dgm:prSet presAssocID="{085875D5-B5BB-40DE-9B09-490780BE6B81}" presName="vert0" presStyleCnt="0">
        <dgm:presLayoutVars>
          <dgm:dir/>
          <dgm:animOne val="branch"/>
          <dgm:animLvl val="lvl"/>
        </dgm:presLayoutVars>
      </dgm:prSet>
      <dgm:spPr/>
    </dgm:pt>
    <dgm:pt modelId="{AC051A63-0D12-3B40-8F31-4B6F1767A34F}" type="pres">
      <dgm:prSet presAssocID="{D6427B60-D988-4F84-BFBF-491ED99D035D}" presName="thickLine" presStyleLbl="alignNode1" presStyleIdx="0" presStyleCnt="6"/>
      <dgm:spPr>
        <a:xfrm>
          <a:off x="0" y="3057"/>
          <a:ext cx="20238719" cy="0"/>
        </a:xfrm>
        <a:prstGeom prst="line">
          <a:avLst/>
        </a:prstGeom>
      </dgm:spPr>
    </dgm:pt>
    <dgm:pt modelId="{52F45D69-5E81-544D-AEC9-7DD8A7EEA96C}" type="pres">
      <dgm:prSet presAssocID="{D6427B60-D988-4F84-BFBF-491ED99D035D}" presName="horz1" presStyleCnt="0"/>
      <dgm:spPr/>
    </dgm:pt>
    <dgm:pt modelId="{87904089-201A-4F47-BED0-AB1BEE1DA812}" type="pres">
      <dgm:prSet presAssocID="{D6427B60-D988-4F84-BFBF-491ED99D035D}" presName="tx1" presStyleLbl="revTx" presStyleIdx="0" presStyleCnt="6"/>
      <dgm:spPr>
        <a:prstGeom prst="rect">
          <a:avLst/>
        </a:prstGeom>
      </dgm:spPr>
    </dgm:pt>
    <dgm:pt modelId="{6B6B1D9F-7C45-3545-9FF2-E56616FFCB11}" type="pres">
      <dgm:prSet presAssocID="{D6427B60-D988-4F84-BFBF-491ED99D035D}" presName="vert1" presStyleCnt="0"/>
      <dgm:spPr/>
    </dgm:pt>
    <dgm:pt modelId="{39A2A95C-0F8F-E84E-A7AF-7D7B6212592A}" type="pres">
      <dgm:prSet presAssocID="{4A997C75-0F2B-48F1-8534-F22D85D2EFCE}" presName="thickLine" presStyleLbl="alignNode1" presStyleIdx="1" presStyleCnt="6"/>
      <dgm:spPr>
        <a:xfrm>
          <a:off x="0" y="1045826"/>
          <a:ext cx="20238719" cy="0"/>
        </a:xfrm>
        <a:prstGeom prst="line">
          <a:avLst/>
        </a:prstGeom>
      </dgm:spPr>
    </dgm:pt>
    <dgm:pt modelId="{9AC34E66-5DE2-6542-AD22-D14A02C9A588}" type="pres">
      <dgm:prSet presAssocID="{4A997C75-0F2B-48F1-8534-F22D85D2EFCE}" presName="horz1" presStyleCnt="0"/>
      <dgm:spPr/>
    </dgm:pt>
    <dgm:pt modelId="{C666DE1E-74C6-274D-985D-1EC773E78F7C}" type="pres">
      <dgm:prSet presAssocID="{4A997C75-0F2B-48F1-8534-F22D85D2EFCE}" presName="tx1" presStyleLbl="revTx" presStyleIdx="1" presStyleCnt="6"/>
      <dgm:spPr>
        <a:prstGeom prst="rect">
          <a:avLst/>
        </a:prstGeom>
      </dgm:spPr>
    </dgm:pt>
    <dgm:pt modelId="{F617D4B8-C705-F74A-A1DB-50B956AF9661}" type="pres">
      <dgm:prSet presAssocID="{4A997C75-0F2B-48F1-8534-F22D85D2EFCE}" presName="vert1" presStyleCnt="0"/>
      <dgm:spPr/>
    </dgm:pt>
    <dgm:pt modelId="{F8BEC808-6792-DF48-8F6F-D837128F7707}" type="pres">
      <dgm:prSet presAssocID="{283CC8F9-BDEB-4E01-BEE4-6E92DBC1FB14}" presName="thickLine" presStyleLbl="alignNode1" presStyleIdx="2" presStyleCnt="6"/>
      <dgm:spPr>
        <a:xfrm>
          <a:off x="0" y="2088595"/>
          <a:ext cx="20238719" cy="0"/>
        </a:xfrm>
        <a:prstGeom prst="line">
          <a:avLst/>
        </a:prstGeom>
      </dgm:spPr>
    </dgm:pt>
    <dgm:pt modelId="{C8D6FB56-A99E-E740-9366-80A2174270A5}" type="pres">
      <dgm:prSet presAssocID="{283CC8F9-BDEB-4E01-BEE4-6E92DBC1FB14}" presName="horz1" presStyleCnt="0"/>
      <dgm:spPr/>
    </dgm:pt>
    <dgm:pt modelId="{92CE7C4C-E4D5-CF4B-85E9-2400AFF2642E}" type="pres">
      <dgm:prSet presAssocID="{283CC8F9-BDEB-4E01-BEE4-6E92DBC1FB14}" presName="tx1" presStyleLbl="revTx" presStyleIdx="2" presStyleCnt="6"/>
      <dgm:spPr>
        <a:prstGeom prst="rect">
          <a:avLst/>
        </a:prstGeom>
      </dgm:spPr>
    </dgm:pt>
    <dgm:pt modelId="{E5C4F2B0-4F70-D440-BAB9-546933C0ABDC}" type="pres">
      <dgm:prSet presAssocID="{283CC8F9-BDEB-4E01-BEE4-6E92DBC1FB14}" presName="vert1" presStyleCnt="0"/>
      <dgm:spPr/>
    </dgm:pt>
    <dgm:pt modelId="{6CA988B7-D9FC-9B49-891C-ADC5D6412F6B}" type="pres">
      <dgm:prSet presAssocID="{F4007C6B-1E9A-411D-92D8-D246D36F9BFE}" presName="thickLine" presStyleLbl="alignNode1" presStyleIdx="3" presStyleCnt="6"/>
      <dgm:spPr>
        <a:xfrm>
          <a:off x="0" y="3131364"/>
          <a:ext cx="20238719" cy="0"/>
        </a:xfrm>
        <a:prstGeom prst="line">
          <a:avLst/>
        </a:prstGeom>
      </dgm:spPr>
    </dgm:pt>
    <dgm:pt modelId="{9E7256DB-DF54-BA4C-8B46-F6C0B7C437B6}" type="pres">
      <dgm:prSet presAssocID="{F4007C6B-1E9A-411D-92D8-D246D36F9BFE}" presName="horz1" presStyleCnt="0"/>
      <dgm:spPr/>
    </dgm:pt>
    <dgm:pt modelId="{714AF084-A47B-3840-9BEF-7F6B3F29EBBB}" type="pres">
      <dgm:prSet presAssocID="{F4007C6B-1E9A-411D-92D8-D246D36F9BFE}" presName="tx1" presStyleLbl="revTx" presStyleIdx="3" presStyleCnt="6"/>
      <dgm:spPr>
        <a:prstGeom prst="rect">
          <a:avLst/>
        </a:prstGeom>
      </dgm:spPr>
    </dgm:pt>
    <dgm:pt modelId="{C88CD7B8-CB50-4142-8C5B-894E5833209D}" type="pres">
      <dgm:prSet presAssocID="{F4007C6B-1E9A-411D-92D8-D246D36F9BFE}" presName="vert1" presStyleCnt="0"/>
      <dgm:spPr/>
    </dgm:pt>
    <dgm:pt modelId="{31468314-CB14-3B47-930D-EC1FAD31EB75}" type="pres">
      <dgm:prSet presAssocID="{BBC3C703-A1A9-4583-9731-46F06B504F42}" presName="thickLine" presStyleLbl="alignNode1" presStyleIdx="4" presStyleCnt="6"/>
      <dgm:spPr>
        <a:xfrm>
          <a:off x="0" y="4174132"/>
          <a:ext cx="20238719" cy="0"/>
        </a:xfrm>
        <a:prstGeom prst="line">
          <a:avLst/>
        </a:prstGeom>
      </dgm:spPr>
    </dgm:pt>
    <dgm:pt modelId="{BF4AD85F-459A-A54C-9298-B78626586D27}" type="pres">
      <dgm:prSet presAssocID="{BBC3C703-A1A9-4583-9731-46F06B504F42}" presName="horz1" presStyleCnt="0"/>
      <dgm:spPr/>
    </dgm:pt>
    <dgm:pt modelId="{EFC103B7-36F7-E648-A7A9-D328472565BC}" type="pres">
      <dgm:prSet presAssocID="{BBC3C703-A1A9-4583-9731-46F06B504F42}" presName="tx1" presStyleLbl="revTx" presStyleIdx="4" presStyleCnt="6"/>
      <dgm:spPr>
        <a:prstGeom prst="rect">
          <a:avLst/>
        </a:prstGeom>
      </dgm:spPr>
    </dgm:pt>
    <dgm:pt modelId="{4A28FE7A-E723-754D-8224-AC85BB026EEF}" type="pres">
      <dgm:prSet presAssocID="{BBC3C703-A1A9-4583-9731-46F06B504F42}" presName="vert1" presStyleCnt="0"/>
      <dgm:spPr/>
    </dgm:pt>
    <dgm:pt modelId="{6867E765-10A0-9146-9657-E71C5B6144D3}" type="pres">
      <dgm:prSet presAssocID="{2B855CD3-3888-4EC9-9F80-6D19F3F53F9A}" presName="thickLine" presStyleLbl="alignNode1" presStyleIdx="5" presStyleCnt="6"/>
      <dgm:spPr>
        <a:xfrm>
          <a:off x="0" y="5216901"/>
          <a:ext cx="20238719" cy="0"/>
        </a:xfrm>
        <a:prstGeom prst="line">
          <a:avLst/>
        </a:prstGeom>
      </dgm:spPr>
    </dgm:pt>
    <dgm:pt modelId="{D558C4EA-7E18-6E43-967D-1581EFE4C43A}" type="pres">
      <dgm:prSet presAssocID="{2B855CD3-3888-4EC9-9F80-6D19F3F53F9A}" presName="horz1" presStyleCnt="0"/>
      <dgm:spPr/>
    </dgm:pt>
    <dgm:pt modelId="{F447599D-3BA4-CA40-BDAE-EEEF49DEBFAE}" type="pres">
      <dgm:prSet presAssocID="{2B855CD3-3888-4EC9-9F80-6D19F3F53F9A}" presName="tx1" presStyleLbl="revTx" presStyleIdx="5" presStyleCnt="6"/>
      <dgm:spPr>
        <a:prstGeom prst="rect">
          <a:avLst/>
        </a:prstGeom>
      </dgm:spPr>
    </dgm:pt>
    <dgm:pt modelId="{948A219D-7A8E-E04F-ABF0-9DFDE9A97125}" type="pres">
      <dgm:prSet presAssocID="{2B855CD3-3888-4EC9-9F80-6D19F3F53F9A}" presName="vert1" presStyleCnt="0"/>
      <dgm:spPr/>
    </dgm:pt>
  </dgm:ptLst>
  <dgm:cxnLst>
    <dgm:cxn modelId="{A164FD00-CD0C-447B-8E9B-E1DAB6FCADD4}" type="presOf" srcId="{283CC8F9-BDEB-4E01-BEE4-6E92DBC1FB14}" destId="{92CE7C4C-E4D5-CF4B-85E9-2400AFF2642E}" srcOrd="0" destOrd="0" presId="urn:microsoft.com/office/officeart/2008/layout/LinedList"/>
    <dgm:cxn modelId="{A9913D23-5F97-4E54-AC5B-36596242A1D6}" srcId="{085875D5-B5BB-40DE-9B09-490780BE6B81}" destId="{F4007C6B-1E9A-411D-92D8-D246D36F9BFE}" srcOrd="3" destOrd="0" parTransId="{C7AF090E-693B-4A87-B8E2-5A2DF3200B5B}" sibTransId="{45401899-90D0-40FF-89F5-7BA93C6FD6D1}"/>
    <dgm:cxn modelId="{58946929-EE05-4ABF-A8C8-135A63EB1A85}" type="presOf" srcId="{4A997C75-0F2B-48F1-8534-F22D85D2EFCE}" destId="{C666DE1E-74C6-274D-985D-1EC773E78F7C}" srcOrd="0" destOrd="0" presId="urn:microsoft.com/office/officeart/2008/layout/LinedList"/>
    <dgm:cxn modelId="{4D901041-3620-4AC4-AD73-77708F189744}" type="presOf" srcId="{085875D5-B5BB-40DE-9B09-490780BE6B81}" destId="{F95632E0-2B02-D942-8E29-E414AE88ACC9}" srcOrd="0" destOrd="0" presId="urn:microsoft.com/office/officeart/2008/layout/LinedList"/>
    <dgm:cxn modelId="{660A5042-315F-42AF-942E-67BCFD541F84}" srcId="{085875D5-B5BB-40DE-9B09-490780BE6B81}" destId="{4A997C75-0F2B-48F1-8534-F22D85D2EFCE}" srcOrd="1" destOrd="0" parTransId="{3B1E8BCC-4F4A-49B0-85E6-219BF3975802}" sibTransId="{0EEFA104-4F74-49A5-9E45-B5E6B6F89B93}"/>
    <dgm:cxn modelId="{787BE145-2637-45B7-96DB-946B8CB8B83B}" srcId="{085875D5-B5BB-40DE-9B09-490780BE6B81}" destId="{D6427B60-D988-4F84-BFBF-491ED99D035D}" srcOrd="0" destOrd="0" parTransId="{50FD1E4A-E58F-4025-AD43-86238CEF4A47}" sibTransId="{31380531-9521-4869-BA7B-8901157143FE}"/>
    <dgm:cxn modelId="{BBD24747-F0AC-4A07-9789-323A5F510213}" type="presOf" srcId="{F4007C6B-1E9A-411D-92D8-D246D36F9BFE}" destId="{714AF084-A47B-3840-9BEF-7F6B3F29EBBB}" srcOrd="0" destOrd="0" presId="urn:microsoft.com/office/officeart/2008/layout/LinedList"/>
    <dgm:cxn modelId="{F0718B5C-97A7-4466-B21F-707563721CC6}" srcId="{085875D5-B5BB-40DE-9B09-490780BE6B81}" destId="{2B855CD3-3888-4EC9-9F80-6D19F3F53F9A}" srcOrd="5" destOrd="0" parTransId="{803FC2A6-A6BD-4F9F-85CC-EBBFAB504FAB}" sibTransId="{DFC3D814-4BBC-4A63-8E71-29AA950B2F47}"/>
    <dgm:cxn modelId="{CC29E096-580B-4BEA-968E-6848E213372E}" type="presOf" srcId="{2B855CD3-3888-4EC9-9F80-6D19F3F53F9A}" destId="{F447599D-3BA4-CA40-BDAE-EEEF49DEBFAE}" srcOrd="0" destOrd="0" presId="urn:microsoft.com/office/officeart/2008/layout/LinedList"/>
    <dgm:cxn modelId="{1B7B2EAC-206A-4121-AA73-C3702A4EE847}" type="presOf" srcId="{BBC3C703-A1A9-4583-9731-46F06B504F42}" destId="{EFC103B7-36F7-E648-A7A9-D328472565BC}" srcOrd="0" destOrd="0" presId="urn:microsoft.com/office/officeart/2008/layout/LinedList"/>
    <dgm:cxn modelId="{11A42CC2-D585-49D3-8866-71BDBC042E84}" type="presOf" srcId="{D6427B60-D988-4F84-BFBF-491ED99D035D}" destId="{87904089-201A-4F47-BED0-AB1BEE1DA812}" srcOrd="0" destOrd="0" presId="urn:microsoft.com/office/officeart/2008/layout/LinedList"/>
    <dgm:cxn modelId="{04A866F3-55D4-4E9B-996D-94BF10A8EED6}" srcId="{085875D5-B5BB-40DE-9B09-490780BE6B81}" destId="{283CC8F9-BDEB-4E01-BEE4-6E92DBC1FB14}" srcOrd="2" destOrd="0" parTransId="{7DC869E3-4C85-4DB1-9E94-2EFD8CBC266C}" sibTransId="{2204DF08-D0B8-4654-90D0-AC9B7CB42D40}"/>
    <dgm:cxn modelId="{02D4A5F9-8EB1-4DC8-8A9D-39060950E253}" srcId="{085875D5-B5BB-40DE-9B09-490780BE6B81}" destId="{BBC3C703-A1A9-4583-9731-46F06B504F42}" srcOrd="4" destOrd="0" parTransId="{F5CD8B9A-DAAD-46C7-963B-226F31F73C13}" sibTransId="{322A00FF-5F02-4B00-8206-E1E7C9D41733}"/>
    <dgm:cxn modelId="{8F1A039B-028B-49BB-9215-0B5E565D4EF4}" type="presParOf" srcId="{F95632E0-2B02-D942-8E29-E414AE88ACC9}" destId="{AC051A63-0D12-3B40-8F31-4B6F1767A34F}" srcOrd="0" destOrd="0" presId="urn:microsoft.com/office/officeart/2008/layout/LinedList"/>
    <dgm:cxn modelId="{1111A353-9CCF-4D65-9D34-7FE50BF2780A}" type="presParOf" srcId="{F95632E0-2B02-D942-8E29-E414AE88ACC9}" destId="{52F45D69-5E81-544D-AEC9-7DD8A7EEA96C}" srcOrd="1" destOrd="0" presId="urn:microsoft.com/office/officeart/2008/layout/LinedList"/>
    <dgm:cxn modelId="{522FC253-25F4-4F29-8603-FCDE0665D057}" type="presParOf" srcId="{52F45D69-5E81-544D-AEC9-7DD8A7EEA96C}" destId="{87904089-201A-4F47-BED0-AB1BEE1DA812}" srcOrd="0" destOrd="0" presId="urn:microsoft.com/office/officeart/2008/layout/LinedList"/>
    <dgm:cxn modelId="{1546FA71-242E-4589-87DF-E53D14B09E5B}" type="presParOf" srcId="{52F45D69-5E81-544D-AEC9-7DD8A7EEA96C}" destId="{6B6B1D9F-7C45-3545-9FF2-E56616FFCB11}" srcOrd="1" destOrd="0" presId="urn:microsoft.com/office/officeart/2008/layout/LinedList"/>
    <dgm:cxn modelId="{8D548319-763D-40D2-ACB3-4B4E6C1912B1}" type="presParOf" srcId="{F95632E0-2B02-D942-8E29-E414AE88ACC9}" destId="{39A2A95C-0F8F-E84E-A7AF-7D7B6212592A}" srcOrd="2" destOrd="0" presId="urn:microsoft.com/office/officeart/2008/layout/LinedList"/>
    <dgm:cxn modelId="{2D4F6E0D-0EA0-41CA-B1F7-E41F42102138}" type="presParOf" srcId="{F95632E0-2B02-D942-8E29-E414AE88ACC9}" destId="{9AC34E66-5DE2-6542-AD22-D14A02C9A588}" srcOrd="3" destOrd="0" presId="urn:microsoft.com/office/officeart/2008/layout/LinedList"/>
    <dgm:cxn modelId="{44593704-097C-4EB8-B556-FF92AE61062A}" type="presParOf" srcId="{9AC34E66-5DE2-6542-AD22-D14A02C9A588}" destId="{C666DE1E-74C6-274D-985D-1EC773E78F7C}" srcOrd="0" destOrd="0" presId="urn:microsoft.com/office/officeart/2008/layout/LinedList"/>
    <dgm:cxn modelId="{2F643893-3C73-403D-A68D-70DBED3D9114}" type="presParOf" srcId="{9AC34E66-5DE2-6542-AD22-D14A02C9A588}" destId="{F617D4B8-C705-F74A-A1DB-50B956AF9661}" srcOrd="1" destOrd="0" presId="urn:microsoft.com/office/officeart/2008/layout/LinedList"/>
    <dgm:cxn modelId="{BE50D6BE-2428-412E-BB57-2C0CC7CC42C7}" type="presParOf" srcId="{F95632E0-2B02-D942-8E29-E414AE88ACC9}" destId="{F8BEC808-6792-DF48-8F6F-D837128F7707}" srcOrd="4" destOrd="0" presId="urn:microsoft.com/office/officeart/2008/layout/LinedList"/>
    <dgm:cxn modelId="{A78EF1DC-5F72-4962-9060-196B7451B757}" type="presParOf" srcId="{F95632E0-2B02-D942-8E29-E414AE88ACC9}" destId="{C8D6FB56-A99E-E740-9366-80A2174270A5}" srcOrd="5" destOrd="0" presId="urn:microsoft.com/office/officeart/2008/layout/LinedList"/>
    <dgm:cxn modelId="{F80F68C8-E76B-4F5D-8588-19580E159D06}" type="presParOf" srcId="{C8D6FB56-A99E-E740-9366-80A2174270A5}" destId="{92CE7C4C-E4D5-CF4B-85E9-2400AFF2642E}" srcOrd="0" destOrd="0" presId="urn:microsoft.com/office/officeart/2008/layout/LinedList"/>
    <dgm:cxn modelId="{CCE15ED4-6681-463C-A59C-142CF72FA62F}" type="presParOf" srcId="{C8D6FB56-A99E-E740-9366-80A2174270A5}" destId="{E5C4F2B0-4F70-D440-BAB9-546933C0ABDC}" srcOrd="1" destOrd="0" presId="urn:microsoft.com/office/officeart/2008/layout/LinedList"/>
    <dgm:cxn modelId="{AF2FFA86-03AA-4CA2-AAAF-CA0CC9ADAE07}" type="presParOf" srcId="{F95632E0-2B02-D942-8E29-E414AE88ACC9}" destId="{6CA988B7-D9FC-9B49-891C-ADC5D6412F6B}" srcOrd="6" destOrd="0" presId="urn:microsoft.com/office/officeart/2008/layout/LinedList"/>
    <dgm:cxn modelId="{C425344C-033B-46DA-B62C-4508B35BA25E}" type="presParOf" srcId="{F95632E0-2B02-D942-8E29-E414AE88ACC9}" destId="{9E7256DB-DF54-BA4C-8B46-F6C0B7C437B6}" srcOrd="7" destOrd="0" presId="urn:microsoft.com/office/officeart/2008/layout/LinedList"/>
    <dgm:cxn modelId="{926ABAA9-6753-4AE1-B5AA-23C837C3B5D6}" type="presParOf" srcId="{9E7256DB-DF54-BA4C-8B46-F6C0B7C437B6}" destId="{714AF084-A47B-3840-9BEF-7F6B3F29EBBB}" srcOrd="0" destOrd="0" presId="urn:microsoft.com/office/officeart/2008/layout/LinedList"/>
    <dgm:cxn modelId="{6C4B0E57-F72C-4DDC-B61A-736B8A9D80BA}" type="presParOf" srcId="{9E7256DB-DF54-BA4C-8B46-F6C0B7C437B6}" destId="{C88CD7B8-CB50-4142-8C5B-894E5833209D}" srcOrd="1" destOrd="0" presId="urn:microsoft.com/office/officeart/2008/layout/LinedList"/>
    <dgm:cxn modelId="{5187FCF6-DFA2-409B-86B5-58F450F19CFE}" type="presParOf" srcId="{F95632E0-2B02-D942-8E29-E414AE88ACC9}" destId="{31468314-CB14-3B47-930D-EC1FAD31EB75}" srcOrd="8" destOrd="0" presId="urn:microsoft.com/office/officeart/2008/layout/LinedList"/>
    <dgm:cxn modelId="{54EB5610-7C2C-4A10-AFD3-7C46B464D917}" type="presParOf" srcId="{F95632E0-2B02-D942-8E29-E414AE88ACC9}" destId="{BF4AD85F-459A-A54C-9298-B78626586D27}" srcOrd="9" destOrd="0" presId="urn:microsoft.com/office/officeart/2008/layout/LinedList"/>
    <dgm:cxn modelId="{9EB02004-3898-4805-9E8D-953433DB58BD}" type="presParOf" srcId="{BF4AD85F-459A-A54C-9298-B78626586D27}" destId="{EFC103B7-36F7-E648-A7A9-D328472565BC}" srcOrd="0" destOrd="0" presId="urn:microsoft.com/office/officeart/2008/layout/LinedList"/>
    <dgm:cxn modelId="{DA1B107B-82E3-4DDB-8E31-DAC6A9653E87}" type="presParOf" srcId="{BF4AD85F-459A-A54C-9298-B78626586D27}" destId="{4A28FE7A-E723-754D-8224-AC85BB026EEF}" srcOrd="1" destOrd="0" presId="urn:microsoft.com/office/officeart/2008/layout/LinedList"/>
    <dgm:cxn modelId="{E8039AAA-4DAD-4798-878D-91BC763A9040}" type="presParOf" srcId="{F95632E0-2B02-D942-8E29-E414AE88ACC9}" destId="{6867E765-10A0-9146-9657-E71C5B6144D3}" srcOrd="10" destOrd="0" presId="urn:microsoft.com/office/officeart/2008/layout/LinedList"/>
    <dgm:cxn modelId="{42F4FC38-F49B-4E73-B35A-AADAE7B82026}" type="presParOf" srcId="{F95632E0-2B02-D942-8E29-E414AE88ACC9}" destId="{D558C4EA-7E18-6E43-967D-1581EFE4C43A}" srcOrd="11" destOrd="0" presId="urn:microsoft.com/office/officeart/2008/layout/LinedList"/>
    <dgm:cxn modelId="{70D7D9D0-8B73-4716-870E-AC145F7590AA}" type="presParOf" srcId="{D558C4EA-7E18-6E43-967D-1581EFE4C43A}" destId="{F447599D-3BA4-CA40-BDAE-EEEF49DEBFAE}" srcOrd="0" destOrd="0" presId="urn:microsoft.com/office/officeart/2008/layout/LinedList"/>
    <dgm:cxn modelId="{A38CD416-FA4F-496F-B9A4-86760AA11C9D}" type="presParOf" srcId="{D558C4EA-7E18-6E43-967D-1581EFE4C43A}" destId="{948A219D-7A8E-E04F-ABF0-9DFDE9A97125}" srcOrd="1" destOrd="0" presId="urn:microsoft.com/office/officeart/2008/layout/Lin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69DD9-5CFD-4813-95E3-54363CEF10EE}">
      <dsp:nvSpPr>
        <dsp:cNvPr id="0" name=""/>
        <dsp:cNvSpPr/>
      </dsp:nvSpPr>
      <dsp:spPr>
        <a:xfrm>
          <a:off x="0" y="3862"/>
          <a:ext cx="11161776" cy="8227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9025AA-A960-4C6E-AE1F-65C496976725}">
      <dsp:nvSpPr>
        <dsp:cNvPr id="0" name=""/>
        <dsp:cNvSpPr/>
      </dsp:nvSpPr>
      <dsp:spPr>
        <a:xfrm>
          <a:off x="248868" y="188971"/>
          <a:ext cx="452488" cy="452488"/>
        </a:xfrm>
        <a:prstGeom prst="rect">
          <a:avLst/>
        </a:prstGeom>
        <a:blipFill rotWithShape="1">
          <a:blip xmlns:r="http://schemas.openxmlformats.org/officeDocument/2006/relationships">
            <a:extLst>
              <a:ext uri="{96DAC541-7B7A-43D3-8B79-37D633B846F1}">
                <asvg:svgBlip xmlns:asvg="http://schemas.microsoft.com/office/drawing/2016/SVG/main" r:embed="rId1"/>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36ADEB-E8D5-44FD-A9E2-BC648162DE47}">
      <dsp:nvSpPr>
        <dsp:cNvPr id="0" name=""/>
        <dsp:cNvSpPr/>
      </dsp:nvSpPr>
      <dsp:spPr>
        <a:xfrm>
          <a:off x="950225" y="3862"/>
          <a:ext cx="10211550" cy="822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70" tIns="87070" rIns="87070" bIns="87070" numCol="1" spcCol="1270" anchor="ctr" anchorCtr="0">
          <a:noAutofit/>
        </a:bodyPr>
        <a:lstStyle/>
        <a:p>
          <a:pPr marL="0" lvl="0" indent="0" algn="l" defTabSz="844550">
            <a:lnSpc>
              <a:spcPct val="100000"/>
            </a:lnSpc>
            <a:spcBef>
              <a:spcPct val="0"/>
            </a:spcBef>
            <a:spcAft>
              <a:spcPct val="35000"/>
            </a:spcAft>
            <a:buNone/>
          </a:pPr>
          <a:r>
            <a:rPr lang="fr-FR" sz="1900" b="1" kern="1200"/>
            <a:t>Introduction : état des lieux et rapport de l’INCC</a:t>
          </a:r>
          <a:endParaRPr lang="en-US" sz="1900" kern="1200"/>
        </a:p>
      </dsp:txBody>
      <dsp:txXfrm>
        <a:off x="950225" y="3862"/>
        <a:ext cx="10211550" cy="822705"/>
      </dsp:txXfrm>
    </dsp:sp>
    <dsp:sp modelId="{2803EA6F-D969-4E42-9083-183B497B4EEB}">
      <dsp:nvSpPr>
        <dsp:cNvPr id="0" name=""/>
        <dsp:cNvSpPr/>
      </dsp:nvSpPr>
      <dsp:spPr>
        <a:xfrm>
          <a:off x="0" y="1032244"/>
          <a:ext cx="11161776" cy="8227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4608AC-83EA-48B9-A601-43E3A3FFF81D}">
      <dsp:nvSpPr>
        <dsp:cNvPr id="0" name=""/>
        <dsp:cNvSpPr/>
      </dsp:nvSpPr>
      <dsp:spPr>
        <a:xfrm>
          <a:off x="248868" y="1217353"/>
          <a:ext cx="452488" cy="45248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B80C2E-64E5-4074-81D0-DA0D9DD56C03}">
      <dsp:nvSpPr>
        <dsp:cNvPr id="0" name=""/>
        <dsp:cNvSpPr/>
      </dsp:nvSpPr>
      <dsp:spPr>
        <a:xfrm>
          <a:off x="950225" y="1032244"/>
          <a:ext cx="10211550" cy="822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70" tIns="87070" rIns="87070" bIns="87070" numCol="1" spcCol="1270" anchor="ctr" anchorCtr="0">
          <a:noAutofit/>
        </a:bodyPr>
        <a:lstStyle/>
        <a:p>
          <a:pPr marL="0" lvl="0" indent="0" algn="l" defTabSz="844550">
            <a:lnSpc>
              <a:spcPct val="100000"/>
            </a:lnSpc>
            <a:spcBef>
              <a:spcPct val="0"/>
            </a:spcBef>
            <a:spcAft>
              <a:spcPct val="35000"/>
            </a:spcAft>
            <a:buNone/>
          </a:pPr>
          <a:r>
            <a:rPr lang="fr-FR" sz="1900" b="1" kern="1200" dirty="0"/>
            <a:t>Présentation du CCSP &amp; d’UNIA</a:t>
          </a:r>
          <a:endParaRPr lang="en-US" sz="1900" kern="1200" dirty="0"/>
        </a:p>
      </dsp:txBody>
      <dsp:txXfrm>
        <a:off x="950225" y="1032244"/>
        <a:ext cx="10211550" cy="822705"/>
      </dsp:txXfrm>
    </dsp:sp>
    <dsp:sp modelId="{8FDD8948-A771-489E-A34C-D281299A48D2}">
      <dsp:nvSpPr>
        <dsp:cNvPr id="0" name=""/>
        <dsp:cNvSpPr/>
      </dsp:nvSpPr>
      <dsp:spPr>
        <a:xfrm>
          <a:off x="0" y="2060627"/>
          <a:ext cx="11161776" cy="8227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A3FD44-C9DC-48E7-AA9B-3C9461E38FD8}">
      <dsp:nvSpPr>
        <dsp:cNvPr id="0" name=""/>
        <dsp:cNvSpPr/>
      </dsp:nvSpPr>
      <dsp:spPr>
        <a:xfrm>
          <a:off x="248868" y="2245735"/>
          <a:ext cx="452488" cy="452488"/>
        </a:xfrm>
        <a:prstGeom prst="rect">
          <a:avLst/>
        </a:prstGeom>
        <a:blipFill rotWithShape="1">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4717A7-A965-4DFC-A403-71F92C94E070}">
      <dsp:nvSpPr>
        <dsp:cNvPr id="0" name=""/>
        <dsp:cNvSpPr/>
      </dsp:nvSpPr>
      <dsp:spPr>
        <a:xfrm>
          <a:off x="950225" y="2060627"/>
          <a:ext cx="10211550" cy="822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70" tIns="87070" rIns="87070" bIns="87070" numCol="1" spcCol="1270" anchor="ctr" anchorCtr="0">
          <a:noAutofit/>
        </a:bodyPr>
        <a:lstStyle/>
        <a:p>
          <a:pPr marL="0" lvl="0" indent="0" algn="l" defTabSz="844550">
            <a:lnSpc>
              <a:spcPct val="100000"/>
            </a:lnSpc>
            <a:spcBef>
              <a:spcPct val="0"/>
            </a:spcBef>
            <a:spcAft>
              <a:spcPct val="35000"/>
            </a:spcAft>
            <a:buNone/>
          </a:pPr>
          <a:r>
            <a:rPr lang="fr-BE" sz="1900" b="1" kern="1200" dirty="0"/>
            <a:t>1</a:t>
          </a:r>
          <a:r>
            <a:rPr lang="fr-BE" sz="1900" b="1" kern="1200" baseline="30000" dirty="0"/>
            <a:t>ère</a:t>
          </a:r>
          <a:r>
            <a:rPr lang="fr-BE" sz="1900" b="1" kern="1200" dirty="0"/>
            <a:t> table-ronde : une phase pouvant être préalable ou simultanée à l’internement : la loi de 1990 et les mesures d’observation protectrices </a:t>
          </a:r>
          <a:endParaRPr lang="en-US" sz="1900" kern="1200" dirty="0"/>
        </a:p>
      </dsp:txBody>
      <dsp:txXfrm>
        <a:off x="950225" y="2060627"/>
        <a:ext cx="10211550" cy="822705"/>
      </dsp:txXfrm>
    </dsp:sp>
    <dsp:sp modelId="{71B0E391-24A3-4153-A8E6-61699B1140E9}">
      <dsp:nvSpPr>
        <dsp:cNvPr id="0" name=""/>
        <dsp:cNvSpPr/>
      </dsp:nvSpPr>
      <dsp:spPr>
        <a:xfrm>
          <a:off x="0" y="3089009"/>
          <a:ext cx="11161776" cy="8227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3940A7-C6D1-4C6D-BEB1-1EAA8C2FAC90}">
      <dsp:nvSpPr>
        <dsp:cNvPr id="0" name=""/>
        <dsp:cNvSpPr/>
      </dsp:nvSpPr>
      <dsp:spPr>
        <a:xfrm>
          <a:off x="248868" y="3274118"/>
          <a:ext cx="452488" cy="45248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051094-3108-46C9-9132-39558661F0AD}">
      <dsp:nvSpPr>
        <dsp:cNvPr id="0" name=""/>
        <dsp:cNvSpPr/>
      </dsp:nvSpPr>
      <dsp:spPr>
        <a:xfrm>
          <a:off x="950225" y="3089009"/>
          <a:ext cx="10211550" cy="822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70" tIns="87070" rIns="87070" bIns="87070" numCol="1" spcCol="1270" anchor="ctr" anchorCtr="0">
          <a:noAutofit/>
        </a:bodyPr>
        <a:lstStyle/>
        <a:p>
          <a:pPr marL="0" lvl="0" indent="0" algn="l" defTabSz="844550">
            <a:lnSpc>
              <a:spcPct val="100000"/>
            </a:lnSpc>
            <a:spcBef>
              <a:spcPct val="0"/>
            </a:spcBef>
            <a:spcAft>
              <a:spcPct val="35000"/>
            </a:spcAft>
            <a:buNone/>
          </a:pPr>
          <a:r>
            <a:rPr lang="fr-BE" sz="1900" b="1" kern="1200"/>
            <a:t>Pause café</a:t>
          </a:r>
          <a:endParaRPr lang="en-US" sz="1900" kern="1200"/>
        </a:p>
      </dsp:txBody>
      <dsp:txXfrm>
        <a:off x="950225" y="3089009"/>
        <a:ext cx="10211550" cy="822705"/>
      </dsp:txXfrm>
    </dsp:sp>
    <dsp:sp modelId="{B3B85636-7023-475C-9669-293A3AC6BBB3}">
      <dsp:nvSpPr>
        <dsp:cNvPr id="0" name=""/>
        <dsp:cNvSpPr/>
      </dsp:nvSpPr>
      <dsp:spPr>
        <a:xfrm>
          <a:off x="0" y="4117391"/>
          <a:ext cx="11161776" cy="8227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7BBB95-173B-4F06-B158-395C1C837500}">
      <dsp:nvSpPr>
        <dsp:cNvPr id="0" name=""/>
        <dsp:cNvSpPr/>
      </dsp:nvSpPr>
      <dsp:spPr>
        <a:xfrm>
          <a:off x="248868" y="4302500"/>
          <a:ext cx="452488" cy="452488"/>
        </a:xfrm>
        <a:prstGeom prst="rect">
          <a:avLst/>
        </a:prstGeom>
        <a:blipFill rotWithShape="1">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1C5860-3951-4356-B64A-4043B28D39A0}">
      <dsp:nvSpPr>
        <dsp:cNvPr id="0" name=""/>
        <dsp:cNvSpPr/>
      </dsp:nvSpPr>
      <dsp:spPr>
        <a:xfrm>
          <a:off x="950225" y="4117391"/>
          <a:ext cx="10211550" cy="822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70" tIns="87070" rIns="87070" bIns="87070" numCol="1" spcCol="1270" anchor="ctr" anchorCtr="0">
          <a:noAutofit/>
        </a:bodyPr>
        <a:lstStyle/>
        <a:p>
          <a:pPr marL="0" lvl="0" indent="0" algn="l" defTabSz="844550">
            <a:lnSpc>
              <a:spcPct val="100000"/>
            </a:lnSpc>
            <a:spcBef>
              <a:spcPct val="0"/>
            </a:spcBef>
            <a:spcAft>
              <a:spcPct val="35000"/>
            </a:spcAft>
            <a:buNone/>
          </a:pPr>
          <a:r>
            <a:rPr lang="fr-BE" sz="1900" b="1" kern="1200"/>
            <a:t>2ème table-ronde : la phase d’enquête et de prononcé de l’internement</a:t>
          </a:r>
          <a:r>
            <a:rPr lang="fr-BE" sz="1900" kern="1200"/>
            <a:t> </a:t>
          </a:r>
          <a:endParaRPr lang="en-US" sz="1900" kern="1200"/>
        </a:p>
      </dsp:txBody>
      <dsp:txXfrm>
        <a:off x="950225" y="4117391"/>
        <a:ext cx="10211550" cy="8227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DD8948-A771-489E-A34C-D281299A48D2}">
      <dsp:nvSpPr>
        <dsp:cNvPr id="0" name=""/>
        <dsp:cNvSpPr/>
      </dsp:nvSpPr>
      <dsp:spPr>
        <a:xfrm>
          <a:off x="0" y="693738"/>
          <a:ext cx="11161776" cy="12807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A3FD44-C9DC-48E7-AA9B-3C9461E38FD8}">
      <dsp:nvSpPr>
        <dsp:cNvPr id="0" name=""/>
        <dsp:cNvSpPr/>
      </dsp:nvSpPr>
      <dsp:spPr>
        <a:xfrm>
          <a:off x="387426" y="981907"/>
          <a:ext cx="704411" cy="7044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4717A7-A965-4DFC-A403-71F92C94E070}">
      <dsp:nvSpPr>
        <dsp:cNvPr id="0" name=""/>
        <dsp:cNvSpPr/>
      </dsp:nvSpPr>
      <dsp:spPr>
        <a:xfrm>
          <a:off x="1479264" y="693738"/>
          <a:ext cx="9682511" cy="1280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546" tIns="135546" rIns="135546" bIns="135546" numCol="1" spcCol="1270" anchor="ctr" anchorCtr="0">
          <a:noAutofit/>
        </a:bodyPr>
        <a:lstStyle/>
        <a:p>
          <a:pPr marL="0" lvl="0" indent="0" algn="l" defTabSz="1111250">
            <a:lnSpc>
              <a:spcPct val="100000"/>
            </a:lnSpc>
            <a:spcBef>
              <a:spcPct val="0"/>
            </a:spcBef>
            <a:spcAft>
              <a:spcPct val="35000"/>
            </a:spcAft>
            <a:buNone/>
          </a:pPr>
          <a:r>
            <a:rPr lang="fr-BE" sz="2500" b="1" kern="1200"/>
            <a:t>3ème table-ronde : la phase d’exécution de l’internement </a:t>
          </a:r>
          <a:endParaRPr lang="en-US" sz="2500" kern="1200"/>
        </a:p>
      </dsp:txBody>
      <dsp:txXfrm>
        <a:off x="1479264" y="693738"/>
        <a:ext cx="9682511" cy="1280748"/>
      </dsp:txXfrm>
    </dsp:sp>
    <dsp:sp modelId="{B3B85636-7023-475C-9669-293A3AC6BBB3}">
      <dsp:nvSpPr>
        <dsp:cNvPr id="0" name=""/>
        <dsp:cNvSpPr/>
      </dsp:nvSpPr>
      <dsp:spPr>
        <a:xfrm>
          <a:off x="0" y="2294675"/>
          <a:ext cx="11161776" cy="12807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7BBB95-173B-4F06-B158-395C1C837500}">
      <dsp:nvSpPr>
        <dsp:cNvPr id="0" name=""/>
        <dsp:cNvSpPr/>
      </dsp:nvSpPr>
      <dsp:spPr>
        <a:xfrm>
          <a:off x="387426" y="2582843"/>
          <a:ext cx="704411" cy="704411"/>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1C5860-3951-4356-B64A-4043B28D39A0}">
      <dsp:nvSpPr>
        <dsp:cNvPr id="0" name=""/>
        <dsp:cNvSpPr/>
      </dsp:nvSpPr>
      <dsp:spPr>
        <a:xfrm>
          <a:off x="1479264" y="2294675"/>
          <a:ext cx="9682511" cy="1280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546" tIns="135546" rIns="135546" bIns="135546" numCol="1" spcCol="1270" anchor="ctr" anchorCtr="0">
          <a:noAutofit/>
        </a:bodyPr>
        <a:lstStyle/>
        <a:p>
          <a:pPr marL="0" lvl="0" indent="0" algn="l" defTabSz="1111250">
            <a:lnSpc>
              <a:spcPct val="100000"/>
            </a:lnSpc>
            <a:spcBef>
              <a:spcPct val="0"/>
            </a:spcBef>
            <a:spcAft>
              <a:spcPct val="35000"/>
            </a:spcAft>
            <a:buNone/>
          </a:pPr>
          <a:r>
            <a:rPr lang="fr-BE" sz="2500" b="1" kern="1200"/>
            <a:t>Temps d’échange avec la salle</a:t>
          </a:r>
          <a:r>
            <a:rPr lang="fr-BE" sz="2500" kern="1200"/>
            <a:t> </a:t>
          </a:r>
          <a:endParaRPr lang="en-US" sz="2500" kern="1200"/>
        </a:p>
      </dsp:txBody>
      <dsp:txXfrm>
        <a:off x="1479264" y="2294675"/>
        <a:ext cx="9682511" cy="12807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14DF9-DB60-FE43-8DBC-932B03875C2E}">
      <dsp:nvSpPr>
        <dsp:cNvPr id="0" name=""/>
        <dsp:cNvSpPr/>
      </dsp:nvSpPr>
      <dsp:spPr>
        <a:xfrm>
          <a:off x="57" y="224285"/>
          <a:ext cx="5482290" cy="51840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fr-FR" sz="1800" kern="1200"/>
            <a:t>Long processus législatif pour aboutir à :</a:t>
          </a:r>
          <a:endParaRPr lang="en-US" sz="1800" kern="1200"/>
        </a:p>
      </dsp:txBody>
      <dsp:txXfrm>
        <a:off x="57" y="224285"/>
        <a:ext cx="5482290" cy="518400"/>
      </dsp:txXfrm>
    </dsp:sp>
    <dsp:sp modelId="{CB398F8E-74D7-B247-B896-074042C9AF7C}">
      <dsp:nvSpPr>
        <dsp:cNvPr id="0" name=""/>
        <dsp:cNvSpPr/>
      </dsp:nvSpPr>
      <dsp:spPr>
        <a:xfrm>
          <a:off x="57" y="742685"/>
          <a:ext cx="5482290" cy="3224002"/>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FR" sz="1800" kern="1200" dirty="0"/>
            <a:t>l’adoption de la loi de 2014 relative à l’internement, remplaçant la loi de 1930 de défense sociale (</a:t>
          </a:r>
          <a:r>
            <a:rPr lang="fr-FR" sz="1800" kern="1200"/>
            <a:t>ayant été modifiée en 1964)</a:t>
          </a:r>
          <a:endParaRPr lang="en-US" sz="1800" kern="1200" dirty="0"/>
        </a:p>
        <a:p>
          <a:pPr marL="171450" lvl="1" indent="-171450" algn="l" defTabSz="800100">
            <a:lnSpc>
              <a:spcPct val="90000"/>
            </a:lnSpc>
            <a:spcBef>
              <a:spcPct val="0"/>
            </a:spcBef>
            <a:spcAft>
              <a:spcPct val="15000"/>
            </a:spcAft>
            <a:buChar char="•"/>
          </a:pPr>
          <a:r>
            <a:rPr lang="fr-FR" sz="1800" kern="1200"/>
            <a:t>et à la création des chambres de protection sociale, remplaçant les commissions de défense sociale</a:t>
          </a:r>
          <a:endParaRPr lang="en-US" sz="1800" kern="1200"/>
        </a:p>
      </dsp:txBody>
      <dsp:txXfrm>
        <a:off x="57" y="742685"/>
        <a:ext cx="5482290" cy="3224002"/>
      </dsp:txXfrm>
    </dsp:sp>
    <dsp:sp modelId="{3C99C93D-D0F6-4045-93CC-15FD39C9729F}">
      <dsp:nvSpPr>
        <dsp:cNvPr id="0" name=""/>
        <dsp:cNvSpPr/>
      </dsp:nvSpPr>
      <dsp:spPr>
        <a:xfrm>
          <a:off x="6249868" y="224285"/>
          <a:ext cx="5482290" cy="518400"/>
        </a:xfrm>
        <a:prstGeom prst="rect">
          <a:avLst/>
        </a:prstGeom>
        <a:solidFill>
          <a:schemeClr val="accent2">
            <a:hueOff val="-10369007"/>
            <a:satOff val="-20408"/>
            <a:lumOff val="12745"/>
            <a:alphaOff val="0"/>
          </a:schemeClr>
        </a:solidFill>
        <a:ln w="19050" cap="flat" cmpd="sng" algn="ctr">
          <a:solidFill>
            <a:schemeClr val="accent2">
              <a:hueOff val="-10369007"/>
              <a:satOff val="-20408"/>
              <a:lumOff val="127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fr-FR" sz="1800" kern="1200" dirty="0"/>
            <a:t>Entrée en vigueur en 2016 de la loi de 2014 : </a:t>
          </a:r>
          <a:endParaRPr lang="en-US" sz="1800" kern="1200" dirty="0"/>
        </a:p>
      </dsp:txBody>
      <dsp:txXfrm>
        <a:off x="6249868" y="224285"/>
        <a:ext cx="5482290" cy="518400"/>
      </dsp:txXfrm>
    </dsp:sp>
    <dsp:sp modelId="{44CBBB14-AE09-7A43-8C0A-748E9AFD6BD4}">
      <dsp:nvSpPr>
        <dsp:cNvPr id="0" name=""/>
        <dsp:cNvSpPr/>
      </dsp:nvSpPr>
      <dsp:spPr>
        <a:xfrm>
          <a:off x="6249868" y="742685"/>
          <a:ext cx="5482290" cy="3224002"/>
        </a:xfrm>
        <a:prstGeom prst="rect">
          <a:avLst/>
        </a:prstGeom>
        <a:solidFill>
          <a:schemeClr val="accent2">
            <a:tint val="40000"/>
            <a:alpha val="90000"/>
            <a:hueOff val="-11047663"/>
            <a:satOff val="23918"/>
            <a:lumOff val="2232"/>
            <a:alphaOff val="0"/>
          </a:schemeClr>
        </a:solidFill>
        <a:ln w="19050" cap="flat" cmpd="sng" algn="ctr">
          <a:solidFill>
            <a:schemeClr val="accent2">
              <a:tint val="40000"/>
              <a:alpha val="90000"/>
              <a:hueOff val="-11047663"/>
              <a:satOff val="23918"/>
              <a:lumOff val="22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FR" sz="1800" kern="1200"/>
            <a:t>Objectifs du législateur : </a:t>
          </a:r>
          <a:endParaRPr lang="en-US" sz="1800" kern="1200"/>
        </a:p>
        <a:p>
          <a:pPr marL="342900" lvl="2" indent="-171450" algn="l" defTabSz="800100">
            <a:lnSpc>
              <a:spcPct val="90000"/>
            </a:lnSpc>
            <a:spcBef>
              <a:spcPct val="0"/>
            </a:spcBef>
            <a:spcAft>
              <a:spcPct val="15000"/>
            </a:spcAft>
            <a:buChar char="•"/>
          </a:pPr>
          <a:r>
            <a:rPr lang="fr-FR" sz="1800" kern="1200" dirty="0"/>
            <a:t>Diminuer le nombre de mesures d’internement :</a:t>
          </a:r>
          <a:endParaRPr lang="en-US" sz="1800" kern="1200" dirty="0"/>
        </a:p>
        <a:p>
          <a:pPr marL="514350" lvl="3" indent="-171450" algn="l" defTabSz="800100">
            <a:lnSpc>
              <a:spcPct val="90000"/>
            </a:lnSpc>
            <a:spcBef>
              <a:spcPct val="0"/>
            </a:spcBef>
            <a:spcAft>
              <a:spcPct val="15000"/>
            </a:spcAft>
            <a:buChar char="•"/>
          </a:pPr>
          <a:r>
            <a:rPr lang="fr-FR" sz="1800" kern="1200" dirty="0"/>
            <a:t>champ d’application réduit : infractions portant atteinte à ou menaçant l’intégrité physique ou psychique de tiers</a:t>
          </a:r>
          <a:endParaRPr lang="en-US" sz="1800" kern="1200" dirty="0"/>
        </a:p>
        <a:p>
          <a:pPr marL="342900" lvl="2" indent="-171450" algn="l" defTabSz="800100">
            <a:lnSpc>
              <a:spcPct val="90000"/>
            </a:lnSpc>
            <a:spcBef>
              <a:spcPct val="0"/>
            </a:spcBef>
            <a:spcAft>
              <a:spcPct val="15000"/>
            </a:spcAft>
            <a:buChar char="•"/>
          </a:pPr>
          <a:r>
            <a:rPr lang="fr-FR" sz="1800" kern="1200" dirty="0"/>
            <a:t>Trajet de soin</a:t>
          </a:r>
          <a:endParaRPr lang="en-US" sz="1800" kern="1200" dirty="0"/>
        </a:p>
        <a:p>
          <a:pPr marL="342900" lvl="2" indent="-171450" algn="l" defTabSz="800100">
            <a:lnSpc>
              <a:spcPct val="90000"/>
            </a:lnSpc>
            <a:spcBef>
              <a:spcPct val="0"/>
            </a:spcBef>
            <a:spcAft>
              <a:spcPct val="15000"/>
            </a:spcAft>
            <a:buChar char="•"/>
          </a:pPr>
          <a:r>
            <a:rPr lang="fr-FR" sz="1800" kern="1200" dirty="0"/>
            <a:t>Sortir les internés de prison</a:t>
          </a:r>
          <a:endParaRPr lang="en-US" sz="1800" kern="1200" dirty="0"/>
        </a:p>
        <a:p>
          <a:pPr marL="342900" lvl="2" indent="-171450" algn="l" defTabSz="800100">
            <a:lnSpc>
              <a:spcPct val="90000"/>
            </a:lnSpc>
            <a:spcBef>
              <a:spcPct val="0"/>
            </a:spcBef>
            <a:spcAft>
              <a:spcPct val="15000"/>
            </a:spcAft>
            <a:buChar char="•"/>
          </a:pPr>
          <a:r>
            <a:rPr lang="fr-FR" sz="1800" kern="1200" dirty="0"/>
            <a:t>Plus de garanties juridiques et professionnalisation grâce aux chambres de protection sociale</a:t>
          </a:r>
          <a:endParaRPr lang="en-US" sz="1800" kern="1200" dirty="0"/>
        </a:p>
        <a:p>
          <a:pPr marL="342900" lvl="2" indent="-171450" algn="l" defTabSz="800100">
            <a:lnSpc>
              <a:spcPct val="90000"/>
            </a:lnSpc>
            <a:spcBef>
              <a:spcPct val="0"/>
            </a:spcBef>
            <a:spcAft>
              <a:spcPct val="15000"/>
            </a:spcAft>
            <a:buChar char="•"/>
          </a:pPr>
          <a:r>
            <a:rPr lang="en-US" sz="1800" kern="1200" dirty="0"/>
            <a:t>Place pour les victimes</a:t>
          </a:r>
        </a:p>
      </dsp:txBody>
      <dsp:txXfrm>
        <a:off x="6249868" y="742685"/>
        <a:ext cx="5482290" cy="3224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51A63-0D12-3B40-8F31-4B6F1767A34F}">
      <dsp:nvSpPr>
        <dsp:cNvPr id="0" name=""/>
        <dsp:cNvSpPr/>
      </dsp:nvSpPr>
      <dsp:spPr>
        <a:xfrm>
          <a:off x="0" y="1844"/>
          <a:ext cx="8915400" cy="0"/>
        </a:xfrm>
        <a:prstGeom prst="lin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904089-201A-4F47-BED0-AB1BEE1DA812}">
      <dsp:nvSpPr>
        <dsp:cNvPr id="0" name=""/>
        <dsp:cNvSpPr/>
      </dsp:nvSpPr>
      <dsp:spPr>
        <a:xfrm>
          <a:off x="0" y="1844"/>
          <a:ext cx="8915400" cy="62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100000"/>
            </a:lnSpc>
            <a:spcBef>
              <a:spcPct val="0"/>
            </a:spcBef>
            <a:spcAft>
              <a:spcPct val="35000"/>
            </a:spcAft>
            <a:buNone/>
          </a:pPr>
          <a:r>
            <a:rPr lang="fr-BE" sz="1900" b="1" kern="1200" dirty="0">
              <a:solidFill>
                <a:srgbClr val="3E4D61"/>
              </a:solidFill>
              <a:latin typeface="Calibri" panose="020F0502020204030204"/>
              <a:ea typeface="+mn-ea"/>
              <a:cs typeface="+mn-cs"/>
            </a:rPr>
            <a:t>Construire/renforcer </a:t>
          </a:r>
          <a:r>
            <a:rPr lang="fr-BE" sz="1900" kern="1200" dirty="0">
              <a:solidFill>
                <a:srgbClr val="3E4D61"/>
              </a:solidFill>
              <a:latin typeface="Calibri" panose="020F0502020204030204"/>
              <a:ea typeface="+mn-ea"/>
              <a:cs typeface="+mn-cs"/>
            </a:rPr>
            <a:t>un trajet de soins adapté à chaque interné, quel que soit le profil.</a:t>
          </a:r>
          <a:endParaRPr lang="en-US" sz="1900" kern="1200" dirty="0">
            <a:solidFill>
              <a:srgbClr val="3E4D61"/>
            </a:solidFill>
            <a:latin typeface="Calibri" panose="020F0502020204030204"/>
            <a:ea typeface="+mn-ea"/>
            <a:cs typeface="+mn-cs"/>
          </a:endParaRPr>
        </a:p>
      </dsp:txBody>
      <dsp:txXfrm>
        <a:off x="0" y="1844"/>
        <a:ext cx="8915400" cy="629093"/>
      </dsp:txXfrm>
    </dsp:sp>
    <dsp:sp modelId="{39A2A95C-0F8F-E84E-A7AF-7D7B6212592A}">
      <dsp:nvSpPr>
        <dsp:cNvPr id="0" name=""/>
        <dsp:cNvSpPr/>
      </dsp:nvSpPr>
      <dsp:spPr>
        <a:xfrm>
          <a:off x="0" y="630938"/>
          <a:ext cx="8915400" cy="0"/>
        </a:xfrm>
        <a:prstGeom prst="lin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66DE1E-74C6-274D-985D-1EC773E78F7C}">
      <dsp:nvSpPr>
        <dsp:cNvPr id="0" name=""/>
        <dsp:cNvSpPr/>
      </dsp:nvSpPr>
      <dsp:spPr>
        <a:xfrm>
          <a:off x="0" y="630938"/>
          <a:ext cx="8915400" cy="62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100000"/>
            </a:lnSpc>
            <a:spcBef>
              <a:spcPct val="0"/>
            </a:spcBef>
            <a:spcAft>
              <a:spcPct val="35000"/>
            </a:spcAft>
            <a:buNone/>
          </a:pPr>
          <a:r>
            <a:rPr lang="fr-BE" sz="1900" kern="1200" dirty="0">
              <a:solidFill>
                <a:srgbClr val="3E4D61"/>
              </a:solidFill>
              <a:latin typeface="Calibri" panose="020F0502020204030204"/>
              <a:ea typeface="+mn-ea"/>
              <a:cs typeface="+mn-cs"/>
            </a:rPr>
            <a:t>Faciliter la sortie des </a:t>
          </a:r>
          <a:r>
            <a:rPr lang="fr-BE" sz="1900" b="1" kern="1200" dirty="0">
              <a:solidFill>
                <a:srgbClr val="3E4D61"/>
              </a:solidFill>
              <a:latin typeface="Calibri" panose="020F0502020204030204"/>
              <a:ea typeface="+mn-ea"/>
              <a:cs typeface="+mn-cs"/>
            </a:rPr>
            <a:t>lieux d’enfermement </a:t>
          </a:r>
          <a:r>
            <a:rPr lang="fr-BE" sz="1900" b="0" kern="1200" dirty="0">
              <a:solidFill>
                <a:srgbClr val="3E4D61"/>
              </a:solidFill>
              <a:latin typeface="Calibri" panose="020F0502020204030204"/>
              <a:ea typeface="+mn-ea"/>
              <a:cs typeface="+mn-cs"/>
            </a:rPr>
            <a:t>(AP-EDS-HPS).</a:t>
          </a:r>
          <a:endParaRPr lang="en-US" sz="1900" b="0" kern="1200" dirty="0">
            <a:solidFill>
              <a:srgbClr val="3E4D61"/>
            </a:solidFill>
            <a:latin typeface="Calibri" panose="020F0502020204030204"/>
            <a:ea typeface="+mn-ea"/>
            <a:cs typeface="+mn-cs"/>
          </a:endParaRPr>
        </a:p>
      </dsp:txBody>
      <dsp:txXfrm>
        <a:off x="0" y="630938"/>
        <a:ext cx="8915400" cy="629093"/>
      </dsp:txXfrm>
    </dsp:sp>
    <dsp:sp modelId="{F8BEC808-6792-DF48-8F6F-D837128F7707}">
      <dsp:nvSpPr>
        <dsp:cNvPr id="0" name=""/>
        <dsp:cNvSpPr/>
      </dsp:nvSpPr>
      <dsp:spPr>
        <a:xfrm>
          <a:off x="0" y="1260031"/>
          <a:ext cx="8915400" cy="0"/>
        </a:xfrm>
        <a:prstGeom prst="lin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CE7C4C-E4D5-CF4B-85E9-2400AFF2642E}">
      <dsp:nvSpPr>
        <dsp:cNvPr id="0" name=""/>
        <dsp:cNvSpPr/>
      </dsp:nvSpPr>
      <dsp:spPr>
        <a:xfrm>
          <a:off x="0" y="1260031"/>
          <a:ext cx="8915400" cy="62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100000"/>
            </a:lnSpc>
            <a:spcBef>
              <a:spcPct val="0"/>
            </a:spcBef>
            <a:spcAft>
              <a:spcPct val="35000"/>
            </a:spcAft>
            <a:buNone/>
          </a:pPr>
          <a:r>
            <a:rPr lang="fr-BE" sz="1900" kern="1200" dirty="0">
              <a:solidFill>
                <a:srgbClr val="3E4D61"/>
              </a:solidFill>
              <a:latin typeface="Calibri" panose="020F0502020204030204"/>
              <a:ea typeface="+mn-ea"/>
              <a:cs typeface="+mn-cs"/>
            </a:rPr>
            <a:t>Préparer une </a:t>
          </a:r>
          <a:r>
            <a:rPr lang="fr-BE" sz="1900" b="1" kern="1200" dirty="0">
              <a:solidFill>
                <a:srgbClr val="3E4D61"/>
              </a:solidFill>
              <a:latin typeface="Calibri" panose="020F0502020204030204"/>
              <a:ea typeface="+mn-ea"/>
              <a:cs typeface="+mn-cs"/>
            </a:rPr>
            <a:t>réinsertion psycho-sociale</a:t>
          </a:r>
          <a:r>
            <a:rPr lang="fr-BE" sz="1900" kern="1200" dirty="0">
              <a:solidFill>
                <a:srgbClr val="3E4D61"/>
              </a:solidFill>
              <a:latin typeface="Calibri" panose="020F0502020204030204"/>
              <a:ea typeface="+mn-ea"/>
              <a:cs typeface="+mn-cs"/>
            </a:rPr>
            <a:t> progressive dans la </a:t>
          </a:r>
          <a:r>
            <a:rPr lang="fr-BE" sz="1900" b="1" kern="1200" dirty="0">
              <a:solidFill>
                <a:srgbClr val="3E4D61"/>
              </a:solidFill>
              <a:latin typeface="Calibri" panose="020F0502020204030204"/>
              <a:ea typeface="+mn-ea"/>
              <a:cs typeface="+mn-cs"/>
            </a:rPr>
            <a:t>société.</a:t>
          </a:r>
          <a:endParaRPr lang="en-US" sz="1900" kern="1200" dirty="0">
            <a:solidFill>
              <a:srgbClr val="3E4D61"/>
            </a:solidFill>
            <a:latin typeface="Calibri" panose="020F0502020204030204"/>
            <a:ea typeface="+mn-ea"/>
            <a:cs typeface="+mn-cs"/>
          </a:endParaRPr>
        </a:p>
      </dsp:txBody>
      <dsp:txXfrm>
        <a:off x="0" y="1260031"/>
        <a:ext cx="8915400" cy="629093"/>
      </dsp:txXfrm>
    </dsp:sp>
    <dsp:sp modelId="{6CA988B7-D9FC-9B49-891C-ADC5D6412F6B}">
      <dsp:nvSpPr>
        <dsp:cNvPr id="0" name=""/>
        <dsp:cNvSpPr/>
      </dsp:nvSpPr>
      <dsp:spPr>
        <a:xfrm>
          <a:off x="0" y="1889124"/>
          <a:ext cx="8915400" cy="0"/>
        </a:xfrm>
        <a:prstGeom prst="lin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4AF084-A47B-3840-9BEF-7F6B3F29EBBB}">
      <dsp:nvSpPr>
        <dsp:cNvPr id="0" name=""/>
        <dsp:cNvSpPr/>
      </dsp:nvSpPr>
      <dsp:spPr>
        <a:xfrm>
          <a:off x="0" y="1889125"/>
          <a:ext cx="8915400" cy="62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100000"/>
            </a:lnSpc>
            <a:spcBef>
              <a:spcPct val="0"/>
            </a:spcBef>
            <a:spcAft>
              <a:spcPct val="35000"/>
            </a:spcAft>
            <a:buNone/>
          </a:pPr>
          <a:r>
            <a:rPr lang="fr-BE" sz="1900" kern="1200" dirty="0">
              <a:solidFill>
                <a:srgbClr val="3E4D61"/>
              </a:solidFill>
              <a:latin typeface="Calibri" panose="020F0502020204030204"/>
              <a:ea typeface="+mn-ea"/>
              <a:cs typeface="+mn-cs"/>
            </a:rPr>
            <a:t>Tenter d’éviter les révocations.</a:t>
          </a:r>
          <a:endParaRPr lang="en-US" sz="1900" kern="1200" dirty="0">
            <a:solidFill>
              <a:srgbClr val="3E4D61"/>
            </a:solidFill>
            <a:latin typeface="Calibri" panose="020F0502020204030204"/>
            <a:ea typeface="+mn-ea"/>
            <a:cs typeface="+mn-cs"/>
          </a:endParaRPr>
        </a:p>
      </dsp:txBody>
      <dsp:txXfrm>
        <a:off x="0" y="1889125"/>
        <a:ext cx="8915400" cy="629093"/>
      </dsp:txXfrm>
    </dsp:sp>
    <dsp:sp modelId="{31468314-CB14-3B47-930D-EC1FAD31EB75}">
      <dsp:nvSpPr>
        <dsp:cNvPr id="0" name=""/>
        <dsp:cNvSpPr/>
      </dsp:nvSpPr>
      <dsp:spPr>
        <a:xfrm>
          <a:off x="0" y="2518218"/>
          <a:ext cx="8915400" cy="0"/>
        </a:xfrm>
        <a:prstGeom prst="lin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C103B7-36F7-E648-A7A9-D328472565BC}">
      <dsp:nvSpPr>
        <dsp:cNvPr id="0" name=""/>
        <dsp:cNvSpPr/>
      </dsp:nvSpPr>
      <dsp:spPr>
        <a:xfrm>
          <a:off x="0" y="2518218"/>
          <a:ext cx="8915400" cy="62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100000"/>
            </a:lnSpc>
            <a:spcBef>
              <a:spcPct val="0"/>
            </a:spcBef>
            <a:spcAft>
              <a:spcPct val="35000"/>
            </a:spcAft>
            <a:buNone/>
          </a:pPr>
          <a:r>
            <a:rPr lang="fr-BE" sz="1900" kern="1200" dirty="0">
              <a:solidFill>
                <a:srgbClr val="3E4D61"/>
              </a:solidFill>
              <a:latin typeface="Calibri" panose="020F0502020204030204"/>
              <a:ea typeface="+mn-ea"/>
              <a:cs typeface="+mn-cs"/>
            </a:rPr>
            <a:t>Favoriser la </a:t>
          </a:r>
          <a:r>
            <a:rPr lang="fr-BE" sz="1900" b="1" kern="1200" dirty="0">
              <a:solidFill>
                <a:srgbClr val="3E4D61"/>
              </a:solidFill>
              <a:latin typeface="Calibri" panose="020F0502020204030204"/>
              <a:ea typeface="+mn-ea"/>
              <a:cs typeface="+mn-cs"/>
            </a:rPr>
            <a:t>continuité des soins.</a:t>
          </a:r>
          <a:endParaRPr lang="en-US" sz="1900" kern="1200" dirty="0">
            <a:solidFill>
              <a:srgbClr val="3E4D61"/>
            </a:solidFill>
            <a:latin typeface="Calibri" panose="020F0502020204030204"/>
            <a:ea typeface="+mn-ea"/>
            <a:cs typeface="+mn-cs"/>
          </a:endParaRPr>
        </a:p>
      </dsp:txBody>
      <dsp:txXfrm>
        <a:off x="0" y="2518218"/>
        <a:ext cx="8915400" cy="629093"/>
      </dsp:txXfrm>
    </dsp:sp>
    <dsp:sp modelId="{6867E765-10A0-9146-9657-E71C5B6144D3}">
      <dsp:nvSpPr>
        <dsp:cNvPr id="0" name=""/>
        <dsp:cNvSpPr/>
      </dsp:nvSpPr>
      <dsp:spPr>
        <a:xfrm>
          <a:off x="0" y="3147311"/>
          <a:ext cx="8915400" cy="0"/>
        </a:xfrm>
        <a:prstGeom prst="lin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47599D-3BA4-CA40-BDAE-EEEF49DEBFAE}">
      <dsp:nvSpPr>
        <dsp:cNvPr id="0" name=""/>
        <dsp:cNvSpPr/>
      </dsp:nvSpPr>
      <dsp:spPr>
        <a:xfrm>
          <a:off x="0" y="3147311"/>
          <a:ext cx="8915400" cy="62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100000"/>
            </a:lnSpc>
            <a:spcBef>
              <a:spcPct val="0"/>
            </a:spcBef>
            <a:spcAft>
              <a:spcPct val="35000"/>
            </a:spcAft>
            <a:buNone/>
          </a:pPr>
          <a:r>
            <a:rPr lang="fr-BE" sz="1900" b="1" kern="1200" dirty="0">
              <a:solidFill>
                <a:srgbClr val="3E4D61"/>
              </a:solidFill>
              <a:latin typeface="Calibri" panose="020F0502020204030204"/>
              <a:ea typeface="+mn-ea"/>
              <a:cs typeface="+mn-cs"/>
            </a:rPr>
            <a:t>Informer et sensibiliser </a:t>
          </a:r>
          <a:r>
            <a:rPr lang="fr-BE" sz="1900" kern="1200" dirty="0">
              <a:solidFill>
                <a:srgbClr val="3E4D61"/>
              </a:solidFill>
              <a:latin typeface="Calibri" panose="020F0502020204030204"/>
              <a:ea typeface="+mn-ea"/>
              <a:cs typeface="+mn-cs"/>
            </a:rPr>
            <a:t>les partenaires et les proches au statut de l'internement.</a:t>
          </a:r>
          <a:endParaRPr lang="en-US" sz="1900" kern="1200" dirty="0">
            <a:solidFill>
              <a:srgbClr val="3E4D61"/>
            </a:solidFill>
            <a:latin typeface="Calibri" panose="020F0502020204030204"/>
            <a:ea typeface="+mn-ea"/>
            <a:cs typeface="+mn-cs"/>
          </a:endParaRPr>
        </a:p>
      </dsp:txBody>
      <dsp:txXfrm>
        <a:off x="0" y="3147311"/>
        <a:ext cx="8915400" cy="62909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8786BEE-22F8-8445-A695-9AD2F8B1F894}" type="datetimeFigureOut">
              <a:rPr lang="fr-FR" smtClean="0"/>
              <a:t>20/05/2026</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D77A01B-061B-934B-B53E-61DE675D0230}" type="slidenum">
              <a:rPr lang="fr-FR" smtClean="0"/>
              <a:t>‹N°›</a:t>
            </a:fld>
            <a:endParaRPr lang="fr-FR"/>
          </a:p>
        </p:txBody>
      </p:sp>
    </p:spTree>
    <p:extLst>
      <p:ext uri="{BB962C8B-B14F-4D97-AF65-F5344CB8AC3E}">
        <p14:creationId xmlns:p14="http://schemas.microsoft.com/office/powerpoint/2010/main" val="2828707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Choix de ne pas intégrer la loi relative à l’internement (partie « prononcé ») dans le Code pénal </a:t>
            </a:r>
          </a:p>
          <a:p>
            <a:r>
              <a:rPr lang="fr-FR" dirty="0"/>
              <a:t>Selon législateur, nombreuses situations où les facultés mentales sont </a:t>
            </a:r>
            <a:r>
              <a:rPr lang="fr-FR" b="1" dirty="0"/>
              <a:t>atténuées </a:t>
            </a:r>
            <a:r>
              <a:rPr lang="fr-FR" dirty="0"/>
              <a:t>sans être abolies et pour lesquelles peine d’emprisonnement est inadéquate</a:t>
            </a:r>
          </a:p>
          <a:p>
            <a:r>
              <a:rPr lang="fr-FR" dirty="0"/>
              <a:t>Commission de réforme avait suggéré que l’</a:t>
            </a:r>
            <a:r>
              <a:rPr lang="fr-FR" dirty="0">
                <a:solidFill>
                  <a:schemeClr val="accent3"/>
                </a:solidFill>
              </a:rPr>
              <a:t>internement</a:t>
            </a:r>
            <a:r>
              <a:rPr lang="fr-FR" dirty="0"/>
              <a:t> soit réservé uniquement aux personnes irresponsables</a:t>
            </a:r>
          </a:p>
          <a:p>
            <a:endParaRPr lang="fr-FR" dirty="0"/>
          </a:p>
        </p:txBody>
      </p:sp>
      <p:sp>
        <p:nvSpPr>
          <p:cNvPr id="4" name="Espace réservé du numéro de diapositive 3"/>
          <p:cNvSpPr>
            <a:spLocks noGrp="1"/>
          </p:cNvSpPr>
          <p:nvPr>
            <p:ph type="sldNum" sz="quarter" idx="5"/>
          </p:nvPr>
        </p:nvSpPr>
        <p:spPr/>
        <p:txBody>
          <a:bodyPr/>
          <a:lstStyle/>
          <a:p>
            <a:fld id="{7D77A01B-061B-934B-B53E-61DE675D0230}" type="slidenum">
              <a:rPr lang="fr-FR" smtClean="0"/>
              <a:t>11</a:t>
            </a:fld>
            <a:endParaRPr lang="fr-FR"/>
          </a:p>
        </p:txBody>
      </p:sp>
    </p:spTree>
    <p:extLst>
      <p:ext uri="{BB962C8B-B14F-4D97-AF65-F5344CB8AC3E}">
        <p14:creationId xmlns:p14="http://schemas.microsoft.com/office/powerpoint/2010/main" val="2549258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laceHolder 1"/>
          <p:cNvSpPr>
            <a:spLocks noGrp="1" noRot="1" noChangeAspect="1"/>
          </p:cNvSpPr>
          <p:nvPr>
            <p:ph type="sldImg"/>
          </p:nvPr>
        </p:nvSpPr>
        <p:spPr>
          <a:xfrm>
            <a:off x="422275" y="1241425"/>
            <a:ext cx="5953125" cy="3349625"/>
          </a:xfrm>
          <a:prstGeom prst="rect">
            <a:avLst/>
          </a:prstGeom>
          <a:ln w="0">
            <a:noFill/>
          </a:ln>
        </p:spPr>
      </p:sp>
      <p:sp>
        <p:nvSpPr>
          <p:cNvPr id="113" name="PlaceHolder 2"/>
          <p:cNvSpPr>
            <a:spLocks noGrp="1"/>
          </p:cNvSpPr>
          <p:nvPr>
            <p:ph type="body"/>
          </p:nvPr>
        </p:nvSpPr>
        <p:spPr>
          <a:xfrm>
            <a:off x="679768" y="4777292"/>
            <a:ext cx="5437783" cy="3908125"/>
          </a:xfrm>
          <a:prstGeom prst="rect">
            <a:avLst/>
          </a:prstGeom>
          <a:noFill/>
          <a:ln w="0">
            <a:noFill/>
          </a:ln>
        </p:spPr>
        <p:txBody>
          <a:bodyPr anchor="t">
            <a:noAutofit/>
          </a:bodyPr>
          <a:lstStyle/>
          <a:p>
            <a:endParaRPr lang="fr-FR" sz="2000" b="0" strike="noStrike" spc="-1">
              <a:latin typeface="Arial"/>
            </a:endParaRPr>
          </a:p>
        </p:txBody>
      </p:sp>
      <p:sp>
        <p:nvSpPr>
          <p:cNvPr id="114" name="PlaceHolder 3"/>
          <p:cNvSpPr>
            <a:spLocks noGrp="1"/>
          </p:cNvSpPr>
          <p:nvPr>
            <p:ph type="sldNum" idx="12"/>
          </p:nvPr>
        </p:nvSpPr>
        <p:spPr>
          <a:xfrm>
            <a:off x="3850589" y="9428743"/>
            <a:ext cx="2945302" cy="497504"/>
          </a:xfrm>
          <a:prstGeom prst="rect">
            <a:avLst/>
          </a:prstGeom>
          <a:noFill/>
          <a:ln w="0">
            <a:noFill/>
          </a:ln>
        </p:spPr>
        <p:txBody>
          <a:bodyPr anchor="b">
            <a:noAutofit/>
          </a:bodyPr>
          <a:lstStyle>
            <a:lvl1pPr>
              <a:defRPr lang="fr-FR" sz="2400" b="0" strike="noStrike" spc="-1">
                <a:latin typeface="Times New Roman"/>
              </a:defRPr>
            </a:lvl1pPr>
          </a:lstStyle>
          <a:p>
            <a:endParaRPr lang="fr-FR" sz="2400" b="0" strike="noStrike" spc="-1">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PlaceHolder 1"/>
          <p:cNvSpPr>
            <a:spLocks noGrp="1" noRot="1" noChangeAspect="1"/>
          </p:cNvSpPr>
          <p:nvPr>
            <p:ph type="sldImg"/>
          </p:nvPr>
        </p:nvSpPr>
        <p:spPr>
          <a:xfrm>
            <a:off x="422275" y="1241425"/>
            <a:ext cx="5953125" cy="3349625"/>
          </a:xfrm>
          <a:prstGeom prst="rect">
            <a:avLst/>
          </a:prstGeom>
          <a:ln w="0">
            <a:noFill/>
          </a:ln>
        </p:spPr>
      </p:sp>
      <p:sp>
        <p:nvSpPr>
          <p:cNvPr id="116" name="PlaceHolder 2"/>
          <p:cNvSpPr>
            <a:spLocks noGrp="1"/>
          </p:cNvSpPr>
          <p:nvPr>
            <p:ph type="body"/>
          </p:nvPr>
        </p:nvSpPr>
        <p:spPr>
          <a:xfrm>
            <a:off x="679768" y="4777292"/>
            <a:ext cx="5437783" cy="3908125"/>
          </a:xfrm>
          <a:prstGeom prst="rect">
            <a:avLst/>
          </a:prstGeom>
          <a:noFill/>
          <a:ln w="0">
            <a:noFill/>
          </a:ln>
        </p:spPr>
        <p:txBody>
          <a:bodyPr anchor="t">
            <a:noAutofit/>
          </a:bodyPr>
          <a:lstStyle/>
          <a:p>
            <a:endParaRPr lang="fr-FR" sz="2000" b="0" strike="noStrike" spc="-1">
              <a:latin typeface="Arial"/>
            </a:endParaRPr>
          </a:p>
        </p:txBody>
      </p:sp>
      <p:sp>
        <p:nvSpPr>
          <p:cNvPr id="117" name="PlaceHolder 3"/>
          <p:cNvSpPr>
            <a:spLocks noGrp="1"/>
          </p:cNvSpPr>
          <p:nvPr>
            <p:ph type="sldNum" idx="13"/>
          </p:nvPr>
        </p:nvSpPr>
        <p:spPr>
          <a:xfrm>
            <a:off x="3850589" y="9428743"/>
            <a:ext cx="2945302" cy="497504"/>
          </a:xfrm>
          <a:prstGeom prst="rect">
            <a:avLst/>
          </a:prstGeom>
          <a:noFill/>
          <a:ln w="0">
            <a:noFill/>
          </a:ln>
        </p:spPr>
        <p:txBody>
          <a:bodyPr anchor="b">
            <a:noAutofit/>
          </a:bodyPr>
          <a:lstStyle>
            <a:lvl1pPr>
              <a:defRPr lang="fr-FR" sz="2400" b="0" strike="noStrike" spc="-1">
                <a:latin typeface="Times New Roman"/>
              </a:defRPr>
            </a:lvl1pPr>
          </a:lstStyle>
          <a:p>
            <a:endParaRPr lang="fr-FR" sz="2400" b="0" strike="noStrike" spc="-1">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PlaceHolder 1"/>
          <p:cNvSpPr>
            <a:spLocks noGrp="1" noRot="1" noChangeAspect="1"/>
          </p:cNvSpPr>
          <p:nvPr>
            <p:ph type="sldImg"/>
          </p:nvPr>
        </p:nvSpPr>
        <p:spPr>
          <a:xfrm>
            <a:off x="422275" y="1241425"/>
            <a:ext cx="5953125" cy="3349625"/>
          </a:xfrm>
          <a:prstGeom prst="rect">
            <a:avLst/>
          </a:prstGeom>
          <a:ln w="0">
            <a:noFill/>
          </a:ln>
        </p:spPr>
      </p:sp>
      <p:sp>
        <p:nvSpPr>
          <p:cNvPr id="119" name="PlaceHolder 2"/>
          <p:cNvSpPr>
            <a:spLocks noGrp="1"/>
          </p:cNvSpPr>
          <p:nvPr>
            <p:ph type="body"/>
          </p:nvPr>
        </p:nvSpPr>
        <p:spPr>
          <a:xfrm>
            <a:off x="679768" y="4777292"/>
            <a:ext cx="5437783" cy="3908125"/>
          </a:xfrm>
          <a:prstGeom prst="rect">
            <a:avLst/>
          </a:prstGeom>
          <a:noFill/>
          <a:ln w="0">
            <a:noFill/>
          </a:ln>
        </p:spPr>
        <p:txBody>
          <a:bodyPr anchor="t">
            <a:noAutofit/>
          </a:bodyPr>
          <a:lstStyle/>
          <a:p>
            <a:endParaRPr lang="fr-FR" sz="2000" b="0" strike="noStrike" spc="-1">
              <a:latin typeface="Arial"/>
            </a:endParaRPr>
          </a:p>
        </p:txBody>
      </p:sp>
      <p:sp>
        <p:nvSpPr>
          <p:cNvPr id="120" name="PlaceHolder 3"/>
          <p:cNvSpPr>
            <a:spLocks noGrp="1"/>
          </p:cNvSpPr>
          <p:nvPr>
            <p:ph type="sldNum" idx="14"/>
          </p:nvPr>
        </p:nvSpPr>
        <p:spPr>
          <a:xfrm>
            <a:off x="3850589" y="9428743"/>
            <a:ext cx="2945302" cy="497504"/>
          </a:xfrm>
          <a:prstGeom prst="rect">
            <a:avLst/>
          </a:prstGeom>
          <a:noFill/>
          <a:ln w="0">
            <a:noFill/>
          </a:ln>
        </p:spPr>
        <p:txBody>
          <a:bodyPr anchor="b">
            <a:noAutofit/>
          </a:bodyPr>
          <a:lstStyle>
            <a:lvl1pPr>
              <a:defRPr lang="fr-FR" sz="2400" b="0" strike="noStrike" spc="-1">
                <a:latin typeface="Times New Roman"/>
              </a:defRPr>
            </a:lvl1pPr>
          </a:lstStyle>
          <a:p>
            <a:endParaRPr lang="fr-FR" sz="2400" b="0" strike="noStrike" spc="-1">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PlaceHolder 1"/>
          <p:cNvSpPr>
            <a:spLocks noGrp="1" noRot="1" noChangeAspect="1"/>
          </p:cNvSpPr>
          <p:nvPr>
            <p:ph type="sldImg"/>
          </p:nvPr>
        </p:nvSpPr>
        <p:spPr>
          <a:xfrm>
            <a:off x="422275" y="1241425"/>
            <a:ext cx="5953125" cy="3349625"/>
          </a:xfrm>
          <a:prstGeom prst="rect">
            <a:avLst/>
          </a:prstGeom>
          <a:ln w="0">
            <a:noFill/>
          </a:ln>
        </p:spPr>
      </p:sp>
      <p:sp>
        <p:nvSpPr>
          <p:cNvPr id="122" name="PlaceHolder 2"/>
          <p:cNvSpPr>
            <a:spLocks noGrp="1"/>
          </p:cNvSpPr>
          <p:nvPr>
            <p:ph type="body"/>
          </p:nvPr>
        </p:nvSpPr>
        <p:spPr>
          <a:xfrm>
            <a:off x="679768" y="4777292"/>
            <a:ext cx="5437783" cy="3908125"/>
          </a:xfrm>
          <a:prstGeom prst="rect">
            <a:avLst/>
          </a:prstGeom>
          <a:noFill/>
          <a:ln w="0">
            <a:noFill/>
          </a:ln>
        </p:spPr>
        <p:txBody>
          <a:bodyPr anchor="t">
            <a:noAutofit/>
          </a:bodyPr>
          <a:lstStyle/>
          <a:p>
            <a:endParaRPr lang="fr-FR" sz="2000" b="0" strike="noStrike" spc="-1">
              <a:latin typeface="Arial"/>
            </a:endParaRPr>
          </a:p>
        </p:txBody>
      </p:sp>
      <p:sp>
        <p:nvSpPr>
          <p:cNvPr id="123" name="PlaceHolder 3"/>
          <p:cNvSpPr>
            <a:spLocks noGrp="1"/>
          </p:cNvSpPr>
          <p:nvPr>
            <p:ph type="sldNum" idx="15"/>
          </p:nvPr>
        </p:nvSpPr>
        <p:spPr>
          <a:xfrm>
            <a:off x="3850589" y="9428743"/>
            <a:ext cx="2945302" cy="497504"/>
          </a:xfrm>
          <a:prstGeom prst="rect">
            <a:avLst/>
          </a:prstGeom>
          <a:noFill/>
          <a:ln w="0">
            <a:noFill/>
          </a:ln>
        </p:spPr>
        <p:txBody>
          <a:bodyPr anchor="b">
            <a:noAutofit/>
          </a:bodyPr>
          <a:lstStyle>
            <a:lvl1pPr>
              <a:defRPr lang="fr-FR" sz="2400" b="0" strike="noStrike" spc="-1">
                <a:latin typeface="Times New Roman"/>
              </a:defRPr>
            </a:lvl1pPr>
          </a:lstStyle>
          <a:p>
            <a:endParaRPr lang="fr-FR" sz="2400" b="0" strike="noStrike" spc="-1">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PlaceHolder 1"/>
          <p:cNvSpPr>
            <a:spLocks noGrp="1" noRot="1" noChangeAspect="1"/>
          </p:cNvSpPr>
          <p:nvPr>
            <p:ph type="sldImg"/>
          </p:nvPr>
        </p:nvSpPr>
        <p:spPr>
          <a:xfrm>
            <a:off x="422275" y="1241425"/>
            <a:ext cx="5953125" cy="3349625"/>
          </a:xfrm>
          <a:prstGeom prst="rect">
            <a:avLst/>
          </a:prstGeom>
          <a:ln w="0">
            <a:noFill/>
          </a:ln>
        </p:spPr>
      </p:sp>
      <p:sp>
        <p:nvSpPr>
          <p:cNvPr id="125" name="PlaceHolder 2"/>
          <p:cNvSpPr>
            <a:spLocks noGrp="1"/>
          </p:cNvSpPr>
          <p:nvPr>
            <p:ph type="body"/>
          </p:nvPr>
        </p:nvSpPr>
        <p:spPr>
          <a:xfrm>
            <a:off x="679768" y="4777292"/>
            <a:ext cx="5437783" cy="3908125"/>
          </a:xfrm>
          <a:prstGeom prst="rect">
            <a:avLst/>
          </a:prstGeom>
          <a:noFill/>
          <a:ln w="0">
            <a:noFill/>
          </a:ln>
        </p:spPr>
        <p:txBody>
          <a:bodyPr anchor="t">
            <a:noAutofit/>
          </a:bodyPr>
          <a:lstStyle/>
          <a:p>
            <a:endParaRPr lang="fr-FR" sz="2000" b="0" strike="noStrike" spc="-1">
              <a:latin typeface="Arial"/>
            </a:endParaRPr>
          </a:p>
        </p:txBody>
      </p:sp>
      <p:sp>
        <p:nvSpPr>
          <p:cNvPr id="126" name="PlaceHolder 3"/>
          <p:cNvSpPr>
            <a:spLocks noGrp="1"/>
          </p:cNvSpPr>
          <p:nvPr>
            <p:ph type="sldNum" idx="16"/>
          </p:nvPr>
        </p:nvSpPr>
        <p:spPr>
          <a:xfrm>
            <a:off x="3850589" y="9428743"/>
            <a:ext cx="2945302" cy="497504"/>
          </a:xfrm>
          <a:prstGeom prst="rect">
            <a:avLst/>
          </a:prstGeom>
          <a:noFill/>
          <a:ln w="0">
            <a:noFill/>
          </a:ln>
        </p:spPr>
        <p:txBody>
          <a:bodyPr anchor="b">
            <a:noAutofit/>
          </a:bodyPr>
          <a:lstStyle>
            <a:lvl1pPr>
              <a:defRPr lang="fr-FR" sz="2400" b="0" strike="noStrike" spc="-1">
                <a:latin typeface="Times New Roman"/>
              </a:defRPr>
            </a:lvl1pPr>
          </a:lstStyle>
          <a:p>
            <a:endParaRPr lang="fr-FR" sz="2400" b="0" strike="noStrike" spc="-1">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noRot="1" noChangeAspect="1"/>
          </p:cNvSpPr>
          <p:nvPr>
            <p:ph type="sldImg"/>
          </p:nvPr>
        </p:nvSpPr>
        <p:spPr>
          <a:xfrm>
            <a:off x="422275" y="1241425"/>
            <a:ext cx="5953125" cy="3349625"/>
          </a:xfrm>
          <a:prstGeom prst="rect">
            <a:avLst/>
          </a:prstGeom>
          <a:ln w="0">
            <a:noFill/>
          </a:ln>
        </p:spPr>
      </p:sp>
      <p:sp>
        <p:nvSpPr>
          <p:cNvPr id="128" name="PlaceHolder 2"/>
          <p:cNvSpPr>
            <a:spLocks noGrp="1"/>
          </p:cNvSpPr>
          <p:nvPr>
            <p:ph type="body"/>
          </p:nvPr>
        </p:nvSpPr>
        <p:spPr>
          <a:xfrm>
            <a:off x="679768" y="4777292"/>
            <a:ext cx="5437783" cy="3908125"/>
          </a:xfrm>
          <a:prstGeom prst="rect">
            <a:avLst/>
          </a:prstGeom>
          <a:noFill/>
          <a:ln w="0">
            <a:noFill/>
          </a:ln>
        </p:spPr>
        <p:txBody>
          <a:bodyPr anchor="t">
            <a:noAutofit/>
          </a:bodyPr>
          <a:lstStyle/>
          <a:p>
            <a:endParaRPr lang="fr-FR" sz="2000" b="0" strike="noStrike" spc="-1">
              <a:latin typeface="Arial"/>
            </a:endParaRPr>
          </a:p>
        </p:txBody>
      </p:sp>
      <p:sp>
        <p:nvSpPr>
          <p:cNvPr id="129" name="PlaceHolder 3"/>
          <p:cNvSpPr>
            <a:spLocks noGrp="1"/>
          </p:cNvSpPr>
          <p:nvPr>
            <p:ph type="sldNum" idx="17"/>
          </p:nvPr>
        </p:nvSpPr>
        <p:spPr>
          <a:xfrm>
            <a:off x="3850589" y="9428743"/>
            <a:ext cx="2945302" cy="497504"/>
          </a:xfrm>
          <a:prstGeom prst="rect">
            <a:avLst/>
          </a:prstGeom>
          <a:noFill/>
          <a:ln w="0">
            <a:noFill/>
          </a:ln>
        </p:spPr>
        <p:txBody>
          <a:bodyPr anchor="b">
            <a:noAutofit/>
          </a:bodyPr>
          <a:lstStyle>
            <a:lvl1pPr>
              <a:defRPr lang="fr-FR" sz="2400" b="0" strike="noStrike" spc="-1">
                <a:latin typeface="Times New Roman"/>
              </a:defRPr>
            </a:lvl1pPr>
          </a:lstStyle>
          <a:p>
            <a:endParaRPr lang="fr-FR" sz="2400" b="0" strike="noStrike" spc="-1">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9579E4A-14DC-4A94-93C7-ACD8B797503F}" type="slidenum">
              <a:rPr lang="fr-BE" smtClean="0"/>
              <a:t>59</a:t>
            </a:fld>
            <a:endParaRPr lang="fr-BE"/>
          </a:p>
        </p:txBody>
      </p:sp>
    </p:spTree>
    <p:extLst>
      <p:ext uri="{BB962C8B-B14F-4D97-AF65-F5344CB8AC3E}">
        <p14:creationId xmlns:p14="http://schemas.microsoft.com/office/powerpoint/2010/main" val="3307613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solidFill>
                  <a:srgbClr val="3E4D61"/>
                </a:solidFill>
                <a:latin typeface="Gill Sans Nova Cond Lt" panose="020B0306020104020203" pitchFamily="34" charset="0"/>
              </a:rPr>
              <a:t>Promouvoir la coopération entre les partenaires de soins et les partenaires judiciaires (favoriser la sortie des prisons) : </a:t>
            </a:r>
            <a:r>
              <a:rPr lang="fr-BE" sz="1200" baseline="0" dirty="0"/>
              <a:t>les établissements de la DGEPI (SPS et SSSP), </a:t>
            </a:r>
            <a:r>
              <a:rPr lang="fr-BE" sz="1200" b="1" baseline="0" dirty="0"/>
              <a:t>CPS</a:t>
            </a:r>
            <a:r>
              <a:rPr lang="fr-BE" sz="1200" baseline="0" dirty="0"/>
              <a:t>, MP, MJ</a:t>
            </a:r>
          </a:p>
          <a:p>
            <a:endParaRPr lang="fr-BE" dirty="0"/>
          </a:p>
        </p:txBody>
      </p:sp>
      <p:sp>
        <p:nvSpPr>
          <p:cNvPr id="4" name="Espace réservé du numéro de diapositive 3"/>
          <p:cNvSpPr>
            <a:spLocks noGrp="1"/>
          </p:cNvSpPr>
          <p:nvPr>
            <p:ph type="sldNum" sz="quarter" idx="5"/>
          </p:nvPr>
        </p:nvSpPr>
        <p:spPr/>
        <p:txBody>
          <a:bodyPr/>
          <a:lstStyle/>
          <a:p>
            <a:fld id="{B9579E4A-14DC-4A94-93C7-ACD8B797503F}" type="slidenum">
              <a:rPr lang="fr-BE" smtClean="0"/>
              <a:t>60</a:t>
            </a:fld>
            <a:endParaRPr lang="fr-BE"/>
          </a:p>
        </p:txBody>
      </p:sp>
    </p:spTree>
    <p:extLst>
      <p:ext uri="{BB962C8B-B14F-4D97-AF65-F5344CB8AC3E}">
        <p14:creationId xmlns:p14="http://schemas.microsoft.com/office/powerpoint/2010/main" val="455261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buClr>
                <a:srgbClr val="3E4D61"/>
              </a:buClr>
            </a:pPr>
            <a:r>
              <a:rPr lang="fr-FR" dirty="0"/>
              <a:t>Diversification des acteurs – ouverture plus importante vers le secteur « social-santé »</a:t>
            </a:r>
          </a:p>
          <a:p>
            <a:r>
              <a:rPr lang="fr-FR" sz="1200" kern="1200" dirty="0">
                <a:solidFill>
                  <a:schemeClr val="tx1"/>
                </a:solidFill>
                <a:effectLst/>
                <a:latin typeface="+mn-lt"/>
                <a:ea typeface="+mn-ea"/>
                <a:cs typeface="+mn-cs"/>
              </a:rPr>
              <a:t>Approche holistique : la personne est considérée dans sa globalité (santé physique, mentale, environnement social, logement, revenus, autonomie…). </a:t>
            </a:r>
            <a:endParaRPr lang="fr-BE"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Prévention et accompagnement : pas seulement soigner, mais aussi prévenir l’exclusion, la perte d’autonomie ou la dégradation de la santé. </a:t>
            </a:r>
            <a:endParaRPr lang="fr-BE"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Travail interdisciplinaire : coopération entre professionnels de santé et travailleurs sociaux. </a:t>
            </a:r>
            <a:endParaRPr lang="fr-BE" sz="1200" kern="1200" dirty="0">
              <a:solidFill>
                <a:schemeClr val="tx1"/>
              </a:solidFill>
              <a:effectLst/>
              <a:latin typeface="+mn-lt"/>
              <a:ea typeface="+mn-ea"/>
              <a:cs typeface="+mn-cs"/>
            </a:endParaRPr>
          </a:p>
          <a:p>
            <a:pPr lvl="0">
              <a:buClr>
                <a:srgbClr val="3E4D61"/>
              </a:buClr>
            </a:pPr>
            <a:endParaRPr lang="fr-BE" dirty="0"/>
          </a:p>
        </p:txBody>
      </p:sp>
      <p:sp>
        <p:nvSpPr>
          <p:cNvPr id="4" name="Espace réservé du numéro de diapositive 3"/>
          <p:cNvSpPr>
            <a:spLocks noGrp="1"/>
          </p:cNvSpPr>
          <p:nvPr>
            <p:ph type="sldNum" sz="quarter" idx="5"/>
          </p:nvPr>
        </p:nvSpPr>
        <p:spPr/>
        <p:txBody>
          <a:bodyPr/>
          <a:lstStyle/>
          <a:p>
            <a:fld id="{B9579E4A-14DC-4A94-93C7-ACD8B797503F}" type="slidenum">
              <a:rPr lang="fr-BE" smtClean="0"/>
              <a:t>61</a:t>
            </a:fld>
            <a:endParaRPr lang="fr-BE"/>
          </a:p>
        </p:txBody>
      </p:sp>
    </p:spTree>
    <p:extLst>
      <p:ext uri="{BB962C8B-B14F-4D97-AF65-F5344CB8AC3E}">
        <p14:creationId xmlns:p14="http://schemas.microsoft.com/office/powerpoint/2010/main" val="2281101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ea typeface="Calibri"/>
                <a:cs typeface="Calibri"/>
              </a:rPr>
              <a:t>La fluidité est liée, entre autres, au fait que les dispositifs de soins travaillent en réseau (spécifique ou régulier) et y attachent de l'importance.</a:t>
            </a:r>
          </a:p>
          <a:p>
            <a:endParaRPr lang="fr-BE" dirty="0">
              <a:ea typeface="Calibri"/>
              <a:cs typeface="Calibri"/>
            </a:endParaRPr>
          </a:p>
          <a:p>
            <a:r>
              <a:rPr lang="fr-BE" dirty="0">
                <a:ea typeface="Calibri"/>
                <a:cs typeface="Calibri"/>
              </a:rPr>
              <a:t>Ouverture : lits tampons pour les IHP et le HF, la pair-</a:t>
            </a:r>
            <a:r>
              <a:rPr lang="fr-BE" dirty="0" err="1">
                <a:ea typeface="Calibri"/>
                <a:cs typeface="Calibri"/>
              </a:rPr>
              <a:t>aidance</a:t>
            </a:r>
            <a:r>
              <a:rPr lang="fr-BE" dirty="0">
                <a:ea typeface="Calibri"/>
                <a:cs typeface="Calibri"/>
              </a:rPr>
              <a:t>, les lits de time out, etc. </a:t>
            </a:r>
          </a:p>
          <a:p>
            <a:r>
              <a:rPr lang="fr-FR" sz="1200" kern="1200" dirty="0">
                <a:solidFill>
                  <a:schemeClr val="tx1"/>
                </a:solidFill>
                <a:effectLst/>
                <a:latin typeface="+mn-lt"/>
                <a:ea typeface="+mn-ea"/>
                <a:cs typeface="+mn-cs"/>
              </a:rPr>
              <a:t>Bonnes collaborations entre les hôpitaux / offres de soins complémentaires</a:t>
            </a:r>
            <a:endParaRPr lang="fr-BE"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Bonne articulation entre les offres de soins hospitalières qui se complètent bien</a:t>
            </a:r>
            <a:endParaRPr lang="fr-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ea typeface="Calibri"/>
                <a:cs typeface="Calibri"/>
              </a:rPr>
              <a:t>Intégration de nouveaux modèles : adaptation et créativité (HF) / découverte et intégration dans le domaine de l’internement : connaissance de la loi, des acteurs spécifiques, etc. </a:t>
            </a:r>
          </a:p>
          <a:p>
            <a:endParaRPr lang="fr-BE" dirty="0">
              <a:ea typeface="Calibri"/>
              <a:cs typeface="Calibri"/>
            </a:endParaRPr>
          </a:p>
          <a:p>
            <a:r>
              <a:rPr lang="fr-BE" dirty="0">
                <a:ea typeface="Calibri"/>
                <a:cs typeface="Calibri"/>
              </a:rPr>
              <a:t>Idem avec le secteur Justice : SPS des EP, CPS (formulation des conditions), PR (admonestation) et les MJ</a:t>
            </a:r>
          </a:p>
          <a:p>
            <a:endParaRPr lang="fr-BE"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ea typeface="Calibri"/>
                <a:cs typeface="Calibri"/>
              </a:rPr>
              <a:t>Ils sont dans des logiques collaboratives avec les différents secteurs. </a:t>
            </a:r>
            <a:r>
              <a:rPr lang="fr-BE" sz="1200" kern="1200">
                <a:solidFill>
                  <a:schemeClr val="tx1"/>
                </a:solidFill>
                <a:effectLst/>
                <a:latin typeface="+mn-lt"/>
                <a:ea typeface="+mn-ea"/>
                <a:cs typeface="+mn-cs"/>
              </a:rPr>
              <a:t>Faciliter l’interconnaissance entre les services et les échanges d’informations ; </a:t>
            </a:r>
          </a:p>
          <a:p>
            <a:endParaRPr lang="fr-BE" dirty="0">
              <a:ea typeface="Calibri"/>
              <a:cs typeface="Calibri"/>
            </a:endParaRPr>
          </a:p>
          <a:p>
            <a:endParaRPr lang="fr-BE" dirty="0">
              <a:ea typeface="Calibri"/>
              <a:cs typeface="Calibri"/>
            </a:endParaRPr>
          </a:p>
          <a:p>
            <a:r>
              <a:rPr lang="fr-FR" dirty="0"/>
              <a:t>Les trajets de soins pour internés se sont progressivement structurés à Bruxelles, avec une offre plus diversifiée et des collaborations renforcées entre les secteurs du soin, de la justice et du social-santé.  Cette évolution permet aujourd’hui de proposer des réponses plus souples, plus individualisées et davantage inscrites dans le réseau.</a:t>
            </a:r>
          </a:p>
          <a:p>
            <a:endParaRPr lang="fr-BE" dirty="0">
              <a:ea typeface="Calibri"/>
              <a:cs typeface="Calibri"/>
            </a:endParaRPr>
          </a:p>
          <a:p>
            <a:endParaRPr lang="fr-BE" dirty="0"/>
          </a:p>
        </p:txBody>
      </p:sp>
      <p:sp>
        <p:nvSpPr>
          <p:cNvPr id="4" name="Espace réservé du numéro de diapositive 3"/>
          <p:cNvSpPr>
            <a:spLocks noGrp="1"/>
          </p:cNvSpPr>
          <p:nvPr>
            <p:ph type="sldNum" sz="quarter" idx="5"/>
          </p:nvPr>
        </p:nvSpPr>
        <p:spPr/>
        <p:txBody>
          <a:bodyPr/>
          <a:lstStyle/>
          <a:p>
            <a:fld id="{B9579E4A-14DC-4A94-93C7-ACD8B797503F}" type="slidenum">
              <a:rPr lang="fr-BE" smtClean="0"/>
              <a:t>63</a:t>
            </a:fld>
            <a:endParaRPr lang="fr-BE"/>
          </a:p>
        </p:txBody>
      </p:sp>
    </p:spTree>
    <p:extLst>
      <p:ext uri="{BB962C8B-B14F-4D97-AF65-F5344CB8AC3E}">
        <p14:creationId xmlns:p14="http://schemas.microsoft.com/office/powerpoint/2010/main" val="456991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Volonté de </a:t>
            </a:r>
            <a:r>
              <a:rPr lang="fr-FR" dirty="0">
                <a:solidFill>
                  <a:schemeClr val="accent2"/>
                </a:solidFill>
              </a:rPr>
              <a:t>supprimer la peine complémentaire de mise à la disposition du TAP </a:t>
            </a:r>
            <a:r>
              <a:rPr lang="fr-FR" dirty="0"/>
              <a:t>: refus du politique : nécessité de prise en charge des condamnés « dangereux qui font le choix d’aller à fond de peine sans se faire traiter »</a:t>
            </a:r>
          </a:p>
          <a:p>
            <a:endParaRPr lang="fr-FR" dirty="0"/>
          </a:p>
          <a:p>
            <a:r>
              <a:rPr lang="fr-FR" dirty="0"/>
              <a:t>Commission se remet au travail et propose la </a:t>
            </a:r>
            <a:r>
              <a:rPr lang="fr-FR" dirty="0">
                <a:solidFill>
                  <a:schemeClr val="accent2"/>
                </a:solidFill>
              </a:rPr>
              <a:t>nouvelle peine de « </a:t>
            </a:r>
            <a:r>
              <a:rPr lang="fr-FR" b="1" dirty="0">
                <a:solidFill>
                  <a:schemeClr val="accent2"/>
                </a:solidFill>
              </a:rPr>
              <a:t>suivi prolongé </a:t>
            </a:r>
            <a:r>
              <a:rPr lang="fr-FR" dirty="0">
                <a:solidFill>
                  <a:schemeClr val="accent2"/>
                </a:solidFill>
              </a:rPr>
              <a:t>»</a:t>
            </a:r>
            <a:r>
              <a:rPr lang="fr-FR" dirty="0"/>
              <a:t> qui entrera en vigueur en </a:t>
            </a:r>
            <a:r>
              <a:rPr lang="fr-FR" b="1" dirty="0">
                <a:solidFill>
                  <a:schemeClr val="accent2"/>
                </a:solidFill>
              </a:rPr>
              <a:t>2035</a:t>
            </a:r>
            <a:r>
              <a:rPr lang="fr-FR" dirty="0"/>
              <a:t> (peine de mise à la disposition du TAP subsistera dans l’attente)</a:t>
            </a:r>
          </a:p>
          <a:p>
            <a:endParaRPr lang="fr-FR" dirty="0"/>
          </a:p>
          <a:p>
            <a:endParaRPr lang="fr-FR" dirty="0"/>
          </a:p>
          <a:p>
            <a:endParaRPr lang="fr-FR" dirty="0"/>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7D77A01B-061B-934B-B53E-61DE675D0230}" type="slidenum">
              <a:rPr lang="fr-FR" smtClean="0"/>
              <a:t>13</a:t>
            </a:fld>
            <a:endParaRPr lang="fr-FR"/>
          </a:p>
        </p:txBody>
      </p:sp>
    </p:spTree>
    <p:extLst>
      <p:ext uri="{BB962C8B-B14F-4D97-AF65-F5344CB8AC3E}">
        <p14:creationId xmlns:p14="http://schemas.microsoft.com/office/powerpoint/2010/main" val="648028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9579E4A-14DC-4A94-93C7-ACD8B797503F}" type="slidenum">
              <a:rPr lang="fr-BE" smtClean="0"/>
              <a:t>64</a:t>
            </a:fld>
            <a:endParaRPr lang="fr-BE"/>
          </a:p>
        </p:txBody>
      </p:sp>
    </p:spTree>
    <p:extLst>
      <p:ext uri="{BB962C8B-B14F-4D97-AF65-F5344CB8AC3E}">
        <p14:creationId xmlns:p14="http://schemas.microsoft.com/office/powerpoint/2010/main" val="3665924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kern="1200" dirty="0">
                <a:solidFill>
                  <a:schemeClr val="tx1"/>
                </a:solidFill>
                <a:effectLst/>
                <a:latin typeface="+mn-lt"/>
                <a:ea typeface="+mn-ea"/>
                <a:cs typeface="+mn-cs"/>
              </a:rPr>
              <a:t>Les vulnérabilités sont souvent cliniques, sociales, fonctionnelles, relationnelles, institutionnelles, résidentielles et environnementales. </a:t>
            </a:r>
          </a:p>
          <a:p>
            <a:r>
              <a:rPr lang="fr-BE" sz="1200" kern="1200" dirty="0">
                <a:solidFill>
                  <a:schemeClr val="tx1"/>
                </a:solidFill>
                <a:effectLst/>
                <a:latin typeface="+mn-lt"/>
                <a:ea typeface="+mn-ea"/>
                <a:cs typeface="+mn-cs"/>
              </a:rPr>
              <a:t>Les troubles mentaux sont influencés par une combinaison de facteurs individuels, familiaux, communautaires et structurels, et que la pauvreté, l’exclusion, le handicap ou la violence augmentent la vulnérabilité. </a:t>
            </a:r>
          </a:p>
          <a:p>
            <a:r>
              <a:rPr lang="fr-BE" sz="1200" kern="1200" dirty="0">
                <a:solidFill>
                  <a:schemeClr val="tx1"/>
                </a:solidFill>
                <a:effectLst/>
                <a:latin typeface="+mn-lt"/>
                <a:ea typeface="+mn-ea"/>
                <a:cs typeface="+mn-cs"/>
              </a:rPr>
              <a:t>Clinique : symptômes, désorganisation, troubles cognitifs, rechutes.</a:t>
            </a:r>
          </a:p>
          <a:p>
            <a:r>
              <a:rPr lang="fr-BE" sz="1200" kern="1200" dirty="0">
                <a:solidFill>
                  <a:schemeClr val="tx1"/>
                </a:solidFill>
                <a:effectLst/>
                <a:latin typeface="+mn-lt"/>
                <a:ea typeface="+mn-ea"/>
                <a:cs typeface="+mn-cs"/>
              </a:rPr>
              <a:t>Fonctionnelle : autonomie, quotidien, démarches, rythme de vie.</a:t>
            </a:r>
          </a:p>
          <a:p>
            <a:r>
              <a:rPr lang="fr-BE" sz="1200" kern="1200" dirty="0">
                <a:solidFill>
                  <a:schemeClr val="tx1"/>
                </a:solidFill>
                <a:effectLst/>
                <a:latin typeface="+mn-lt"/>
                <a:ea typeface="+mn-ea"/>
                <a:cs typeface="+mn-cs"/>
              </a:rPr>
              <a:t>Sociale : isolement, précarité, stigmatisation, rupture familiale.</a:t>
            </a:r>
          </a:p>
          <a:p>
            <a:r>
              <a:rPr lang="fr-BE" sz="1200" kern="1200" dirty="0">
                <a:solidFill>
                  <a:schemeClr val="tx1"/>
                </a:solidFill>
                <a:effectLst/>
                <a:latin typeface="+mn-lt"/>
                <a:ea typeface="+mn-ea"/>
                <a:cs typeface="+mn-cs"/>
              </a:rPr>
              <a:t>Résidentielle : logement absent, instable ou inadapté.</a:t>
            </a:r>
          </a:p>
          <a:p>
            <a:r>
              <a:rPr lang="fr-BE" sz="1200" kern="1200" dirty="0">
                <a:solidFill>
                  <a:schemeClr val="tx1"/>
                </a:solidFill>
                <a:effectLst/>
                <a:latin typeface="+mn-lt"/>
                <a:ea typeface="+mn-ea"/>
                <a:cs typeface="+mn-cs"/>
              </a:rPr>
              <a:t>Soins : ruptures de suivi, adhésion au traitement, accès aux services.</a:t>
            </a:r>
          </a:p>
          <a:p>
            <a:r>
              <a:rPr lang="fr-BE" sz="1200" kern="1200" dirty="0">
                <a:solidFill>
                  <a:schemeClr val="tx1"/>
                </a:solidFill>
                <a:effectLst/>
                <a:latin typeface="+mn-lt"/>
                <a:ea typeface="+mn-ea"/>
                <a:cs typeface="+mn-cs"/>
              </a:rPr>
              <a:t>Judiciaire / institutionnelle : conditions, passages en prison, hospitalisations, relais complexes.</a:t>
            </a:r>
          </a:p>
          <a:p>
            <a:pPr lvl="0"/>
            <a:r>
              <a:rPr lang="fr-BE" sz="1050" kern="1200" dirty="0">
                <a:solidFill>
                  <a:schemeClr val="tx1"/>
                </a:solidFill>
                <a:effectLst/>
                <a:latin typeface="+mn-lt"/>
                <a:ea typeface="+mn-ea"/>
                <a:cs typeface="+mn-cs"/>
              </a:rPr>
              <a:t> </a:t>
            </a:r>
          </a:p>
          <a:p>
            <a:endParaRPr lang="fr-BE" dirty="0"/>
          </a:p>
        </p:txBody>
      </p:sp>
      <p:sp>
        <p:nvSpPr>
          <p:cNvPr id="4" name="Espace réservé du numéro de diapositive 3"/>
          <p:cNvSpPr>
            <a:spLocks noGrp="1"/>
          </p:cNvSpPr>
          <p:nvPr>
            <p:ph type="sldNum" sz="quarter" idx="5"/>
          </p:nvPr>
        </p:nvSpPr>
        <p:spPr/>
        <p:txBody>
          <a:bodyPr/>
          <a:lstStyle/>
          <a:p>
            <a:fld id="{B9579E4A-14DC-4A94-93C7-ACD8B797503F}" type="slidenum">
              <a:rPr lang="fr-BE" smtClean="0"/>
              <a:t>65</a:t>
            </a:fld>
            <a:endParaRPr lang="fr-BE"/>
          </a:p>
        </p:txBody>
      </p:sp>
    </p:spTree>
    <p:extLst>
      <p:ext uri="{BB962C8B-B14F-4D97-AF65-F5344CB8AC3E}">
        <p14:creationId xmlns:p14="http://schemas.microsoft.com/office/powerpoint/2010/main" val="1674304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9579E4A-14DC-4A94-93C7-ACD8B797503F}" type="slidenum">
              <a:rPr lang="fr-BE" smtClean="0"/>
              <a:t>66</a:t>
            </a:fld>
            <a:endParaRPr lang="fr-BE"/>
          </a:p>
        </p:txBody>
      </p:sp>
    </p:spTree>
    <p:extLst>
      <p:ext uri="{BB962C8B-B14F-4D97-AF65-F5344CB8AC3E}">
        <p14:creationId xmlns:p14="http://schemas.microsoft.com/office/powerpoint/2010/main" val="4175233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B9579E4A-14DC-4A94-93C7-ACD8B797503F}" type="slidenum">
              <a:rPr lang="fr-BE" smtClean="0"/>
              <a:t>67</a:t>
            </a:fld>
            <a:endParaRPr lang="fr-BE"/>
          </a:p>
        </p:txBody>
      </p:sp>
    </p:spTree>
    <p:extLst>
      <p:ext uri="{BB962C8B-B14F-4D97-AF65-F5344CB8AC3E}">
        <p14:creationId xmlns:p14="http://schemas.microsoft.com/office/powerpoint/2010/main" val="2935069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Si, un avant avant fin de la peine complémentaire de mise à la disposition du TAP, condamné n’exécute pas cette peine complémentaire en étant privé de liberté (car il a obtenu DL, SE ou LSS) : mesure de sûreté ne sera pas mise à exécution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lvl="1"/>
            <a:r>
              <a:rPr lang="fr-FR" dirty="0"/>
              <a:t>Aménagement par CPS : : mêmes conditions, avec une supplémentaire : « danger suffisamment diminué » </a:t>
            </a:r>
          </a:p>
          <a:p>
            <a:pPr lvl="1"/>
            <a:r>
              <a:rPr lang="fr-FR" dirty="0"/>
              <a:t>placement dans hôpital psychiatrique envisageable que si CPS constate que traitement suffisamment efficace possible </a:t>
            </a:r>
          </a:p>
          <a:p>
            <a:pPr lvl="1"/>
            <a:r>
              <a:rPr lang="fr-FR" dirty="0"/>
              <a:t>Suivi et contrôle condamné à qui modalité a été octroyée : renvoi à la loi relative à l’internement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7D77A01B-061B-934B-B53E-61DE675D0230}" type="slidenum">
              <a:rPr lang="fr-FR" smtClean="0"/>
              <a:t>15</a:t>
            </a:fld>
            <a:endParaRPr lang="fr-FR"/>
          </a:p>
        </p:txBody>
      </p:sp>
    </p:spTree>
    <p:extLst>
      <p:ext uri="{BB962C8B-B14F-4D97-AF65-F5344CB8AC3E}">
        <p14:creationId xmlns:p14="http://schemas.microsoft.com/office/powerpoint/2010/main" val="1880207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74E0B-DC22-3569-42C1-02176302FF9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77A2A97-E32A-4EC3-F2DF-6A49FAF4798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6CEABD8-5A8C-41CD-3711-1A6A0F3130A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4320699-AAD8-BE4D-20D0-2EC881A20C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A1156-54A9-994A-82BB-BC5A9BC7BA0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455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A1156-54A9-994A-82BB-BC5A9BC7BA0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624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3F29E-4CD0-AFE4-6B4E-5DF3373278D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A5F8054-72C3-F08F-0C95-8853BD51359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7E55AA3-C4BE-42CB-7011-C0B84FDCAD44}"/>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17C1009-C8EB-04DE-F7DC-99D6A70C21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A1156-54A9-994A-82BB-BC5A9BC7BA0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812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419FA-5098-DF5C-29EA-4CC1D66BC5B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01CBEFB-C4E5-D845-43A7-4FFFA65882C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1CCD64A-E92D-1B2A-5C49-2F9FD16B6556}"/>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F1DCC645-F553-5B9A-C482-58767E58F6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A1156-54A9-994A-82BB-BC5A9BC7BA0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585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PlaceHolder 1"/>
          <p:cNvSpPr>
            <a:spLocks noGrp="1" noRot="1" noChangeAspect="1"/>
          </p:cNvSpPr>
          <p:nvPr>
            <p:ph type="sldImg"/>
          </p:nvPr>
        </p:nvSpPr>
        <p:spPr>
          <a:xfrm>
            <a:off x="422275" y="1241425"/>
            <a:ext cx="5953125" cy="3349625"/>
          </a:xfrm>
          <a:prstGeom prst="rect">
            <a:avLst/>
          </a:prstGeom>
          <a:ln w="0">
            <a:noFill/>
          </a:ln>
        </p:spPr>
      </p:sp>
      <p:sp>
        <p:nvSpPr>
          <p:cNvPr id="107" name="PlaceHolder 2"/>
          <p:cNvSpPr>
            <a:spLocks noGrp="1"/>
          </p:cNvSpPr>
          <p:nvPr>
            <p:ph type="body"/>
          </p:nvPr>
        </p:nvSpPr>
        <p:spPr>
          <a:xfrm>
            <a:off x="679768" y="4777292"/>
            <a:ext cx="5437783" cy="3908125"/>
          </a:xfrm>
          <a:prstGeom prst="rect">
            <a:avLst/>
          </a:prstGeom>
          <a:noFill/>
          <a:ln w="0">
            <a:noFill/>
          </a:ln>
        </p:spPr>
        <p:txBody>
          <a:bodyPr anchor="t">
            <a:noAutofit/>
          </a:bodyPr>
          <a:lstStyle/>
          <a:p>
            <a:endParaRPr lang="fr-FR" sz="2000" b="0" strike="noStrike" spc="-1">
              <a:latin typeface="Arial"/>
            </a:endParaRPr>
          </a:p>
        </p:txBody>
      </p:sp>
      <p:sp>
        <p:nvSpPr>
          <p:cNvPr id="108" name="PlaceHolder 3"/>
          <p:cNvSpPr>
            <a:spLocks noGrp="1"/>
          </p:cNvSpPr>
          <p:nvPr>
            <p:ph type="sldNum" idx="10"/>
          </p:nvPr>
        </p:nvSpPr>
        <p:spPr>
          <a:xfrm>
            <a:off x="3850589" y="9428743"/>
            <a:ext cx="2945302" cy="497504"/>
          </a:xfrm>
          <a:prstGeom prst="rect">
            <a:avLst/>
          </a:prstGeom>
          <a:noFill/>
          <a:ln w="0">
            <a:noFill/>
          </a:ln>
        </p:spPr>
        <p:txBody>
          <a:bodyPr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DCCA3E78-AF8F-437D-8944-7DA5F901CBA9}" type="slidenum">
              <a:rPr lang="fr-FR" sz="1200" b="0" strike="noStrike" spc="-1">
                <a:solidFill>
                  <a:srgbClr val="000000"/>
                </a:solidFill>
                <a:latin typeface="+mn-lt"/>
                <a:ea typeface="+mn-ea"/>
              </a:rPr>
              <a:t>44</a:t>
            </a:fld>
            <a:endParaRPr lang="fr-FR" sz="1200" b="0" strike="noStrike" spc="-1">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PlaceHolder 1"/>
          <p:cNvSpPr>
            <a:spLocks noGrp="1" noRot="1" noChangeAspect="1"/>
          </p:cNvSpPr>
          <p:nvPr>
            <p:ph type="sldImg"/>
          </p:nvPr>
        </p:nvSpPr>
        <p:spPr>
          <a:xfrm>
            <a:off x="422275" y="1241425"/>
            <a:ext cx="5953125" cy="3349625"/>
          </a:xfrm>
          <a:prstGeom prst="rect">
            <a:avLst/>
          </a:prstGeom>
          <a:ln w="0">
            <a:noFill/>
          </a:ln>
        </p:spPr>
      </p:sp>
      <p:sp>
        <p:nvSpPr>
          <p:cNvPr id="110" name="PlaceHolder 2"/>
          <p:cNvSpPr>
            <a:spLocks noGrp="1"/>
          </p:cNvSpPr>
          <p:nvPr>
            <p:ph type="body"/>
          </p:nvPr>
        </p:nvSpPr>
        <p:spPr>
          <a:xfrm>
            <a:off x="679768" y="4777292"/>
            <a:ext cx="5437783" cy="3908125"/>
          </a:xfrm>
          <a:prstGeom prst="rect">
            <a:avLst/>
          </a:prstGeom>
          <a:noFill/>
          <a:ln w="0">
            <a:noFill/>
          </a:ln>
        </p:spPr>
        <p:txBody>
          <a:bodyPr anchor="t">
            <a:noAutofit/>
          </a:bodyPr>
          <a:lstStyle/>
          <a:p>
            <a:endParaRPr lang="fr-FR" sz="2000" b="0" strike="noStrike" spc="-1">
              <a:latin typeface="Arial"/>
            </a:endParaRPr>
          </a:p>
        </p:txBody>
      </p:sp>
      <p:sp>
        <p:nvSpPr>
          <p:cNvPr id="111" name="PlaceHolder 3"/>
          <p:cNvSpPr>
            <a:spLocks noGrp="1"/>
          </p:cNvSpPr>
          <p:nvPr>
            <p:ph type="sldNum" idx="11"/>
          </p:nvPr>
        </p:nvSpPr>
        <p:spPr>
          <a:xfrm>
            <a:off x="3850589" y="9428743"/>
            <a:ext cx="2945302" cy="497504"/>
          </a:xfrm>
          <a:prstGeom prst="rect">
            <a:avLst/>
          </a:prstGeom>
          <a:noFill/>
          <a:ln w="0">
            <a:noFill/>
          </a:ln>
        </p:spPr>
        <p:txBody>
          <a:bodyPr anchor="b">
            <a:noAutofit/>
          </a:bodyPr>
          <a:lstStyle>
            <a:lvl1pPr>
              <a:defRPr lang="fr-FR" sz="2400" b="0" strike="noStrike" spc="-1">
                <a:latin typeface="Times New Roman"/>
              </a:defRPr>
            </a:lvl1pPr>
          </a:lstStyle>
          <a:p>
            <a:endParaRPr lang="fr-FR" sz="24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5/20/26</a:t>
            </a:fld>
            <a:endParaRPr lang="en-US"/>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‹N°›</a:t>
            </a:fld>
            <a:endParaRPr lang="en-US"/>
          </a:p>
        </p:txBody>
      </p:sp>
    </p:spTree>
    <p:extLst>
      <p:ext uri="{BB962C8B-B14F-4D97-AF65-F5344CB8AC3E}">
        <p14:creationId xmlns:p14="http://schemas.microsoft.com/office/powerpoint/2010/main" val="1981741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5/20/26</a:t>
            </a:fld>
            <a:endParaRPr lang="en-US"/>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‹N°›</a:t>
            </a:fld>
            <a:endParaRPr lang="en-US"/>
          </a:p>
        </p:txBody>
      </p:sp>
    </p:spTree>
    <p:extLst>
      <p:ext uri="{BB962C8B-B14F-4D97-AF65-F5344CB8AC3E}">
        <p14:creationId xmlns:p14="http://schemas.microsoft.com/office/powerpoint/2010/main" val="1284015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5/20/26</a:t>
            </a:fld>
            <a:endParaRPr lang="en-US"/>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‹N°›</a:t>
            </a:fld>
            <a:endParaRPr lang="en-US"/>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948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941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fr-FR" sz="1800" b="0" strike="noStrike" spc="-1">
              <a:solidFill>
                <a:srgbClr val="000000"/>
              </a:solidFill>
              <a:latin typeface="Arial"/>
            </a:endParaRPr>
          </a:p>
        </p:txBody>
      </p:sp>
      <p:sp>
        <p:nvSpPr>
          <p:cNvPr id="6"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821CACA2-E08B-476A-A78A-9CB481D1882D}" type="slidenum">
              <a:t>‹N°›</a:t>
            </a:fld>
            <a:endParaRPr/>
          </a:p>
        </p:txBody>
      </p:sp>
      <p:sp>
        <p:nvSpPr>
          <p:cNvPr id="3"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784532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5/20/26</a:t>
            </a:fld>
            <a:endParaRPr lang="en-US"/>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‹N°›</a:t>
            </a:fld>
            <a:endParaRPr lang="en-US"/>
          </a:p>
        </p:txBody>
      </p:sp>
    </p:spTree>
    <p:extLst>
      <p:ext uri="{BB962C8B-B14F-4D97-AF65-F5344CB8AC3E}">
        <p14:creationId xmlns:p14="http://schemas.microsoft.com/office/powerpoint/2010/main" val="4010583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5/20/26</a:t>
            </a:fld>
            <a:endParaRPr lang="en-US"/>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‹N°›</a:t>
            </a:fld>
            <a:endParaRPr lang="en-US"/>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855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5/20/26</a:t>
            </a:fld>
            <a:endParaRPr lang="en-US"/>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‹N°›</a:t>
            </a:fld>
            <a:endParaRPr lang="en-US"/>
          </a:p>
        </p:txBody>
      </p:sp>
    </p:spTree>
    <p:extLst>
      <p:ext uri="{BB962C8B-B14F-4D97-AF65-F5344CB8AC3E}">
        <p14:creationId xmlns:p14="http://schemas.microsoft.com/office/powerpoint/2010/main" val="3497755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5/20/26</a:t>
            </a:fld>
            <a:endParaRPr lang="en-US"/>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‹N°›</a:t>
            </a:fld>
            <a:endParaRPr lang="en-US"/>
          </a:p>
        </p:txBody>
      </p:sp>
    </p:spTree>
    <p:extLst>
      <p:ext uri="{BB962C8B-B14F-4D97-AF65-F5344CB8AC3E}">
        <p14:creationId xmlns:p14="http://schemas.microsoft.com/office/powerpoint/2010/main" val="1592532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5/20/26</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‹N°›</a:t>
            </a:fld>
            <a:endParaRPr lang="en-US"/>
          </a:p>
        </p:txBody>
      </p:sp>
    </p:spTree>
    <p:extLst>
      <p:ext uri="{BB962C8B-B14F-4D97-AF65-F5344CB8AC3E}">
        <p14:creationId xmlns:p14="http://schemas.microsoft.com/office/powerpoint/2010/main" val="113009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5/20/26</a:t>
            </a:fld>
            <a:endParaRPr lang="en-US"/>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‹N°›</a:t>
            </a:fld>
            <a:endParaRPr lang="en-US"/>
          </a:p>
        </p:txBody>
      </p:sp>
    </p:spTree>
    <p:extLst>
      <p:ext uri="{BB962C8B-B14F-4D97-AF65-F5344CB8AC3E}">
        <p14:creationId xmlns:p14="http://schemas.microsoft.com/office/powerpoint/2010/main" val="209807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5/20/26</a:t>
            </a:fld>
            <a:endParaRPr lang="en-US"/>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‹N°›</a:t>
            </a:fld>
            <a:endParaRPr lang="en-US"/>
          </a:p>
        </p:txBody>
      </p:sp>
    </p:spTree>
    <p:extLst>
      <p:ext uri="{BB962C8B-B14F-4D97-AF65-F5344CB8AC3E}">
        <p14:creationId xmlns:p14="http://schemas.microsoft.com/office/powerpoint/2010/main" val="694362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5/20/26</a:t>
            </a:fld>
            <a:endParaRPr lang="en-US"/>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‹N°›</a:t>
            </a:fld>
            <a:endParaRPr lang="en-US"/>
          </a:p>
        </p:txBody>
      </p:sp>
    </p:spTree>
    <p:extLst>
      <p:ext uri="{BB962C8B-B14F-4D97-AF65-F5344CB8AC3E}">
        <p14:creationId xmlns:p14="http://schemas.microsoft.com/office/powerpoint/2010/main" val="657272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5/20/26</a:t>
            </a:fld>
            <a:endParaRPr lang="en-US"/>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‹N°›</a:t>
            </a:fld>
            <a:endParaRPr lang="en-US"/>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3784025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2" r:id="rId12"/>
    <p:sldLayoutId id="2147483673" r:id="rId13"/>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file:///Users/colinegillard/Library/CloudStorage/OneDrive-UCL/Travail/Projet%20publi/LOI%20MALADES%20MENTAUX/Re&#769;forme%20de%20la%20loi%20-%20JJP/Sche&#769;ma%20A3%20version%20finale%20(2024%2011%2003).pdf"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7.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mailto:thomas.marquant@just.fgov.be"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8.sv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4" name="Picture 3">
            <a:extLst>
              <a:ext uri="{FF2B5EF4-FFF2-40B4-BE49-F238E27FC236}">
                <a16:creationId xmlns:a16="http://schemas.microsoft.com/office/drawing/2014/main" id="{FF0AD201-BB28-2D9C-C277-ED0FD1ECA99F}"/>
              </a:ext>
            </a:extLst>
          </p:cNvPr>
          <p:cNvPicPr>
            <a:picLocks noChangeAspect="1"/>
          </p:cNvPicPr>
          <p:nvPr/>
        </p:nvPicPr>
        <p:blipFill>
          <a:blip r:embed="rId2"/>
          <a:srcRect t="37082" b="6669"/>
          <a:stretch>
            <a:fillRect/>
          </a:stretch>
        </p:blipFill>
        <p:spPr>
          <a:xfrm>
            <a:off x="20" y="10"/>
            <a:ext cx="12191979" cy="6857990"/>
          </a:xfrm>
          <a:prstGeom prst="rect">
            <a:avLst/>
          </a:prstGeom>
        </p:spPr>
      </p:pic>
      <p:sp>
        <p:nvSpPr>
          <p:cNvPr id="11" name="Rectangle 10">
            <a:extLst>
              <a:ext uri="{FF2B5EF4-FFF2-40B4-BE49-F238E27FC236}">
                <a16:creationId xmlns:a16="http://schemas.microsoft.com/office/drawing/2014/main" id="{912025B4-7337-735E-4DC9-E634D20119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20000"/>
                </a:schemeClr>
              </a:gs>
              <a:gs pos="26000">
                <a:schemeClr val="bg1">
                  <a:alpha val="7000"/>
                </a:schemeClr>
              </a:gs>
              <a:gs pos="100000">
                <a:schemeClr val="bg1">
                  <a:alpha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re 1">
            <a:extLst>
              <a:ext uri="{FF2B5EF4-FFF2-40B4-BE49-F238E27FC236}">
                <a16:creationId xmlns:a16="http://schemas.microsoft.com/office/drawing/2014/main" id="{1AF32BF2-3000-F039-6823-D3F5DFFFA946}"/>
              </a:ext>
            </a:extLst>
          </p:cNvPr>
          <p:cNvSpPr>
            <a:spLocks noGrp="1"/>
          </p:cNvSpPr>
          <p:nvPr>
            <p:ph type="ctrTitle"/>
          </p:nvPr>
        </p:nvSpPr>
        <p:spPr>
          <a:xfrm>
            <a:off x="438910" y="978408"/>
            <a:ext cx="4795819" cy="3969960"/>
          </a:xfrm>
        </p:spPr>
        <p:txBody>
          <a:bodyPr anchor="t">
            <a:normAutofit/>
          </a:bodyPr>
          <a:lstStyle/>
          <a:p>
            <a:r>
              <a:rPr lang="fr-BE" sz="3600" dirty="0"/>
              <a:t>Une décennie sous la loi du 5 mai 2014 : quel avenir pour les personnes internées ? </a:t>
            </a:r>
            <a:endParaRPr lang="fr-FR" sz="3600" dirty="0"/>
          </a:p>
        </p:txBody>
      </p:sp>
      <p:sp>
        <p:nvSpPr>
          <p:cNvPr id="3" name="Sous-titre 2">
            <a:extLst>
              <a:ext uri="{FF2B5EF4-FFF2-40B4-BE49-F238E27FC236}">
                <a16:creationId xmlns:a16="http://schemas.microsoft.com/office/drawing/2014/main" id="{5456DE75-5A38-072E-FAC1-21F934DEC93C}"/>
              </a:ext>
            </a:extLst>
          </p:cNvPr>
          <p:cNvSpPr>
            <a:spLocks noGrp="1"/>
          </p:cNvSpPr>
          <p:nvPr>
            <p:ph type="subTitle" idx="1"/>
          </p:nvPr>
        </p:nvSpPr>
        <p:spPr>
          <a:xfrm>
            <a:off x="438910" y="4948369"/>
            <a:ext cx="4381634" cy="1157436"/>
          </a:xfrm>
        </p:spPr>
        <p:txBody>
          <a:bodyPr anchor="b">
            <a:normAutofit/>
          </a:bodyPr>
          <a:lstStyle/>
          <a:p>
            <a:r>
              <a:rPr lang="fr-FR" sz="2400" dirty="0"/>
              <a:t>Conférence du 20 mai 2026</a:t>
            </a:r>
          </a:p>
        </p:txBody>
      </p:sp>
      <p:sp>
        <p:nvSpPr>
          <p:cNvPr id="13" name="Rectangle 12">
            <a:extLst>
              <a:ext uri="{FF2B5EF4-FFF2-40B4-BE49-F238E27FC236}">
                <a16:creationId xmlns:a16="http://schemas.microsoft.com/office/drawing/2014/main" id="{150CDACD-D191-E642-F686-FCB54B7E5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4695702"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31821458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EE42DCE-4A4F-44C4-84E5-261B3BEEF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172FD71E-49C0-9AF3-AD5A-D12412F95D2C}"/>
              </a:ext>
            </a:extLst>
          </p:cNvPr>
          <p:cNvSpPr>
            <a:spLocks noGrp="1"/>
          </p:cNvSpPr>
          <p:nvPr>
            <p:ph type="title"/>
          </p:nvPr>
        </p:nvSpPr>
        <p:spPr>
          <a:xfrm>
            <a:off x="517870" y="705960"/>
            <a:ext cx="7043374" cy="1463040"/>
          </a:xfrm>
        </p:spPr>
        <p:txBody>
          <a:bodyPr>
            <a:noAutofit/>
          </a:bodyPr>
          <a:lstStyle/>
          <a:p>
            <a:r>
              <a:rPr lang="fr-FR" sz="3200" dirty="0">
                <a:solidFill>
                  <a:schemeClr val="accent4"/>
                </a:solidFill>
              </a:rPr>
              <a:t>Réactions politiques, évaluations </a:t>
            </a:r>
            <a:br>
              <a:rPr lang="fr-FR" sz="3200" dirty="0">
                <a:solidFill>
                  <a:schemeClr val="accent4"/>
                </a:solidFill>
              </a:rPr>
            </a:br>
            <a:r>
              <a:rPr lang="fr-FR" sz="3200" dirty="0">
                <a:solidFill>
                  <a:schemeClr val="accent4"/>
                </a:solidFill>
              </a:rPr>
              <a:t>et projets de réforme</a:t>
            </a:r>
          </a:p>
        </p:txBody>
      </p:sp>
      <p:sp>
        <p:nvSpPr>
          <p:cNvPr id="21" name="Rectangle 20">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6281928"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space réservé du contenu 2">
            <a:extLst>
              <a:ext uri="{FF2B5EF4-FFF2-40B4-BE49-F238E27FC236}">
                <a16:creationId xmlns:a16="http://schemas.microsoft.com/office/drawing/2014/main" id="{63BC0C8D-7A92-E924-04E3-B6F78FCCA668}"/>
              </a:ext>
            </a:extLst>
          </p:cNvPr>
          <p:cNvSpPr>
            <a:spLocks noGrp="1"/>
          </p:cNvSpPr>
          <p:nvPr>
            <p:ph idx="1"/>
          </p:nvPr>
        </p:nvSpPr>
        <p:spPr>
          <a:xfrm>
            <a:off x="517870" y="1777101"/>
            <a:ext cx="6799798" cy="5080894"/>
          </a:xfrm>
        </p:spPr>
        <p:txBody>
          <a:bodyPr>
            <a:noAutofit/>
          </a:bodyPr>
          <a:lstStyle/>
          <a:p>
            <a:pPr>
              <a:lnSpc>
                <a:spcPct val="100000"/>
              </a:lnSpc>
            </a:pPr>
            <a:r>
              <a:rPr lang="fr-FR" sz="1400" dirty="0" err="1">
                <a:latin typeface="+mj-lt"/>
              </a:rPr>
              <a:t>Masterplan</a:t>
            </a:r>
            <a:r>
              <a:rPr lang="fr-FR" sz="1400" dirty="0">
                <a:latin typeface="+mj-lt"/>
              </a:rPr>
              <a:t> </a:t>
            </a:r>
          </a:p>
          <a:p>
            <a:pPr>
              <a:lnSpc>
                <a:spcPct val="100000"/>
              </a:lnSpc>
            </a:pPr>
            <a:r>
              <a:rPr lang="fr-FR" sz="1400" dirty="0">
                <a:latin typeface="+mj-lt"/>
              </a:rPr>
              <a:t>Table ronde du 21 octobre 2022 ; financement de la recherche INCC pour produire un état des connaissances</a:t>
            </a:r>
          </a:p>
          <a:p>
            <a:pPr>
              <a:lnSpc>
                <a:spcPct val="100000"/>
              </a:lnSpc>
            </a:pPr>
            <a:r>
              <a:rPr lang="fr-FR" sz="1400" dirty="0">
                <a:latin typeface="+mj-lt"/>
              </a:rPr>
              <a:t>Taskforce </a:t>
            </a:r>
            <a:r>
              <a:rPr lang="fr-BE" sz="1400" dirty="0">
                <a:latin typeface="+mj-lt"/>
              </a:rPr>
              <a:t>chargée de l’exécution des mesures d’internement  (décision du conseil des ministres de juillet 2025)</a:t>
            </a:r>
            <a:endParaRPr lang="fr-FR" sz="1400" dirty="0">
              <a:latin typeface="+mj-lt"/>
            </a:endParaRPr>
          </a:p>
          <a:p>
            <a:pPr>
              <a:lnSpc>
                <a:spcPct val="100000"/>
              </a:lnSpc>
            </a:pPr>
            <a:r>
              <a:rPr lang="fr-BE" sz="1400" dirty="0">
                <a:latin typeface="+mj-lt"/>
              </a:rPr>
              <a:t>Préparation d’un accord de coopération entre l’Etat fédéral et les entités fédérées pour optimaliser les flux d’entrée d’entrée, de transit et de sortie des personnes internées, l’évaluation de la loi relative à l’internement + </a:t>
            </a:r>
            <a:r>
              <a:rPr lang="fr-FR" sz="1400" dirty="0">
                <a:latin typeface="+mj-lt"/>
              </a:rPr>
              <a:t>recherche « interne </a:t>
            </a:r>
            <a:r>
              <a:rPr lang="fr-FR" sz="1400" dirty="0" err="1">
                <a:latin typeface="+mj-lt"/>
              </a:rPr>
              <a:t>rechtspositie</a:t>
            </a:r>
            <a:r>
              <a:rPr lang="fr-FR" sz="1400" dirty="0">
                <a:latin typeface="+mj-lt"/>
              </a:rPr>
              <a:t> </a:t>
            </a:r>
            <a:r>
              <a:rPr lang="fr-FR" sz="1400" dirty="0" err="1">
                <a:latin typeface="+mj-lt"/>
              </a:rPr>
              <a:t>geïnterneerden</a:t>
            </a:r>
            <a:r>
              <a:rPr lang="fr-FR" sz="1400" dirty="0">
                <a:latin typeface="+mj-lt"/>
              </a:rPr>
              <a:t> » confiée en août 2025 à Tim Opgenhaffen (</a:t>
            </a:r>
            <a:r>
              <a:rPr lang="fr-FR" sz="1400" dirty="0" err="1">
                <a:latin typeface="+mj-lt"/>
              </a:rPr>
              <a:t>KULeuven</a:t>
            </a:r>
            <a:r>
              <a:rPr lang="fr-FR" sz="1400" dirty="0">
                <a:latin typeface="+mj-lt"/>
              </a:rPr>
              <a:t>) et Tom Goffin (</a:t>
            </a:r>
            <a:r>
              <a:rPr lang="fr-FR" sz="1400" dirty="0" err="1">
                <a:latin typeface="+mj-lt"/>
              </a:rPr>
              <a:t>Ugent</a:t>
            </a:r>
            <a:r>
              <a:rPr lang="fr-FR" sz="1400" dirty="0">
                <a:latin typeface="+mj-lt"/>
              </a:rPr>
              <a:t>)</a:t>
            </a:r>
            <a:r>
              <a:rPr lang="fr-BE" sz="1400" dirty="0">
                <a:latin typeface="+mj-lt"/>
              </a:rPr>
              <a:t> </a:t>
            </a:r>
          </a:p>
          <a:p>
            <a:r>
              <a:rPr lang="fr-BE" sz="1400" b="0" i="0" u="none" strike="noStrike" baseline="0" dirty="0">
                <a:latin typeface="+mj-lt"/>
              </a:rPr>
              <a:t>Analyse des flux entrants et sortants + évaluation qualitative de l’expertise psychiatrique médico-légale après l’entrée en vigueur du modèle de rapport </a:t>
            </a:r>
            <a:r>
              <a:rPr lang="fr-BE" sz="1400" dirty="0"/>
              <a:t>(</a:t>
            </a:r>
            <a:r>
              <a:rPr lang="fr-BE" sz="1400" dirty="0" err="1"/>
              <a:t>KeFOR</a:t>
            </a:r>
            <a:r>
              <a:rPr lang="fr-BE" sz="1400" dirty="0"/>
              <a:t> + Th. Pham) </a:t>
            </a:r>
            <a:r>
              <a:rPr lang="fr-BE" sz="1400" b="0" i="0" u="none" strike="noStrike" baseline="0" dirty="0">
                <a:latin typeface="+mj-lt"/>
              </a:rPr>
              <a:t>(résultats attendus en 2026)</a:t>
            </a:r>
          </a:p>
          <a:p>
            <a:pPr>
              <a:lnSpc>
                <a:spcPct val="100000"/>
              </a:lnSpc>
            </a:pPr>
            <a:r>
              <a:rPr lang="fr-FR" sz="1400" dirty="0">
                <a:latin typeface="+mj-lt"/>
              </a:rPr>
              <a:t>Audit en cours par le Conseil Supérieur de la Justice au sujet du travail des chambres de protection sociale</a:t>
            </a:r>
          </a:p>
          <a:p>
            <a:pPr>
              <a:lnSpc>
                <a:spcPct val="100000"/>
              </a:lnSpc>
            </a:pPr>
            <a:r>
              <a:rPr lang="fr-FR" sz="1400" dirty="0">
                <a:latin typeface="+mj-lt"/>
              </a:rPr>
              <a:t>Commission Code de l’exécution des peines : note d’orientation envoyée le 3 avril 2026 à la ministre de la Justice et présentée en </a:t>
            </a:r>
            <a:r>
              <a:rPr lang="fr-FR" sz="1400" dirty="0" err="1">
                <a:latin typeface="+mj-lt"/>
              </a:rPr>
              <a:t>intercabinets</a:t>
            </a:r>
            <a:endParaRPr lang="fr-FR" sz="1400" dirty="0">
              <a:latin typeface="+mj-lt"/>
            </a:endParaRPr>
          </a:p>
          <a:p>
            <a:pPr>
              <a:lnSpc>
                <a:spcPct val="100000"/>
              </a:lnSpc>
            </a:pPr>
            <a:r>
              <a:rPr lang="fr-FR" sz="1400" dirty="0">
                <a:latin typeface="+mj-lt"/>
              </a:rPr>
              <a:t>Nouveau Code pénal – septembre 2026</a:t>
            </a:r>
            <a:endParaRPr lang="fr-FR" sz="1400" dirty="0"/>
          </a:p>
          <a:p>
            <a:pPr>
              <a:lnSpc>
                <a:spcPct val="100000"/>
              </a:lnSpc>
            </a:pPr>
            <a:endParaRPr lang="fr-FR" sz="1400" dirty="0"/>
          </a:p>
          <a:p>
            <a:pPr>
              <a:lnSpc>
                <a:spcPct val="100000"/>
              </a:lnSpc>
            </a:pPr>
            <a:endParaRPr lang="fr-FR" sz="1400" dirty="0"/>
          </a:p>
          <a:p>
            <a:pPr>
              <a:lnSpc>
                <a:spcPct val="100000"/>
              </a:lnSpc>
            </a:pPr>
            <a:endParaRPr lang="fr-FR" sz="1400" dirty="0"/>
          </a:p>
        </p:txBody>
      </p:sp>
      <p:pic>
        <p:nvPicPr>
          <p:cNvPr id="6" name="Image 5">
            <a:extLst>
              <a:ext uri="{FF2B5EF4-FFF2-40B4-BE49-F238E27FC236}">
                <a16:creationId xmlns:a16="http://schemas.microsoft.com/office/drawing/2014/main" id="{DCD23654-F455-2780-1C62-D00B451D5B44}"/>
              </a:ext>
            </a:extLst>
          </p:cNvPr>
          <p:cNvPicPr>
            <a:picLocks noChangeAspect="1"/>
          </p:cNvPicPr>
          <p:nvPr/>
        </p:nvPicPr>
        <p:blipFill>
          <a:blip r:embed="rId2"/>
          <a:stretch>
            <a:fillRect/>
          </a:stretch>
        </p:blipFill>
        <p:spPr>
          <a:xfrm>
            <a:off x="7317668" y="1576902"/>
            <a:ext cx="4356461" cy="4774204"/>
          </a:xfrm>
          <a:prstGeom prst="rect">
            <a:avLst/>
          </a:prstGeom>
        </p:spPr>
      </p:pic>
    </p:spTree>
    <p:extLst>
      <p:ext uri="{BB962C8B-B14F-4D97-AF65-F5344CB8AC3E}">
        <p14:creationId xmlns:p14="http://schemas.microsoft.com/office/powerpoint/2010/main" val="3010377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BECDB7-41FD-A7E3-392F-54BCB5A82B77}"/>
              </a:ext>
            </a:extLst>
          </p:cNvPr>
          <p:cNvSpPr>
            <a:spLocks noGrp="1"/>
          </p:cNvSpPr>
          <p:nvPr>
            <p:ph type="title"/>
          </p:nvPr>
        </p:nvSpPr>
        <p:spPr>
          <a:xfrm>
            <a:off x="521208" y="799503"/>
            <a:ext cx="11155680" cy="1463040"/>
          </a:xfrm>
        </p:spPr>
        <p:txBody>
          <a:bodyPr/>
          <a:lstStyle/>
          <a:p>
            <a:r>
              <a:rPr lang="fr-FR" dirty="0"/>
              <a:t>Nouveau Code pénal</a:t>
            </a:r>
          </a:p>
        </p:txBody>
      </p:sp>
      <p:sp>
        <p:nvSpPr>
          <p:cNvPr id="3" name="Espace réservé du contenu 2">
            <a:extLst>
              <a:ext uri="{FF2B5EF4-FFF2-40B4-BE49-F238E27FC236}">
                <a16:creationId xmlns:a16="http://schemas.microsoft.com/office/drawing/2014/main" id="{B3D11C2A-E247-53F0-2F40-10E08C22AACB}"/>
              </a:ext>
            </a:extLst>
          </p:cNvPr>
          <p:cNvSpPr>
            <a:spLocks noGrp="1"/>
          </p:cNvSpPr>
          <p:nvPr>
            <p:ph idx="1"/>
          </p:nvPr>
        </p:nvSpPr>
        <p:spPr>
          <a:xfrm>
            <a:off x="521207" y="1878227"/>
            <a:ext cx="11576057" cy="4979773"/>
          </a:xfrm>
        </p:spPr>
        <p:txBody>
          <a:bodyPr>
            <a:normAutofit/>
          </a:bodyPr>
          <a:lstStyle/>
          <a:p>
            <a:r>
              <a:rPr lang="fr-FR" dirty="0"/>
              <a:t>Article 25 – trouble mental : « N’est pas pénalement responsable celui qui, au moment des faits, était atteint d’un trouble mental qui a aboli sa capacité de discernement ou de contrôle de ses actes »</a:t>
            </a:r>
          </a:p>
          <a:p>
            <a:pPr marL="1208088" indent="-207963">
              <a:buFont typeface="Symbol" pitchFamily="2" charset="2"/>
              <a:buChar char="Þ"/>
            </a:pPr>
            <a:r>
              <a:rPr lang="fr-FR" dirty="0"/>
              <a:t> Critère de l’ « abolition totale » des facultés mentales retenu pour la cause de non-imputabilité</a:t>
            </a:r>
          </a:p>
          <a:p>
            <a:endParaRPr lang="fr-FR" sz="2400" dirty="0"/>
          </a:p>
          <a:p>
            <a:r>
              <a:rPr lang="fr-FR" dirty="0"/>
              <a:t>Législateur établit </a:t>
            </a:r>
            <a:r>
              <a:rPr lang="fr-FR" b="1" dirty="0"/>
              <a:t>triple distinction </a:t>
            </a:r>
            <a:r>
              <a:rPr lang="fr-FR" dirty="0"/>
              <a:t>entre</a:t>
            </a:r>
          </a:p>
          <a:p>
            <a:pPr lvl="2">
              <a:buFont typeface="Symbol" charset="2"/>
              <a:buChar char="Þ"/>
            </a:pPr>
            <a:r>
              <a:rPr lang="fr-FR" dirty="0"/>
              <a:t> </a:t>
            </a:r>
            <a:r>
              <a:rPr lang="fr-FR" sz="1800" dirty="0"/>
              <a:t>Personnes </a:t>
            </a:r>
            <a:r>
              <a:rPr lang="fr-FR" sz="1800" b="1" dirty="0">
                <a:solidFill>
                  <a:schemeClr val="accent1"/>
                </a:solidFill>
              </a:rPr>
              <a:t>responsables</a:t>
            </a:r>
            <a:r>
              <a:rPr lang="fr-FR" sz="1800" dirty="0"/>
              <a:t> : sanctionnées selon droit pénal classique (</a:t>
            </a:r>
            <a:r>
              <a:rPr lang="fr-FR" sz="1800" dirty="0">
                <a:solidFill>
                  <a:schemeClr val="accent4"/>
                </a:solidFill>
              </a:rPr>
              <a:t>peine</a:t>
            </a:r>
            <a:r>
              <a:rPr lang="fr-FR" sz="1800" dirty="0"/>
              <a:t>)</a:t>
            </a:r>
          </a:p>
          <a:p>
            <a:pPr lvl="2">
              <a:buFont typeface="Symbol" charset="2"/>
              <a:buChar char="Þ"/>
            </a:pPr>
            <a:r>
              <a:rPr lang="fr-FR" sz="1800" dirty="0"/>
              <a:t> Personnes dont la </a:t>
            </a:r>
            <a:r>
              <a:rPr lang="fr-FR" sz="1800" b="1" dirty="0">
                <a:solidFill>
                  <a:schemeClr val="accent1"/>
                </a:solidFill>
              </a:rPr>
              <a:t>responsabilité est atténuée </a:t>
            </a:r>
            <a:r>
              <a:rPr lang="fr-FR" sz="1800" dirty="0"/>
              <a:t>(</a:t>
            </a:r>
            <a:r>
              <a:rPr lang="fr-FR" sz="1800" dirty="0" err="1"/>
              <a:t>verminderde</a:t>
            </a:r>
            <a:r>
              <a:rPr lang="fr-FR" sz="1800" dirty="0"/>
              <a:t> </a:t>
            </a:r>
            <a:r>
              <a:rPr lang="fr-FR" sz="1800" dirty="0" err="1"/>
              <a:t>toerekeningsvatbaarheid</a:t>
            </a:r>
            <a:r>
              <a:rPr lang="fr-FR" sz="1800" dirty="0"/>
              <a:t>) : </a:t>
            </a:r>
          </a:p>
          <a:p>
            <a:pPr lvl="3">
              <a:buFont typeface="Wingdings" pitchFamily="2" charset="2"/>
              <a:buChar char="Ø"/>
            </a:pPr>
            <a:r>
              <a:rPr lang="fr-FR" sz="1800" dirty="0"/>
              <a:t> soit </a:t>
            </a:r>
            <a:r>
              <a:rPr lang="fr-FR" sz="1800" b="1" dirty="0">
                <a:solidFill>
                  <a:schemeClr val="accent3"/>
                </a:solidFill>
              </a:rPr>
              <a:t>internées</a:t>
            </a:r>
            <a:r>
              <a:rPr lang="fr-FR" sz="1800" dirty="0"/>
              <a:t> (cas « les plus graves ») </a:t>
            </a:r>
          </a:p>
          <a:p>
            <a:pPr lvl="3">
              <a:buFont typeface="Wingdings" pitchFamily="2" charset="2"/>
              <a:buChar char="Ø"/>
            </a:pPr>
            <a:r>
              <a:rPr lang="fr-FR" sz="1800" dirty="0"/>
              <a:t> soit </a:t>
            </a:r>
            <a:r>
              <a:rPr lang="fr-FR" sz="1800" b="1" dirty="0"/>
              <a:t>sanctionnées</a:t>
            </a:r>
            <a:r>
              <a:rPr lang="fr-FR" sz="1800" dirty="0"/>
              <a:t> mais en vue de traiter le trouble à la base des faits, grâce à la </a:t>
            </a:r>
            <a:r>
              <a:rPr lang="fr-FR" sz="1800" dirty="0">
                <a:solidFill>
                  <a:schemeClr val="accent4"/>
                </a:solidFill>
              </a:rPr>
              <a:t>peine de probation</a:t>
            </a:r>
            <a:r>
              <a:rPr lang="fr-FR" sz="1800" dirty="0">
                <a:solidFill>
                  <a:schemeClr val="accent2"/>
                </a:solidFill>
              </a:rPr>
              <a:t> </a:t>
            </a:r>
            <a:r>
              <a:rPr lang="fr-FR" sz="1800" dirty="0"/>
              <a:t>ou à la nouvelle </a:t>
            </a:r>
            <a:r>
              <a:rPr lang="fr-FR" sz="1800" dirty="0">
                <a:solidFill>
                  <a:schemeClr val="accent4"/>
                </a:solidFill>
              </a:rPr>
              <a:t>peine de traitement sous privation de liberté (2035) </a:t>
            </a:r>
            <a:r>
              <a:rPr lang="fr-FR" sz="1800" dirty="0"/>
              <a:t>; éventuellement avec </a:t>
            </a:r>
            <a:r>
              <a:rPr lang="fr-FR" sz="1800" dirty="0">
                <a:solidFill>
                  <a:schemeClr val="accent4"/>
                </a:solidFill>
              </a:rPr>
              <a:t>peine accessoire de suivi prolongé (2035)</a:t>
            </a:r>
          </a:p>
          <a:p>
            <a:pPr lvl="2">
              <a:buFont typeface="Symbol" charset="2"/>
              <a:buChar char="Þ"/>
            </a:pPr>
            <a:r>
              <a:rPr lang="fr-FR" sz="1800" dirty="0"/>
              <a:t> Personnes </a:t>
            </a:r>
            <a:r>
              <a:rPr lang="fr-FR" sz="1800" b="1" dirty="0">
                <a:solidFill>
                  <a:schemeClr val="accent1"/>
                </a:solidFill>
              </a:rPr>
              <a:t>irresponsables </a:t>
            </a:r>
            <a:r>
              <a:rPr lang="fr-FR" sz="1800" dirty="0"/>
              <a:t>(facultés mentales abolies) : cause de non-imputabilité : soit acquittées soit </a:t>
            </a:r>
            <a:r>
              <a:rPr lang="fr-FR" sz="1800" b="1" dirty="0">
                <a:solidFill>
                  <a:schemeClr val="accent3"/>
                </a:solidFill>
              </a:rPr>
              <a:t>internées</a:t>
            </a:r>
          </a:p>
          <a:p>
            <a:endParaRPr lang="fr-FR" dirty="0"/>
          </a:p>
          <a:p>
            <a:endParaRPr lang="fr-FR" dirty="0"/>
          </a:p>
          <a:p>
            <a:endParaRPr lang="fr-FR" dirty="0"/>
          </a:p>
        </p:txBody>
      </p:sp>
    </p:spTree>
    <p:extLst>
      <p:ext uri="{BB962C8B-B14F-4D97-AF65-F5344CB8AC3E}">
        <p14:creationId xmlns:p14="http://schemas.microsoft.com/office/powerpoint/2010/main" val="1143717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D5F2F1-1FA1-422E-054D-7875D0EC40DC}"/>
              </a:ext>
            </a:extLst>
          </p:cNvPr>
          <p:cNvSpPr>
            <a:spLocks noGrp="1"/>
          </p:cNvSpPr>
          <p:nvPr>
            <p:ph type="title"/>
          </p:nvPr>
        </p:nvSpPr>
        <p:spPr>
          <a:xfrm>
            <a:off x="521208" y="755986"/>
            <a:ext cx="11155680" cy="1463040"/>
          </a:xfrm>
        </p:spPr>
        <p:txBody>
          <a:bodyPr>
            <a:normAutofit/>
          </a:bodyPr>
          <a:lstStyle/>
          <a:p>
            <a:r>
              <a:rPr lang="fr-FR" sz="3000" dirty="0"/>
              <a:t>Traitement sous privation de liberté (2035 au plus tard)</a:t>
            </a:r>
            <a:br>
              <a:rPr lang="fr-FR" sz="3000" dirty="0"/>
            </a:br>
            <a:r>
              <a:rPr lang="fr-FR" sz="2400" b="0" dirty="0">
                <a:solidFill>
                  <a:schemeClr val="accent4"/>
                </a:solidFill>
              </a:rPr>
              <a:t>art. 42 nouveau C. </a:t>
            </a:r>
            <a:r>
              <a:rPr lang="fr-FR" sz="2400" b="0" dirty="0" err="1">
                <a:solidFill>
                  <a:schemeClr val="accent4"/>
                </a:solidFill>
              </a:rPr>
              <a:t>pén</a:t>
            </a:r>
            <a:r>
              <a:rPr lang="fr-FR" sz="2400" b="0" dirty="0">
                <a:solidFill>
                  <a:schemeClr val="accent4"/>
                </a:solidFill>
              </a:rPr>
              <a:t>.</a:t>
            </a:r>
          </a:p>
        </p:txBody>
      </p:sp>
      <p:sp>
        <p:nvSpPr>
          <p:cNvPr id="3" name="Espace réservé du contenu 2">
            <a:extLst>
              <a:ext uri="{FF2B5EF4-FFF2-40B4-BE49-F238E27FC236}">
                <a16:creationId xmlns:a16="http://schemas.microsoft.com/office/drawing/2014/main" id="{D280BEF6-E0FB-4EEA-9536-A0F8563FDDC4}"/>
              </a:ext>
            </a:extLst>
          </p:cNvPr>
          <p:cNvSpPr>
            <a:spLocks noGrp="1"/>
          </p:cNvSpPr>
          <p:nvPr>
            <p:ph idx="1"/>
          </p:nvPr>
        </p:nvSpPr>
        <p:spPr>
          <a:xfrm>
            <a:off x="515112" y="2219026"/>
            <a:ext cx="11676888" cy="4774897"/>
          </a:xfrm>
        </p:spPr>
        <p:txBody>
          <a:bodyPr>
            <a:normAutofit/>
          </a:bodyPr>
          <a:lstStyle/>
          <a:p>
            <a:r>
              <a:rPr lang="fr-FR" dirty="0"/>
              <a:t>Peine qui impose un traitement adapté si l’auteur vit avec un « </a:t>
            </a:r>
            <a:r>
              <a:rPr lang="fr-FR" dirty="0">
                <a:solidFill>
                  <a:schemeClr val="accent4"/>
                </a:solidFill>
              </a:rPr>
              <a:t>trouble psychiatrique </a:t>
            </a:r>
            <a:r>
              <a:rPr lang="fr-FR" dirty="0"/>
              <a:t>» </a:t>
            </a:r>
          </a:p>
          <a:p>
            <a:pPr lvl="1"/>
            <a:r>
              <a:rPr lang="fr-FR" dirty="0"/>
              <a:t>qui n’est pas d’une gravité telle qu’il </a:t>
            </a:r>
            <a:r>
              <a:rPr lang="fr-FR" b="1" dirty="0"/>
              <a:t>abolit</a:t>
            </a:r>
            <a:r>
              <a:rPr lang="fr-FR" dirty="0"/>
              <a:t> la capacité de discernement ou de contrôle des actes </a:t>
            </a:r>
          </a:p>
          <a:p>
            <a:pPr lvl="1"/>
            <a:r>
              <a:rPr lang="fr-FR" dirty="0"/>
              <a:t>mais en raison de laquelle l’auteur représente un grave danger pour l’intégrité ou la vie d’autrui</a:t>
            </a:r>
          </a:p>
          <a:p>
            <a:pPr lvl="1"/>
            <a:r>
              <a:rPr lang="fr-FR" dirty="0"/>
              <a:t>il existe un lien entre l’infraction et le trouble psychiatrique</a:t>
            </a:r>
          </a:p>
          <a:p>
            <a:r>
              <a:rPr lang="fr-FR" dirty="0">
                <a:solidFill>
                  <a:schemeClr val="accent4"/>
                </a:solidFill>
              </a:rPr>
              <a:t>Expertise</a:t>
            </a:r>
            <a:r>
              <a:rPr lang="fr-FR" dirty="0"/>
              <a:t> préalable à la décision</a:t>
            </a:r>
          </a:p>
          <a:p>
            <a:r>
              <a:rPr lang="fr-FR" dirty="0"/>
              <a:t>Durée : entre </a:t>
            </a:r>
            <a:r>
              <a:rPr lang="fr-FR" dirty="0">
                <a:solidFill>
                  <a:schemeClr val="accent4"/>
                </a:solidFill>
              </a:rPr>
              <a:t>six mois et vingt ans (niveaux) </a:t>
            </a:r>
            <a:r>
              <a:rPr lang="fr-FR" dirty="0"/>
              <a:t>; emprisonnement subsidiaire en cas de non-exécution</a:t>
            </a:r>
          </a:p>
          <a:p>
            <a:r>
              <a:rPr lang="fr-FR" dirty="0"/>
              <a:t>Suivi par le TAP :</a:t>
            </a:r>
          </a:p>
          <a:p>
            <a:pPr lvl="1"/>
            <a:r>
              <a:rPr lang="fr-FR" dirty="0"/>
              <a:t>Désigne l’établissement dans lequel traitement se déroule : pas une prison : </a:t>
            </a:r>
            <a:r>
              <a:rPr lang="fr-FR" dirty="0">
                <a:solidFill>
                  <a:schemeClr val="accent4"/>
                </a:solidFill>
              </a:rPr>
              <a:t>CPL et autres lieux de soins</a:t>
            </a:r>
          </a:p>
          <a:p>
            <a:pPr lvl="1"/>
            <a:r>
              <a:rPr lang="fr-FR" dirty="0"/>
              <a:t>Si état stabilisé pour ne plus craindre risque récidive : possibilité d’octroi d’une SE ou d’une LC selon mêmes conditions que les condamnés à une peine d’emprisonnement</a:t>
            </a:r>
          </a:p>
          <a:p>
            <a:r>
              <a:rPr lang="fr-FR" dirty="0"/>
              <a:t>Si condamné ne respecte pas le traitement : mise à exécution de la peine d’emprisonnement subsidiaire</a:t>
            </a:r>
          </a:p>
          <a:p>
            <a:endParaRPr lang="fr-FR" dirty="0"/>
          </a:p>
          <a:p>
            <a:endParaRPr lang="fr-FR" dirty="0"/>
          </a:p>
        </p:txBody>
      </p:sp>
    </p:spTree>
    <p:extLst>
      <p:ext uri="{BB962C8B-B14F-4D97-AF65-F5344CB8AC3E}">
        <p14:creationId xmlns:p14="http://schemas.microsoft.com/office/powerpoint/2010/main" val="2621067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82D3F8-F3C9-15E3-0F14-D04688C1A650}"/>
              </a:ext>
            </a:extLst>
          </p:cNvPr>
          <p:cNvSpPr>
            <a:spLocks noGrp="1"/>
          </p:cNvSpPr>
          <p:nvPr>
            <p:ph type="title"/>
          </p:nvPr>
        </p:nvSpPr>
        <p:spPr/>
        <p:txBody>
          <a:bodyPr/>
          <a:lstStyle/>
          <a:p>
            <a:r>
              <a:rPr lang="fr-FR" dirty="0"/>
              <a:t>Suivi prolongé (2035 au plus tard)</a:t>
            </a:r>
            <a:br>
              <a:rPr lang="fr-FR" dirty="0"/>
            </a:br>
            <a:r>
              <a:rPr lang="fr-FR" sz="2600" b="0" dirty="0">
                <a:solidFill>
                  <a:schemeClr val="accent4"/>
                </a:solidFill>
              </a:rPr>
              <a:t>art. 46 nouveau C. </a:t>
            </a:r>
            <a:r>
              <a:rPr lang="fr-FR" sz="2600" b="0" dirty="0" err="1">
                <a:solidFill>
                  <a:schemeClr val="accent4"/>
                </a:solidFill>
              </a:rPr>
              <a:t>pén</a:t>
            </a:r>
            <a:r>
              <a:rPr lang="fr-FR" sz="2600" b="0" dirty="0">
                <a:solidFill>
                  <a:schemeClr val="accent4"/>
                </a:solidFill>
              </a:rPr>
              <a:t>.</a:t>
            </a:r>
          </a:p>
        </p:txBody>
      </p:sp>
      <p:sp>
        <p:nvSpPr>
          <p:cNvPr id="3" name="Espace réservé du contenu 2">
            <a:extLst>
              <a:ext uri="{FF2B5EF4-FFF2-40B4-BE49-F238E27FC236}">
                <a16:creationId xmlns:a16="http://schemas.microsoft.com/office/drawing/2014/main" id="{194B5B61-7F0B-215B-3669-6F1452872564}"/>
              </a:ext>
            </a:extLst>
          </p:cNvPr>
          <p:cNvSpPr>
            <a:spLocks noGrp="1"/>
          </p:cNvSpPr>
          <p:nvPr>
            <p:ph idx="1"/>
          </p:nvPr>
        </p:nvSpPr>
        <p:spPr>
          <a:xfrm>
            <a:off x="515112" y="2726575"/>
            <a:ext cx="11676888" cy="3909003"/>
          </a:xfrm>
        </p:spPr>
        <p:txBody>
          <a:bodyPr>
            <a:normAutofit/>
          </a:bodyPr>
          <a:lstStyle/>
          <a:p>
            <a:r>
              <a:rPr lang="fr-FR" sz="2000" dirty="0"/>
              <a:t>Trois grands changements par rapport à la mise à la disposition du TAP :</a:t>
            </a:r>
          </a:p>
          <a:p>
            <a:pPr lvl="1"/>
            <a:r>
              <a:rPr lang="fr-BE" sz="2000" dirty="0"/>
              <a:t>Peine pas activée si le condamné est passé par une libération conditionnelle qui s’est bien déroulée</a:t>
            </a:r>
          </a:p>
          <a:p>
            <a:pPr lvl="1"/>
            <a:r>
              <a:rPr lang="fr-BE" sz="2000" dirty="0"/>
              <a:t>Peine qui consiste à </a:t>
            </a:r>
            <a:r>
              <a:rPr lang="fr-BE" sz="2000" u="sng" dirty="0"/>
              <a:t>d’abord</a:t>
            </a:r>
            <a:r>
              <a:rPr lang="fr-BE" sz="2000" dirty="0"/>
              <a:t> placer en liberté avec conditions à respecter (probation par principe), et si non-respect conditions, TAP pourra priver condamné de liberté qui sera alors enfermé</a:t>
            </a:r>
          </a:p>
          <a:p>
            <a:pPr lvl="1"/>
            <a:r>
              <a:rPr lang="fr-BE" sz="2000" dirty="0"/>
              <a:t>Si privation de liberté : </a:t>
            </a:r>
            <a:r>
              <a:rPr lang="fr-BE" sz="2000" b="1" dirty="0"/>
              <a:t>pas dans une prison</a:t>
            </a:r>
            <a:r>
              <a:rPr lang="fr-BE" sz="2000" dirty="0"/>
              <a:t>, mais dans un lieu adapté, tel qu’un </a:t>
            </a:r>
            <a:r>
              <a:rPr lang="fr-FR" sz="2000" dirty="0"/>
              <a:t>centre de psychiatrie légale (CPL)</a:t>
            </a:r>
          </a:p>
          <a:p>
            <a:endParaRPr lang="fr-FR" sz="2000" dirty="0"/>
          </a:p>
        </p:txBody>
      </p:sp>
    </p:spTree>
    <p:extLst>
      <p:ext uri="{BB962C8B-B14F-4D97-AF65-F5344CB8AC3E}">
        <p14:creationId xmlns:p14="http://schemas.microsoft.com/office/powerpoint/2010/main" val="1513807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1F1D94-CA5C-EE26-0112-A521084AAE6E}"/>
              </a:ext>
            </a:extLst>
          </p:cNvPr>
          <p:cNvSpPr>
            <a:spLocks noGrp="1"/>
          </p:cNvSpPr>
          <p:nvPr>
            <p:ph type="title"/>
          </p:nvPr>
        </p:nvSpPr>
        <p:spPr>
          <a:xfrm>
            <a:off x="521208" y="805413"/>
            <a:ext cx="11155680" cy="1463040"/>
          </a:xfrm>
        </p:spPr>
        <p:txBody>
          <a:bodyPr>
            <a:normAutofit/>
          </a:bodyPr>
          <a:lstStyle/>
          <a:p>
            <a:r>
              <a:rPr lang="fr-FR" sz="3600" dirty="0"/>
              <a:t>Mesure de sûreté pour la protection de la société</a:t>
            </a:r>
          </a:p>
        </p:txBody>
      </p:sp>
      <p:sp>
        <p:nvSpPr>
          <p:cNvPr id="3" name="Espace réservé du contenu 2">
            <a:extLst>
              <a:ext uri="{FF2B5EF4-FFF2-40B4-BE49-F238E27FC236}">
                <a16:creationId xmlns:a16="http://schemas.microsoft.com/office/drawing/2014/main" id="{7A4CA0B8-8B98-C51E-0500-6821AAFE7E00}"/>
              </a:ext>
            </a:extLst>
          </p:cNvPr>
          <p:cNvSpPr>
            <a:spLocks noGrp="1"/>
          </p:cNvSpPr>
          <p:nvPr>
            <p:ph idx="1"/>
          </p:nvPr>
        </p:nvSpPr>
        <p:spPr>
          <a:xfrm>
            <a:off x="521208" y="1902941"/>
            <a:ext cx="11155680" cy="4695567"/>
          </a:xfrm>
        </p:spPr>
        <p:txBody>
          <a:bodyPr>
            <a:normAutofit/>
          </a:bodyPr>
          <a:lstStyle/>
          <a:p>
            <a:r>
              <a:rPr lang="fr-FR" dirty="0">
                <a:solidFill>
                  <a:schemeClr val="accent4"/>
                </a:solidFill>
              </a:rPr>
              <a:t>Loi du 29 février 2024 insérant une mesure de sûreté pour la protection de la société : </a:t>
            </a:r>
          </a:p>
          <a:p>
            <a:pPr lvl="1"/>
            <a:r>
              <a:rPr lang="fr-FR" dirty="0">
                <a:solidFill>
                  <a:schemeClr val="accent3"/>
                </a:solidFill>
              </a:rPr>
              <a:t>Régime organisé : LARGEMENT similaire au régime de l’internement !!! </a:t>
            </a:r>
          </a:p>
          <a:p>
            <a:r>
              <a:rPr lang="fr-FR" dirty="0"/>
              <a:t>mesure de sûreté : prononcé facultatif par juridictions de jugement</a:t>
            </a:r>
          </a:p>
          <a:p>
            <a:endParaRPr lang="fr-FR" dirty="0"/>
          </a:p>
          <a:p>
            <a:r>
              <a:rPr lang="fr-FR" dirty="0">
                <a:solidFill>
                  <a:schemeClr val="accent4"/>
                </a:solidFill>
              </a:rPr>
              <a:t>conditions pour </a:t>
            </a:r>
            <a:r>
              <a:rPr lang="fr-FR" b="1" dirty="0">
                <a:solidFill>
                  <a:schemeClr val="accent4"/>
                </a:solidFill>
              </a:rPr>
              <a:t>prononcer</a:t>
            </a:r>
            <a:r>
              <a:rPr lang="fr-FR" dirty="0">
                <a:solidFill>
                  <a:schemeClr val="accent4"/>
                </a:solidFill>
              </a:rPr>
              <a:t> la mesure </a:t>
            </a:r>
            <a:r>
              <a:rPr lang="fr-FR" dirty="0"/>
              <a:t>:</a:t>
            </a:r>
          </a:p>
          <a:p>
            <a:pPr lvl="1"/>
            <a:r>
              <a:rPr lang="fr-FR" dirty="0"/>
              <a:t>Personne condamnée à une peine d’emprisonnement de min 5 ans </a:t>
            </a:r>
            <a:r>
              <a:rPr lang="fr-FR" b="1" u="sng" dirty="0"/>
              <a:t>et</a:t>
            </a:r>
            <a:r>
              <a:rPr lang="fr-FR" dirty="0"/>
              <a:t> à une peine de mise à la disposition du TAP </a:t>
            </a:r>
          </a:p>
          <a:p>
            <a:pPr lvl="1"/>
            <a:r>
              <a:rPr lang="fr-FR" dirty="0"/>
              <a:t>Personne atteinte d’un </a:t>
            </a:r>
            <a:r>
              <a:rPr lang="fr-FR" b="1" dirty="0"/>
              <a:t>trouble psychiatrique grave (≠</a:t>
            </a:r>
            <a:r>
              <a:rPr lang="fr-FR" dirty="0"/>
              <a:t> trouble mental</a:t>
            </a:r>
            <a:r>
              <a:rPr lang="fr-FR" b="1" dirty="0"/>
              <a:t>) </a:t>
            </a:r>
            <a:r>
              <a:rPr lang="fr-FR" dirty="0"/>
              <a:t>qui n’est pas de nature à abolir ses capacités volitives et cognitives et qui ne peut faire l’objet d’un traitement suffisamment efficace</a:t>
            </a:r>
          </a:p>
          <a:p>
            <a:pPr lvl="1"/>
            <a:r>
              <a:rPr lang="fr-FR" dirty="0"/>
              <a:t>Risque de récidive (danger grave et continu qu’à la suite du trouble psychiatrique grave, combiné ou non à d’autres facteurs de risque, personne peut commettre nouveau crime ou délit </a:t>
            </a:r>
            <a:r>
              <a:rPr lang="fr-BE" dirty="0"/>
              <a:t>porte atteinte ou menace gravement l'intégrité physique ou psychique de tiers et qui peut entraîner une peine d'emprisonnement ou de réclusion de cinq ans ou une peine plus lourde)</a:t>
            </a:r>
          </a:p>
          <a:p>
            <a:pPr lvl="1"/>
            <a:r>
              <a:rPr lang="fr-BE" dirty="0"/>
              <a:t>Expertise psychiatrique médico-légale contradictoire + mise en observation au COCS</a:t>
            </a:r>
            <a:endParaRPr lang="fr-FR" dirty="0"/>
          </a:p>
          <a:p>
            <a:endParaRPr lang="fr-FR" dirty="0"/>
          </a:p>
          <a:p>
            <a:endParaRPr lang="fr-FR" dirty="0"/>
          </a:p>
        </p:txBody>
      </p:sp>
    </p:spTree>
    <p:extLst>
      <p:ext uri="{BB962C8B-B14F-4D97-AF65-F5344CB8AC3E}">
        <p14:creationId xmlns:p14="http://schemas.microsoft.com/office/powerpoint/2010/main" val="1787981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E39198-FA48-10C4-3D4D-7390B9418CEC}"/>
              </a:ext>
            </a:extLst>
          </p:cNvPr>
          <p:cNvSpPr>
            <a:spLocks noGrp="1"/>
          </p:cNvSpPr>
          <p:nvPr>
            <p:ph type="title"/>
          </p:nvPr>
        </p:nvSpPr>
        <p:spPr/>
        <p:txBody>
          <a:bodyPr>
            <a:normAutofit/>
          </a:bodyPr>
          <a:lstStyle/>
          <a:p>
            <a:r>
              <a:rPr lang="fr-FR" sz="3600" dirty="0"/>
              <a:t>Mesure de sûreté pour la protection de la société</a:t>
            </a:r>
          </a:p>
        </p:txBody>
      </p:sp>
      <p:sp>
        <p:nvSpPr>
          <p:cNvPr id="3" name="Espace réservé du contenu 2">
            <a:extLst>
              <a:ext uri="{FF2B5EF4-FFF2-40B4-BE49-F238E27FC236}">
                <a16:creationId xmlns:a16="http://schemas.microsoft.com/office/drawing/2014/main" id="{B4DB3C05-5064-FBF1-0A32-8C1B292868EA}"/>
              </a:ext>
            </a:extLst>
          </p:cNvPr>
          <p:cNvSpPr>
            <a:spLocks noGrp="1"/>
          </p:cNvSpPr>
          <p:nvPr>
            <p:ph idx="1"/>
          </p:nvPr>
        </p:nvSpPr>
        <p:spPr>
          <a:xfrm>
            <a:off x="515112" y="2144684"/>
            <a:ext cx="11161776" cy="4713316"/>
          </a:xfrm>
        </p:spPr>
        <p:txBody>
          <a:bodyPr>
            <a:normAutofit/>
          </a:bodyPr>
          <a:lstStyle/>
          <a:p>
            <a:pPr marL="231775" lvl="1" indent="0">
              <a:buNone/>
            </a:pPr>
            <a:r>
              <a:rPr lang="fr-FR" sz="2000" b="1" dirty="0">
                <a:solidFill>
                  <a:schemeClr val="accent4"/>
                </a:solidFill>
              </a:rPr>
              <a:t>Exécution de la mesure </a:t>
            </a:r>
            <a:r>
              <a:rPr lang="fr-FR" sz="2000" dirty="0"/>
              <a:t>:</a:t>
            </a:r>
          </a:p>
          <a:p>
            <a:pPr lvl="1"/>
            <a:r>
              <a:rPr lang="fr-FR" sz="2000" dirty="0"/>
              <a:t>Instance compétente pour exécution = CPS</a:t>
            </a:r>
          </a:p>
          <a:p>
            <a:pPr lvl="1"/>
            <a:r>
              <a:rPr lang="fr-FR" sz="2000" dirty="0"/>
              <a:t>CPS va d’abord décider de mettre, ou non, à exécution la mesure de sûreté</a:t>
            </a:r>
          </a:p>
          <a:p>
            <a:pPr lvl="1"/>
            <a:r>
              <a:rPr lang="fr-FR" sz="2000" dirty="0"/>
              <a:t>Si mesure de sûreté mise à exécution : débute nécessairement par une privation de liberté (≠ internement) qui se déroule </a:t>
            </a:r>
            <a:r>
              <a:rPr lang="fr-FR" sz="2000" dirty="0">
                <a:solidFill>
                  <a:schemeClr val="accent4"/>
                </a:solidFill>
              </a:rPr>
              <a:t>dans un lieu réservé aux personnes internées (EDS, SDS, CPL) (mais pas un hôpital psychiatrique ayant conclu un accord : ≠ internement)</a:t>
            </a:r>
          </a:p>
          <a:p>
            <a:pPr lvl="1"/>
            <a:r>
              <a:rPr lang="fr-FR" sz="2000" dirty="0"/>
              <a:t>Examen régulier (au moins une fois par an) de la situation du condamné par CPS, qui peut </a:t>
            </a:r>
          </a:p>
          <a:p>
            <a:pPr lvl="1"/>
            <a:r>
              <a:rPr lang="fr-FR" sz="2000" dirty="0"/>
              <a:t>CPS peut aménager la mesure de sûreté avec les mêmes modalités que celles prévues pour la mesure d’internement</a:t>
            </a:r>
          </a:p>
        </p:txBody>
      </p:sp>
    </p:spTree>
    <p:extLst>
      <p:ext uri="{BB962C8B-B14F-4D97-AF65-F5344CB8AC3E}">
        <p14:creationId xmlns:p14="http://schemas.microsoft.com/office/powerpoint/2010/main" val="3641253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AF5A57-673C-7AE2-5FA3-40CF2E2F8B27}"/>
              </a:ext>
            </a:extLst>
          </p:cNvPr>
          <p:cNvSpPr>
            <a:spLocks noGrp="1"/>
          </p:cNvSpPr>
          <p:nvPr>
            <p:ph type="title"/>
          </p:nvPr>
        </p:nvSpPr>
        <p:spPr/>
        <p:txBody>
          <a:bodyPr/>
          <a:lstStyle/>
          <a:p>
            <a:pPr algn="ctr"/>
            <a:r>
              <a:rPr lang="fr-FR" dirty="0"/>
              <a:t>Tableau comparatif (en ligne)</a:t>
            </a:r>
          </a:p>
        </p:txBody>
      </p:sp>
      <p:pic>
        <p:nvPicPr>
          <p:cNvPr id="5" name="Image 4">
            <a:extLst>
              <a:ext uri="{FF2B5EF4-FFF2-40B4-BE49-F238E27FC236}">
                <a16:creationId xmlns:a16="http://schemas.microsoft.com/office/drawing/2014/main" id="{0E0345C2-8D6F-01D3-AEA6-9A22009AFD0D}"/>
              </a:ext>
            </a:extLst>
          </p:cNvPr>
          <p:cNvPicPr>
            <a:picLocks noChangeAspect="1"/>
          </p:cNvPicPr>
          <p:nvPr/>
        </p:nvPicPr>
        <p:blipFill>
          <a:blip r:embed="rId2"/>
          <a:stretch>
            <a:fillRect/>
          </a:stretch>
        </p:blipFill>
        <p:spPr>
          <a:xfrm>
            <a:off x="125576" y="2000212"/>
            <a:ext cx="11940848" cy="2602785"/>
          </a:xfrm>
          <a:prstGeom prst="rect">
            <a:avLst/>
          </a:prstGeom>
        </p:spPr>
      </p:pic>
      <p:sp>
        <p:nvSpPr>
          <p:cNvPr id="6" name="ZoneTexte 5">
            <a:extLst>
              <a:ext uri="{FF2B5EF4-FFF2-40B4-BE49-F238E27FC236}">
                <a16:creationId xmlns:a16="http://schemas.microsoft.com/office/drawing/2014/main" id="{C1FDEA80-1529-3FBC-B013-1A6D56D579F6}"/>
              </a:ext>
            </a:extLst>
          </p:cNvPr>
          <p:cNvSpPr txBox="1"/>
          <p:nvPr/>
        </p:nvSpPr>
        <p:spPr>
          <a:xfrm>
            <a:off x="521207" y="4912963"/>
            <a:ext cx="11396989" cy="1477328"/>
          </a:xfrm>
          <a:prstGeom prst="rect">
            <a:avLst/>
          </a:prstGeom>
          <a:noFill/>
        </p:spPr>
        <p:txBody>
          <a:bodyPr wrap="square" rtlCol="0">
            <a:spAutoFit/>
          </a:bodyPr>
          <a:lstStyle/>
          <a:p>
            <a:r>
              <a:rPr lang="fr-FR" b="1" i="1" dirty="0"/>
              <a:t>Constat ?</a:t>
            </a:r>
          </a:p>
          <a:p>
            <a:r>
              <a:rPr lang="fr-FR" dirty="0"/>
              <a:t>De multiples régimes avec des conditions relatives au prononcé différentes et peu claires </a:t>
            </a:r>
          </a:p>
          <a:p>
            <a:r>
              <a:rPr lang="fr-FR" dirty="0"/>
              <a:t>= complexité, manque de lisibilité…</a:t>
            </a:r>
          </a:p>
          <a:p>
            <a:endParaRPr lang="fr-FR" dirty="0"/>
          </a:p>
          <a:p>
            <a:r>
              <a:rPr lang="fr-FR" dirty="0">
                <a:solidFill>
                  <a:schemeClr val="accent4"/>
                </a:solidFill>
              </a:rPr>
              <a:t>Alors que les personnes condamnées / internées … terminent rassemblées dans les mêmes lieux d’exécution</a:t>
            </a:r>
          </a:p>
        </p:txBody>
      </p:sp>
    </p:spTree>
    <p:extLst>
      <p:ext uri="{BB962C8B-B14F-4D97-AF65-F5344CB8AC3E}">
        <p14:creationId xmlns:p14="http://schemas.microsoft.com/office/powerpoint/2010/main" val="3634957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07BF7-5C07-B7C2-0D39-80AC8789797B}"/>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3C826632-913C-ED74-C7AB-6FE74AD21BE5}"/>
              </a:ext>
            </a:extLst>
          </p:cNvPr>
          <p:cNvPicPr>
            <a:picLocks noChangeAspect="1"/>
          </p:cNvPicPr>
          <p:nvPr/>
        </p:nvPicPr>
        <p:blipFill>
          <a:blip r:embed="rId2"/>
          <a:stretch>
            <a:fillRect/>
          </a:stretch>
        </p:blipFill>
        <p:spPr>
          <a:xfrm>
            <a:off x="868767" y="2018654"/>
            <a:ext cx="10454465" cy="2820691"/>
          </a:xfrm>
          <a:prstGeom prst="rect">
            <a:avLst/>
          </a:prstGeom>
        </p:spPr>
      </p:pic>
    </p:spTree>
    <p:extLst>
      <p:ext uri="{BB962C8B-B14F-4D97-AF65-F5344CB8AC3E}">
        <p14:creationId xmlns:p14="http://schemas.microsoft.com/office/powerpoint/2010/main" val="2581626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05A376-2E74-48CF-9A24-6A3D6949A9D0}"/>
              </a:ext>
            </a:extLst>
          </p:cNvPr>
          <p:cNvSpPr>
            <a:spLocks noGrp="1"/>
          </p:cNvSpPr>
          <p:nvPr>
            <p:ph type="title"/>
          </p:nvPr>
        </p:nvSpPr>
        <p:spPr/>
        <p:txBody>
          <a:bodyPr/>
          <a:lstStyle/>
          <a:p>
            <a:r>
              <a:rPr lang="fr-FR" dirty="0"/>
              <a:t>1</a:t>
            </a:r>
            <a:r>
              <a:rPr lang="fr-FR" baseline="30000" dirty="0"/>
              <a:t>ère</a:t>
            </a:r>
            <a:r>
              <a:rPr lang="fr-FR" dirty="0"/>
              <a:t> table ronde</a:t>
            </a:r>
          </a:p>
        </p:txBody>
      </p:sp>
      <p:sp>
        <p:nvSpPr>
          <p:cNvPr id="3" name="Espace réservé du contenu 2">
            <a:extLst>
              <a:ext uri="{FF2B5EF4-FFF2-40B4-BE49-F238E27FC236}">
                <a16:creationId xmlns:a16="http://schemas.microsoft.com/office/drawing/2014/main" id="{08430D0D-0989-0468-8DE5-D645B3A95083}"/>
              </a:ext>
            </a:extLst>
          </p:cNvPr>
          <p:cNvSpPr>
            <a:spLocks noGrp="1"/>
          </p:cNvSpPr>
          <p:nvPr>
            <p:ph idx="1"/>
          </p:nvPr>
        </p:nvSpPr>
        <p:spPr>
          <a:xfrm>
            <a:off x="1109472" y="2633472"/>
            <a:ext cx="10567416" cy="3712464"/>
          </a:xfrm>
        </p:spPr>
        <p:txBody>
          <a:bodyPr>
            <a:normAutofit/>
          </a:bodyPr>
          <a:lstStyle/>
          <a:p>
            <a:pPr marL="0" indent="0">
              <a:buNone/>
            </a:pPr>
            <a:r>
              <a:rPr lang="fr-FR" sz="3000" dirty="0">
                <a:solidFill>
                  <a:srgbClr val="0070C0"/>
                </a:solidFill>
              </a:rPr>
              <a:t>Laura Cohen</a:t>
            </a:r>
            <a:r>
              <a:rPr lang="fr-FR" sz="3000" dirty="0"/>
              <a:t>, substitute du procureur du Roi</a:t>
            </a:r>
          </a:p>
        </p:txBody>
      </p:sp>
    </p:spTree>
    <p:extLst>
      <p:ext uri="{BB962C8B-B14F-4D97-AF65-F5344CB8AC3E}">
        <p14:creationId xmlns:p14="http://schemas.microsoft.com/office/powerpoint/2010/main" val="2904688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C577A-3C03-60E8-3B03-AFB4F54B4205}"/>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4396B2A-4612-F997-283F-EDD481DDF019}"/>
              </a:ext>
            </a:extLst>
          </p:cNvPr>
          <p:cNvSpPr txBox="1"/>
          <p:nvPr/>
        </p:nvSpPr>
        <p:spPr>
          <a:xfrm>
            <a:off x="982479" y="1276574"/>
            <a:ext cx="10140420" cy="4001095"/>
          </a:xfrm>
          <a:prstGeom prst="rect">
            <a:avLst/>
          </a:prstGeom>
          <a:noFill/>
        </p:spPr>
        <p:txBody>
          <a:bodyPr wrap="square" lIns="91440" tIns="45720" rIns="91440" bIns="45720" rtlCol="0" anchor="t">
            <a:spAutoFit/>
          </a:bodyPr>
          <a:lstStyle/>
          <a:p>
            <a:pPr marL="3657600" marR="0" lvl="8" indent="0" algn="just" defTabSz="914400" rtl="0" eaLnBrk="1" fontAlgn="auto" latinLnBrk="0" hangingPunct="1">
              <a:lnSpc>
                <a:spcPct val="100000"/>
              </a:lnSpc>
              <a:spcBef>
                <a:spcPts val="0"/>
              </a:spcBef>
              <a:spcAft>
                <a:spcPts val="0"/>
              </a:spcAft>
              <a:buClrTx/>
              <a:buSzTx/>
              <a:buFontTx/>
              <a:buNone/>
              <a:tabLst/>
              <a:defRPr/>
            </a:pPr>
            <a:endParaRPr kumimoji="0" lang="fr-BE" sz="1800" b="1" i="0" u="sng" strike="noStrike" kern="1200" cap="none" spc="0" normalizeH="0" baseline="0" noProof="0" dirty="0">
              <a:ln>
                <a:noFill/>
              </a:ln>
              <a:solidFill>
                <a:srgbClr val="00214E"/>
              </a:solidFill>
              <a:effectLst/>
              <a:uLnTx/>
              <a:uFillTx/>
              <a:latin typeface="Montserrat Light" panose="00000400000000000000" pitchFamily="50" charset="0"/>
              <a:ea typeface="+mn-ea"/>
              <a:cs typeface="+mn-cs"/>
            </a:endParaRPr>
          </a:p>
          <a:p>
            <a:pPr marL="3657600" marR="0" lvl="8" indent="0" algn="just" defTabSz="914400" rtl="0" eaLnBrk="1" fontAlgn="auto" latinLnBrk="0" hangingPunct="1">
              <a:lnSpc>
                <a:spcPct val="100000"/>
              </a:lnSpc>
              <a:spcBef>
                <a:spcPts val="0"/>
              </a:spcBef>
              <a:spcAft>
                <a:spcPts val="0"/>
              </a:spcAft>
              <a:buClrTx/>
              <a:buSzTx/>
              <a:buFontTx/>
              <a:buNone/>
              <a:tabLst/>
              <a:defRPr/>
            </a:pPr>
            <a:endParaRPr kumimoji="0" lang="fr-BE" sz="1800" b="1" i="0" u="sng" strike="noStrike" kern="1200" cap="none" spc="0" normalizeH="0" baseline="0" noProof="0" dirty="0">
              <a:ln>
                <a:noFill/>
              </a:ln>
              <a:solidFill>
                <a:srgbClr val="00214E"/>
              </a:solidFill>
              <a:effectLst/>
              <a:uLnTx/>
              <a:uFillTx/>
              <a:latin typeface="Montserrat Light" panose="00000400000000000000" pitchFamily="50" charset="0"/>
              <a:ea typeface="+mn-ea"/>
              <a:cs typeface="+mn-cs"/>
            </a:endParaRPr>
          </a:p>
          <a:p>
            <a:pPr marL="3657600" marR="0" lvl="8" indent="0" algn="just" defTabSz="914400" rtl="0" eaLnBrk="1" fontAlgn="auto" latinLnBrk="0" hangingPunct="1">
              <a:lnSpc>
                <a:spcPct val="100000"/>
              </a:lnSpc>
              <a:spcBef>
                <a:spcPts val="0"/>
              </a:spcBef>
              <a:spcAft>
                <a:spcPts val="0"/>
              </a:spcAft>
              <a:buClrTx/>
              <a:buSzTx/>
              <a:buFontTx/>
              <a:buNone/>
              <a:tabLst/>
              <a:defRPr/>
            </a:pPr>
            <a:endParaRPr kumimoji="0" lang="fr-BE" sz="1800" b="1" i="0" u="sng" strike="noStrike" kern="1200" cap="none" spc="0" normalizeH="0" baseline="0" noProof="0" dirty="0">
              <a:ln>
                <a:noFill/>
              </a:ln>
              <a:solidFill>
                <a:srgbClr val="00214E"/>
              </a:solidFill>
              <a:effectLst/>
              <a:uLnTx/>
              <a:uFillTx/>
              <a:latin typeface="Montserrat Light" panose="00000400000000000000" pitchFamily="50" charset="0"/>
              <a:ea typeface="+mn-ea"/>
              <a:cs typeface="+mn-cs"/>
            </a:endParaRPr>
          </a:p>
          <a:p>
            <a:pPr marL="3657600" marR="0" lvl="8" indent="0" algn="just" defTabSz="914400" rtl="0" eaLnBrk="1" fontAlgn="auto" latinLnBrk="0" hangingPunct="1">
              <a:lnSpc>
                <a:spcPct val="100000"/>
              </a:lnSpc>
              <a:spcBef>
                <a:spcPts val="0"/>
              </a:spcBef>
              <a:spcAft>
                <a:spcPts val="0"/>
              </a:spcAft>
              <a:buClrTx/>
              <a:buSzTx/>
              <a:buFontTx/>
              <a:buNone/>
              <a:tabLst/>
              <a:defRPr/>
            </a:pPr>
            <a:endParaRPr kumimoji="0" lang="fr-BE" sz="1800" b="1" i="0" u="sng" strike="noStrike" kern="1200" cap="none" spc="0" normalizeH="0" baseline="0" noProof="0" dirty="0">
              <a:ln>
                <a:noFill/>
              </a:ln>
              <a:solidFill>
                <a:srgbClr val="00214E"/>
              </a:solidFill>
              <a:effectLst/>
              <a:uLnTx/>
              <a:uFillTx/>
              <a:latin typeface="Montserrat Light" panose="000004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00214E"/>
              </a:solidFill>
              <a:effectLst/>
              <a:uLnTx/>
              <a:uFillTx/>
              <a:latin typeface="Montserrat Light" panose="000004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00214E"/>
              </a:solidFill>
              <a:effectLst/>
              <a:uLnTx/>
              <a:uFillTx/>
              <a:latin typeface="Montserrat Light" panose="000004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00214E"/>
              </a:solidFill>
              <a:effectLst/>
              <a:uLnTx/>
              <a:uFillTx/>
              <a:latin typeface="Montserrat Light" panose="000004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00214E"/>
              </a:solidFill>
              <a:effectLst/>
              <a:uLnTx/>
              <a:uFillTx/>
              <a:latin typeface="Montserrat Light" panose="000004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00214E"/>
              </a:solidFill>
              <a:effectLst/>
              <a:uLnTx/>
              <a:uFillTx/>
              <a:latin typeface="Montserrat Light" panose="000004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00214E"/>
              </a:solidFill>
              <a:effectLst/>
              <a:uLnTx/>
              <a:uFillTx/>
              <a:latin typeface="Montserrat Light" panose="000004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00214E"/>
              </a:solidFill>
              <a:effectLst/>
              <a:uLnTx/>
              <a:uFillTx/>
              <a:latin typeface="Montserrat Light" panose="000004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00214E"/>
              </a:solidFill>
              <a:effectLst/>
              <a:uLnTx/>
              <a:uFillTx/>
              <a:latin typeface="Montserrat Light" panose="000004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00214E"/>
              </a:solidFill>
              <a:effectLst/>
              <a:uLnTx/>
              <a:uFillTx/>
              <a:latin typeface="Montserrat Light" panose="000004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00214E"/>
              </a:solidFill>
              <a:effectLst/>
              <a:uLnTx/>
              <a:uFillTx/>
              <a:latin typeface="Montserrat Light" panose="000004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00214E"/>
              </a:solidFill>
              <a:effectLst/>
              <a:uLnTx/>
              <a:uFillTx/>
              <a:latin typeface="Montserrat Light" panose="000004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00214E"/>
              </a:solidFill>
              <a:effectLst/>
              <a:uLnTx/>
              <a:uFillTx/>
              <a:latin typeface="Montserrat Light" panose="000004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00214E"/>
              </a:solidFill>
              <a:effectLst/>
              <a:uLnTx/>
              <a:uFillTx/>
              <a:latin typeface="Montserrat Light" panose="00000400000000000000" pitchFamily="50" charset="0"/>
              <a:ea typeface="+mn-ea"/>
              <a:cs typeface="+mn-cs"/>
            </a:endParaRPr>
          </a:p>
        </p:txBody>
      </p:sp>
      <p:sp>
        <p:nvSpPr>
          <p:cNvPr id="4" name="Titre 3">
            <a:extLst>
              <a:ext uri="{FF2B5EF4-FFF2-40B4-BE49-F238E27FC236}">
                <a16:creationId xmlns:a16="http://schemas.microsoft.com/office/drawing/2014/main" id="{D40450B7-9B67-8F49-DCB0-20E2C319A1FA}"/>
              </a:ext>
            </a:extLst>
          </p:cNvPr>
          <p:cNvSpPr>
            <a:spLocks noGrp="1"/>
          </p:cNvSpPr>
          <p:nvPr>
            <p:ph type="title"/>
          </p:nvPr>
        </p:nvSpPr>
        <p:spPr>
          <a:xfrm>
            <a:off x="524257" y="829057"/>
            <a:ext cx="11038478" cy="5217782"/>
          </a:xfrm>
          <a:ln>
            <a:noFill/>
          </a:ln>
        </p:spPr>
        <p:txBody>
          <a:bodyPr>
            <a:normAutofit fontScale="90000"/>
          </a:bodyPr>
          <a:lstStyle/>
          <a:p>
            <a:r>
              <a:rPr lang="fr-FR" sz="2100" b="1" u="sng" dirty="0">
                <a:solidFill>
                  <a:srgbClr val="0070C0"/>
                </a:solidFill>
                <a:latin typeface="Montserrat Light" panose="00000400000000000000" pitchFamily="2" charset="0"/>
              </a:rPr>
              <a:t>Quel est l’objet de la loi du 26 juin 1990 ?</a:t>
            </a:r>
            <a:br>
              <a:rPr lang="fr-FR" sz="2100" b="1" u="sng" dirty="0">
                <a:solidFill>
                  <a:srgbClr val="0070C0"/>
                </a:solidFill>
                <a:latin typeface="Montserrat Light" panose="00000400000000000000" pitchFamily="2" charset="0"/>
              </a:rPr>
            </a:br>
            <a:br>
              <a:rPr lang="fr-FR" sz="2100" b="1" u="sng" dirty="0">
                <a:solidFill>
                  <a:srgbClr val="0070C0"/>
                </a:solidFill>
                <a:latin typeface="Montserrat Light" panose="00000400000000000000" pitchFamily="2" charset="0"/>
              </a:rPr>
            </a:br>
            <a:r>
              <a:rPr lang="fr-FR" sz="2100" dirty="0">
                <a:latin typeface="Montserrat Light" panose="00000400000000000000" pitchFamily="2" charset="0"/>
              </a:rPr>
              <a:t>-</a:t>
            </a:r>
            <a:r>
              <a:rPr lang="fr-FR" sz="2100" dirty="0">
                <a:latin typeface="+mn-lt"/>
              </a:rPr>
              <a:t> </a:t>
            </a:r>
            <a:r>
              <a:rPr lang="fr-FR" sz="2100" dirty="0">
                <a:solidFill>
                  <a:srgbClr val="4372C4"/>
                </a:solidFill>
                <a:latin typeface="+mn-lt"/>
              </a:rPr>
              <a:t>Hospitalisation contrainte </a:t>
            </a:r>
            <a:r>
              <a:rPr lang="fr-FR" sz="2100" dirty="0">
                <a:latin typeface="+mn-lt"/>
                <a:sym typeface="Wingdings" pitchFamily="2" charset="2"/>
              </a:rPr>
              <a:t> privation de liberté /</a:t>
            </a:r>
            <a:br>
              <a:rPr lang="fr-FR" sz="2100" dirty="0">
                <a:latin typeface="+mn-lt"/>
                <a:sym typeface="Wingdings" pitchFamily="2" charset="2"/>
              </a:rPr>
            </a:br>
            <a:r>
              <a:rPr lang="fr-FR" sz="2100" dirty="0">
                <a:latin typeface="+mn-lt"/>
                <a:sym typeface="Wingdings" pitchFamily="2" charset="2"/>
              </a:rPr>
              <a:t>loi d’interprétation stricte / exceptionnelle</a:t>
            </a:r>
            <a:br>
              <a:rPr lang="fr-FR" sz="2100" dirty="0">
                <a:latin typeface="+mn-lt"/>
              </a:rPr>
            </a:br>
            <a:br>
              <a:rPr lang="fr-FR" sz="2100" dirty="0">
                <a:latin typeface="+mn-lt"/>
              </a:rPr>
            </a:br>
            <a:r>
              <a:rPr lang="fr-FR" sz="2100" dirty="0">
                <a:latin typeface="+mn-lt"/>
              </a:rPr>
              <a:t>- </a:t>
            </a:r>
            <a:r>
              <a:rPr lang="fr-FR" sz="2100" dirty="0">
                <a:solidFill>
                  <a:srgbClr val="4372C4"/>
                </a:solidFill>
                <a:latin typeface="+mn-lt"/>
              </a:rPr>
              <a:t>Nature </a:t>
            </a:r>
            <a:r>
              <a:rPr lang="fr-FR" sz="2100" b="1" dirty="0">
                <a:solidFill>
                  <a:srgbClr val="4372C4"/>
                </a:solidFill>
                <a:latin typeface="+mn-lt"/>
              </a:rPr>
              <a:t>civile</a:t>
            </a:r>
            <a:r>
              <a:rPr lang="fr-FR" sz="2100" dirty="0">
                <a:solidFill>
                  <a:srgbClr val="4372C4"/>
                </a:solidFill>
                <a:latin typeface="+mn-lt"/>
              </a:rPr>
              <a:t> </a:t>
            </a:r>
            <a:br>
              <a:rPr lang="fr-FR" sz="2100" dirty="0">
                <a:latin typeface="+mn-lt"/>
              </a:rPr>
            </a:br>
            <a:r>
              <a:rPr lang="fr-FR" sz="2100" dirty="0">
                <a:latin typeface="+mn-lt"/>
              </a:rPr>
              <a:t>	- commission d’une infraction pas nécessaire ; </a:t>
            </a:r>
            <a:br>
              <a:rPr lang="fr-FR" sz="2100" dirty="0">
                <a:latin typeface="+mn-lt"/>
              </a:rPr>
            </a:br>
            <a:r>
              <a:rPr lang="fr-FR" sz="2100" dirty="0">
                <a:latin typeface="+mn-lt"/>
              </a:rPr>
              <a:t>	- juge civil</a:t>
            </a:r>
            <a:br>
              <a:rPr lang="fr-FR" sz="2100" dirty="0">
                <a:latin typeface="+mn-lt"/>
              </a:rPr>
            </a:br>
            <a:r>
              <a:rPr lang="fr-FR" sz="2100" dirty="0">
                <a:latin typeface="+mn-lt"/>
              </a:rPr>
              <a:t>		</a:t>
            </a:r>
            <a:br>
              <a:rPr lang="fr-FR" sz="2100" dirty="0">
                <a:latin typeface="+mn-lt"/>
              </a:rPr>
            </a:br>
            <a:r>
              <a:rPr lang="fr-FR" sz="2100" dirty="0">
                <a:latin typeface="+mn-lt"/>
              </a:rPr>
              <a:t>		</a:t>
            </a:r>
            <a:r>
              <a:rPr kumimoji="0" lang="fr-FR" sz="2100" b="0" i="0" u="none" strike="noStrike" kern="1200" cap="none" spc="0" normalizeH="0" baseline="0" noProof="0" dirty="0">
                <a:ln>
                  <a:noFill/>
                </a:ln>
                <a:solidFill>
                  <a:prstClr val="black"/>
                </a:solidFill>
                <a:effectLst/>
                <a:uLnTx/>
                <a:uFillTx/>
                <a:latin typeface="Calibri" panose="020F0502020204030204"/>
                <a:ea typeface="+mj-ea"/>
                <a:cs typeface="+mj-cs"/>
              </a:rPr>
              <a:t> Internement (nature pénale)</a:t>
            </a:r>
            <a:br>
              <a:rPr lang="fr-FR" sz="2100" dirty="0">
                <a:latin typeface="+mn-lt"/>
              </a:rPr>
            </a:br>
            <a:br>
              <a:rPr lang="fr-FR" sz="2100" dirty="0">
                <a:latin typeface="+mn-lt"/>
              </a:rPr>
            </a:br>
            <a:r>
              <a:rPr lang="fr-FR" sz="2100" dirty="0">
                <a:solidFill>
                  <a:srgbClr val="4372C4"/>
                </a:solidFill>
                <a:latin typeface="+mn-lt"/>
              </a:rPr>
              <a:t>- Pour qui ? </a:t>
            </a:r>
            <a:br>
              <a:rPr lang="fr-FR" sz="2100" dirty="0">
                <a:solidFill>
                  <a:srgbClr val="4372C4"/>
                </a:solidFill>
                <a:latin typeface="+mn-lt"/>
              </a:rPr>
            </a:br>
            <a:r>
              <a:rPr lang="fr-FR" sz="2100" dirty="0">
                <a:solidFill>
                  <a:srgbClr val="4372C4"/>
                </a:solidFill>
                <a:latin typeface="+mn-lt"/>
              </a:rPr>
              <a:t>	- </a:t>
            </a:r>
            <a:r>
              <a:rPr lang="fr-FR" sz="2100" dirty="0">
                <a:latin typeface="+mn-lt"/>
              </a:rPr>
              <a:t>Personne majeure/mineure atteinte d’un trouble psychiatrique, </a:t>
            </a:r>
            <a:br>
              <a:rPr lang="fr-FR" sz="2100" dirty="0">
                <a:latin typeface="+mn-lt"/>
              </a:rPr>
            </a:br>
            <a:r>
              <a:rPr lang="fr-FR" sz="2100" dirty="0">
                <a:latin typeface="+mn-lt"/>
              </a:rPr>
              <a:t>	- représentant un danger, </a:t>
            </a:r>
            <a:br>
              <a:rPr lang="fr-FR" sz="2100" dirty="0">
                <a:latin typeface="+mn-lt"/>
              </a:rPr>
            </a:br>
            <a:r>
              <a:rPr lang="fr-FR" sz="2100" dirty="0">
                <a:latin typeface="+mn-lt"/>
              </a:rPr>
              <a:t>	- en refus de soins.</a:t>
            </a:r>
            <a:br>
              <a:rPr lang="fr-FR" sz="2100" dirty="0">
                <a:latin typeface="+mn-lt"/>
              </a:rPr>
            </a:br>
            <a:br>
              <a:rPr lang="fr-FR" sz="2100" dirty="0">
                <a:latin typeface="+mn-lt"/>
              </a:rPr>
            </a:br>
            <a:r>
              <a:rPr lang="fr-FR" sz="2100" dirty="0">
                <a:solidFill>
                  <a:srgbClr val="4372C4"/>
                </a:solidFill>
                <a:latin typeface="+mn-lt"/>
              </a:rPr>
              <a:t>- Comment ? </a:t>
            </a:r>
            <a:br>
              <a:rPr lang="fr-FR" sz="2100" dirty="0">
                <a:latin typeface="+mn-lt"/>
              </a:rPr>
            </a:br>
            <a:r>
              <a:rPr lang="fr-FR" sz="2100" dirty="0">
                <a:latin typeface="+mn-lt"/>
              </a:rPr>
              <a:t>	Expertise psy </a:t>
            </a:r>
            <a:br>
              <a:rPr lang="fr-FR" sz="2100" dirty="0">
                <a:latin typeface="+mn-lt"/>
              </a:rPr>
            </a:br>
            <a:r>
              <a:rPr lang="fr-FR" sz="2100" dirty="0">
                <a:latin typeface="+mn-lt"/>
              </a:rPr>
              <a:t>	</a:t>
            </a:r>
            <a:r>
              <a:rPr kumimoji="0" lang="fr-FR" sz="2100" b="0" i="0" u="none" strike="noStrike" kern="1200" cap="none" spc="0" normalizeH="0" baseline="0" noProof="0" dirty="0">
                <a:ln>
                  <a:noFill/>
                </a:ln>
                <a:solidFill>
                  <a:prstClr val="black"/>
                </a:solidFill>
                <a:effectLst/>
                <a:uLnTx/>
                <a:uFillTx/>
                <a:latin typeface="Calibri" panose="020F0502020204030204"/>
                <a:ea typeface="+mj-ea"/>
                <a:cs typeface="+mj-cs"/>
              </a:rPr>
              <a:t>2 types de procédure</a:t>
            </a:r>
            <a:br>
              <a:rPr lang="fr-FR" sz="2100" dirty="0">
                <a:solidFill>
                  <a:prstClr val="black"/>
                </a:solidFill>
                <a:latin typeface="Calibri" panose="020F0502020204030204"/>
              </a:rPr>
            </a:br>
            <a:r>
              <a:rPr lang="fr-FR" sz="2100" dirty="0">
                <a:solidFill>
                  <a:prstClr val="black"/>
                </a:solidFill>
                <a:latin typeface="Calibri" panose="020F0502020204030204"/>
              </a:rPr>
              <a:t>	2 types de </a:t>
            </a:r>
            <a:r>
              <a:rPr lang="fr-FR" sz="2100" dirty="0">
                <a:latin typeface="+mn-lt"/>
              </a:rPr>
              <a:t>mesures de protection (MOP ou TVSC)</a:t>
            </a:r>
            <a:br>
              <a:rPr lang="fr-FR" sz="2100" dirty="0">
                <a:latin typeface="+mn-lt"/>
              </a:rPr>
            </a:br>
            <a:endParaRPr lang="fr-BE" dirty="0"/>
          </a:p>
        </p:txBody>
      </p:sp>
      <p:sp>
        <p:nvSpPr>
          <p:cNvPr id="3" name="Non égal 2">
            <a:extLst>
              <a:ext uri="{FF2B5EF4-FFF2-40B4-BE49-F238E27FC236}">
                <a16:creationId xmlns:a16="http://schemas.microsoft.com/office/drawing/2014/main" id="{72C33557-0D9B-8193-7403-492B997B6EA7}"/>
              </a:ext>
            </a:extLst>
          </p:cNvPr>
          <p:cNvSpPr/>
          <p:nvPr/>
        </p:nvSpPr>
        <p:spPr>
          <a:xfrm>
            <a:off x="1871257" y="3437948"/>
            <a:ext cx="559674" cy="324371"/>
          </a:xfrm>
          <a:prstGeom prst="mathNot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75A3642B-6F16-904B-BB21-23241DF59896}"/>
              </a:ext>
            </a:extLst>
          </p:cNvPr>
          <p:cNvSpPr txBox="1"/>
          <p:nvPr/>
        </p:nvSpPr>
        <p:spPr>
          <a:xfrm>
            <a:off x="7595156" y="996650"/>
            <a:ext cx="3967579" cy="2031325"/>
          </a:xfrm>
          <a:prstGeom prst="rect">
            <a:avLst/>
          </a:prstGeom>
          <a:solidFill>
            <a:schemeClr val="accent4">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sng" strike="noStrike" kern="1200" cap="none" spc="0" normalizeH="0" baseline="0" noProof="0" dirty="0">
                <a:ln>
                  <a:noFill/>
                </a:ln>
                <a:solidFill>
                  <a:prstClr val="black"/>
                </a:solidFill>
                <a:effectLst/>
                <a:uLnTx/>
                <a:uFillTx/>
                <a:latin typeface="Calibri" panose="020F0502020204030204"/>
                <a:ea typeface="+mn-ea"/>
                <a:cs typeface="+mn-cs"/>
              </a:rPr>
              <a:t>Base légale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Loi du 26 juin 1990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relative à la protection imposée à une personne atteinte d’un trouble psychiatrique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Substantiellement modifiée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par la loi du 16 mai 2024, entrée en vigueur le 01/01/25</a:t>
            </a:r>
          </a:p>
        </p:txBody>
      </p:sp>
    </p:spTree>
    <p:extLst>
      <p:ext uri="{BB962C8B-B14F-4D97-AF65-F5344CB8AC3E}">
        <p14:creationId xmlns:p14="http://schemas.microsoft.com/office/powerpoint/2010/main" val="4216905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9AB1DE-EE4F-3E86-0FD8-998F7E25BAE2}"/>
              </a:ext>
            </a:extLst>
          </p:cNvPr>
          <p:cNvSpPr>
            <a:spLocks noGrp="1"/>
          </p:cNvSpPr>
          <p:nvPr>
            <p:ph type="title"/>
          </p:nvPr>
        </p:nvSpPr>
        <p:spPr>
          <a:xfrm>
            <a:off x="521208" y="792429"/>
            <a:ext cx="11155680" cy="1463040"/>
          </a:xfrm>
        </p:spPr>
        <p:txBody>
          <a:bodyPr/>
          <a:lstStyle/>
          <a:p>
            <a:r>
              <a:rPr lang="fr-FR" dirty="0">
                <a:solidFill>
                  <a:schemeClr val="accent3"/>
                </a:solidFill>
              </a:rPr>
              <a:t>Matinée</a:t>
            </a:r>
          </a:p>
        </p:txBody>
      </p:sp>
      <p:graphicFrame>
        <p:nvGraphicFramePr>
          <p:cNvPr id="7" name="Espace réservé du contenu 2">
            <a:extLst>
              <a:ext uri="{FF2B5EF4-FFF2-40B4-BE49-F238E27FC236}">
                <a16:creationId xmlns:a16="http://schemas.microsoft.com/office/drawing/2014/main" id="{DDFCEB36-A9A8-EB83-D1EF-AFFF77E3A547}"/>
              </a:ext>
            </a:extLst>
          </p:cNvPr>
          <p:cNvGraphicFramePr>
            <a:graphicFrameLocks noGrp="1"/>
          </p:cNvGraphicFramePr>
          <p:nvPr>
            <p:ph idx="1"/>
            <p:extLst>
              <p:ext uri="{D42A27DB-BD31-4B8C-83A1-F6EECF244321}">
                <p14:modId xmlns:p14="http://schemas.microsoft.com/office/powerpoint/2010/main" val="2004063320"/>
              </p:ext>
            </p:extLst>
          </p:nvPr>
        </p:nvGraphicFramePr>
        <p:xfrm>
          <a:off x="515112" y="1689315"/>
          <a:ext cx="11161776" cy="4943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8728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ZoneTexte 1">
            <a:hlinkClick r:id="rId3"/>
            <a:extLst>
              <a:ext uri="{FF2B5EF4-FFF2-40B4-BE49-F238E27FC236}">
                <a16:creationId xmlns:a16="http://schemas.microsoft.com/office/drawing/2014/main" id="{2CD8F0DB-9BCC-C31E-0190-FC65BD81C24C}"/>
              </a:ext>
            </a:extLst>
          </p:cNvPr>
          <p:cNvSpPr txBox="1"/>
          <p:nvPr/>
        </p:nvSpPr>
        <p:spPr>
          <a:xfrm>
            <a:off x="451756" y="3136612"/>
            <a:ext cx="4601636" cy="584775"/>
          </a:xfrm>
          <a:prstGeom prst="rect">
            <a:avLst/>
          </a:prstGeom>
          <a:noFill/>
        </p:spPr>
        <p:txBody>
          <a:bodyPr wrap="square" lIns="91440" tIns="45720" rIns="91440" bIns="45720" rtlCol="0" anchor="ctr">
            <a:spAutoFit/>
          </a:bodyPr>
          <a:lstStyle/>
          <a:p>
            <a:pPr marL="285750" marR="0" lvl="0" indent="-285750" algn="ctr" defTabSz="914400" rtl="0" eaLnBrk="1" fontAlgn="auto" latinLnBrk="0" hangingPunct="1">
              <a:lnSpc>
                <a:spcPct val="100000"/>
              </a:lnSpc>
              <a:spcBef>
                <a:spcPts val="0"/>
              </a:spcBef>
              <a:spcAft>
                <a:spcPts val="0"/>
              </a:spcAft>
              <a:buClrTx/>
              <a:buSzTx/>
              <a:buFont typeface="Arial"/>
              <a:buChar char="•"/>
              <a:tabLst/>
              <a:defRPr/>
            </a:pPr>
            <a:r>
              <a:rPr kumimoji="0" lang="fr-BE" sz="1800" b="1" i="0" u="sng" strike="noStrike" kern="1200" cap="none" spc="0" normalizeH="0" baseline="0" noProof="0" dirty="0">
                <a:ln>
                  <a:noFill/>
                </a:ln>
                <a:solidFill>
                  <a:srgbClr val="00214E"/>
                </a:solidFill>
                <a:effectLst/>
                <a:uLnTx/>
                <a:uFillTx/>
                <a:latin typeface="Montserrat Light"/>
                <a:ea typeface="+mn-ea"/>
                <a:cs typeface="+mn-cs"/>
              </a:rPr>
              <a:t>Les deux types de procédure</a:t>
            </a:r>
            <a:endParaRPr kumimoji="0" lang="fr-FR" sz="1800" b="1" i="0" u="sng"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00214E"/>
              </a:solidFill>
              <a:effectLst/>
              <a:uLnTx/>
              <a:uFillTx/>
              <a:latin typeface="Montserrat Light" panose="00000400000000000000" pitchFamily="50" charset="0"/>
              <a:ea typeface="+mn-ea"/>
              <a:cs typeface="+mn-cs"/>
            </a:endParaRPr>
          </a:p>
        </p:txBody>
      </p:sp>
      <p:graphicFrame>
        <p:nvGraphicFramePr>
          <p:cNvPr id="5" name="Objet 4">
            <a:extLst>
              <a:ext uri="{FF2B5EF4-FFF2-40B4-BE49-F238E27FC236}">
                <a16:creationId xmlns:a16="http://schemas.microsoft.com/office/drawing/2014/main" id="{9D5F2D1A-B446-356C-4787-BFC1CBC32150}"/>
              </a:ext>
            </a:extLst>
          </p:cNvPr>
          <p:cNvGraphicFramePr>
            <a:graphicFrameLocks noChangeAspect="1"/>
          </p:cNvGraphicFramePr>
          <p:nvPr>
            <p:extLst>
              <p:ext uri="{D42A27DB-BD31-4B8C-83A1-F6EECF244321}">
                <p14:modId xmlns:p14="http://schemas.microsoft.com/office/powerpoint/2010/main" val="3664150691"/>
              </p:ext>
            </p:extLst>
          </p:nvPr>
        </p:nvGraphicFramePr>
        <p:xfrm>
          <a:off x="4395024" y="-379520"/>
          <a:ext cx="4878339" cy="7148620"/>
        </p:xfrm>
        <a:graphic>
          <a:graphicData uri="http://schemas.openxmlformats.org/presentationml/2006/ole">
            <mc:AlternateContent xmlns:mc="http://schemas.openxmlformats.org/markup-compatibility/2006">
              <mc:Choice xmlns:v="urn:schemas-microsoft-com:vml" Requires="v">
                <p:oleObj name="Document" r:id="rId4" imgW="9791700" imgH="14122400" progId="Word.Document.12">
                  <p:embed/>
                </p:oleObj>
              </mc:Choice>
              <mc:Fallback>
                <p:oleObj name="Document" r:id="rId4" imgW="9791700" imgH="14122400" progId="Word.Document.12">
                  <p:embed/>
                  <p:pic>
                    <p:nvPicPr>
                      <p:cNvPr id="5" name="Objet 4">
                        <a:extLst>
                          <a:ext uri="{FF2B5EF4-FFF2-40B4-BE49-F238E27FC236}">
                            <a16:creationId xmlns:a16="http://schemas.microsoft.com/office/drawing/2014/main" id="{9D5F2D1A-B446-356C-4787-BFC1CBC32150}"/>
                          </a:ext>
                        </a:extLst>
                      </p:cNvPr>
                      <p:cNvPicPr/>
                      <p:nvPr/>
                    </p:nvPicPr>
                    <p:blipFill>
                      <a:blip r:embed="rId5"/>
                      <a:stretch>
                        <a:fillRect/>
                      </a:stretch>
                    </p:blipFill>
                    <p:spPr>
                      <a:xfrm>
                        <a:off x="4395024" y="-379520"/>
                        <a:ext cx="4878339" cy="7148620"/>
                      </a:xfrm>
                      <a:prstGeom prst="rect">
                        <a:avLst/>
                      </a:prstGeom>
                    </p:spPr>
                  </p:pic>
                </p:oleObj>
              </mc:Fallback>
            </mc:AlternateContent>
          </a:graphicData>
        </a:graphic>
      </p:graphicFrame>
      <p:sp>
        <p:nvSpPr>
          <p:cNvPr id="4" name="ZoneTexte 3">
            <a:extLst>
              <a:ext uri="{FF2B5EF4-FFF2-40B4-BE49-F238E27FC236}">
                <a16:creationId xmlns:a16="http://schemas.microsoft.com/office/drawing/2014/main" id="{F1E12340-3C12-639C-DC3A-CC478B80FDFB}"/>
              </a:ext>
            </a:extLst>
          </p:cNvPr>
          <p:cNvSpPr txBox="1"/>
          <p:nvPr/>
        </p:nvSpPr>
        <p:spPr>
          <a:xfrm>
            <a:off x="9461500" y="6399768"/>
            <a:ext cx="28761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err="1">
                <a:ln>
                  <a:noFill/>
                </a:ln>
                <a:solidFill>
                  <a:srgbClr val="11110C"/>
                </a:solidFill>
                <a:effectLst/>
                <a:uLnTx/>
                <a:uFillTx/>
                <a:latin typeface="OpenSans"/>
                <a:ea typeface="+mn-ea"/>
                <a:cs typeface="+mn-cs"/>
              </a:rPr>
              <a:t>bit.ly</a:t>
            </a:r>
            <a:r>
              <a:rPr kumimoji="0" lang="fr-BE" sz="1800" b="0" i="0" u="none" strike="noStrike" kern="1200" cap="none" spc="0" normalizeH="0" baseline="0" noProof="0">
                <a:ln>
                  <a:noFill/>
                </a:ln>
                <a:solidFill>
                  <a:srgbClr val="11110C"/>
                </a:solidFill>
                <a:effectLst/>
                <a:uLnTx/>
                <a:uFillTx/>
                <a:latin typeface="OpenSans"/>
                <a:ea typeface="+mn-ea"/>
                <a:cs typeface="+mn-cs"/>
              </a:rPr>
              <a:t>/</a:t>
            </a:r>
            <a:r>
              <a:rPr kumimoji="0" lang="fr-BE" sz="1800" b="0" i="0" u="none" strike="noStrike" kern="1200" cap="none" spc="0" normalizeH="0" baseline="0" noProof="0" err="1">
                <a:ln>
                  <a:noFill/>
                </a:ln>
                <a:solidFill>
                  <a:srgbClr val="11110C"/>
                </a:solidFill>
                <a:effectLst/>
                <a:uLnTx/>
                <a:uFillTx/>
                <a:latin typeface="OpenSans"/>
                <a:ea typeface="+mn-ea"/>
                <a:cs typeface="+mn-cs"/>
              </a:rPr>
              <a:t>SchémaCohen-Gillard</a:t>
            </a:r>
            <a:r>
              <a:rPr kumimoji="0" lang="fr-BE" sz="1800" b="0" i="0" u="none" strike="noStrike" kern="1200" cap="none" spc="0" normalizeH="0" baseline="0" noProof="0">
                <a:ln>
                  <a:noFill/>
                </a:ln>
                <a:solidFill>
                  <a:srgbClr val="11110C"/>
                </a:solidFill>
                <a:effectLst/>
                <a:uLnTx/>
                <a:uFillTx/>
                <a:latin typeface="OpenSans"/>
                <a:ea typeface="+mn-ea"/>
                <a:cs typeface="+mn-cs"/>
              </a:rPr>
              <a:t> </a:t>
            </a:r>
            <a:endParaRPr kumimoji="0" lang="fr-B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791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2E222-BCB4-DD37-D18A-CDFCF54E1FC4}"/>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83341EB-83DB-A3D1-D36A-07855F573E29}"/>
              </a:ext>
            </a:extLst>
          </p:cNvPr>
          <p:cNvSpPr txBox="1"/>
          <p:nvPr/>
        </p:nvSpPr>
        <p:spPr>
          <a:xfrm>
            <a:off x="682871" y="777448"/>
            <a:ext cx="10140420" cy="3154710"/>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BE" sz="1600" b="0" i="1" u="none" strike="noStrike" kern="1200" cap="none" spc="0" normalizeH="0" baseline="0" noProof="0" dirty="0">
                <a:ln>
                  <a:noFill/>
                </a:ln>
                <a:solidFill>
                  <a:srgbClr val="00214E"/>
                </a:solidFill>
                <a:effectLst/>
                <a:uLnTx/>
                <a:uFillTx/>
                <a:latin typeface="Montserrat Light"/>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BE" sz="2400" b="1" i="1" u="sng" strike="noStrike" kern="1200" cap="none" spc="0" normalizeH="0" baseline="0" noProof="0" dirty="0">
              <a:ln>
                <a:noFill/>
              </a:ln>
              <a:solidFill>
                <a:srgbClr val="4472C4"/>
              </a:solidFill>
              <a:effectLst/>
              <a:uLnTx/>
              <a:uFillTx/>
              <a:latin typeface="Montserrat Ligh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BE" sz="2400" b="1" i="1" u="sng" strike="noStrike" kern="1200" cap="none" spc="0" normalizeH="0" baseline="0" noProof="0" dirty="0">
                <a:ln>
                  <a:noFill/>
                </a:ln>
                <a:solidFill>
                  <a:srgbClr val="4472C4"/>
                </a:solidFill>
                <a:effectLst/>
                <a:uLnTx/>
                <a:uFillTx/>
                <a:latin typeface="Montserrat Light"/>
                <a:ea typeface="+mn-ea"/>
                <a:cs typeface="+mn-cs"/>
              </a:rPr>
              <a:t>Déroulement de la procédure </a:t>
            </a:r>
            <a:endParaRPr kumimoji="0" lang="fr-BE" sz="2400" b="1" i="1" u="sng" strike="noStrike" kern="1200" cap="none" spc="0" normalizeH="0" baseline="0" noProof="0" dirty="0">
              <a:ln>
                <a:noFill/>
              </a:ln>
              <a:solidFill>
                <a:srgbClr val="4472C4"/>
              </a:solidFill>
              <a:effectLst/>
              <a:uLnTx/>
              <a:uFillTx/>
              <a:latin typeface="Montserrat Light" panose="00000400000000000000" pitchFamily="50"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BE" sz="1400" b="1" i="0" u="none" strike="noStrike" kern="1200" cap="none" spc="0" normalizeH="0" baseline="0" noProof="0" dirty="0">
              <a:ln>
                <a:noFill/>
              </a:ln>
              <a:solidFill>
                <a:srgbClr val="4472C4"/>
              </a:solidFill>
              <a:effectLst/>
              <a:uLnTx/>
              <a:uFillTx/>
              <a:latin typeface="Montserrat Ligh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00214E"/>
              </a:solidFill>
              <a:effectLst/>
              <a:uLnTx/>
              <a:uFillTx/>
              <a:latin typeface="Montserrat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00214E"/>
              </a:solidFill>
              <a:effectLst/>
              <a:uLnTx/>
              <a:uFillTx/>
              <a:latin typeface="Montserrat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00214E"/>
              </a:solidFill>
              <a:effectLst/>
              <a:uLnTx/>
              <a:uFillTx/>
              <a:latin typeface="Montserrat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00214E"/>
              </a:solidFill>
              <a:effectLst/>
              <a:uLnTx/>
              <a:uFillTx/>
              <a:latin typeface="Montserrat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00214E"/>
              </a:solidFill>
              <a:effectLst/>
              <a:uLnTx/>
              <a:uFillTx/>
              <a:latin typeface="Montserrat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00214E"/>
              </a:solidFill>
              <a:effectLst/>
              <a:uLnTx/>
              <a:uFillTx/>
              <a:latin typeface="Montserrat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00214E"/>
              </a:solidFill>
              <a:effectLst/>
              <a:uLnTx/>
              <a:uFillTx/>
              <a:latin typeface="Montserrat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150" b="0" i="0" u="none" strike="noStrike" kern="1200" cap="none" spc="0" normalizeH="0" baseline="0" noProof="0" dirty="0">
              <a:ln>
                <a:noFill/>
              </a:ln>
              <a:solidFill>
                <a:srgbClr val="00214E"/>
              </a:solidFill>
              <a:effectLst/>
              <a:uLnTx/>
              <a:uFillTx/>
              <a:latin typeface="Montserrat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150" b="0" i="0" u="none" strike="noStrike" kern="1200" cap="none" spc="0" normalizeH="0" baseline="0" noProof="0" dirty="0">
                <a:ln>
                  <a:noFill/>
                </a:ln>
                <a:solidFill>
                  <a:srgbClr val="00214E"/>
                </a:solidFill>
                <a:effectLst/>
                <a:uLnTx/>
                <a:uFillTx/>
                <a:latin typeface="Montserrat Light"/>
                <a:ea typeface="+mn-ea"/>
                <a:cs typeface="+mn-cs"/>
              </a:rPr>
              <a:t>             </a:t>
            </a:r>
            <a:endParaRPr kumimoji="0" lang="fr-BE" sz="1150" b="0" i="0" u="none" strike="noStrike" kern="1200" cap="none" spc="0" normalizeH="0" baseline="0" noProof="0" dirty="0">
              <a:ln>
                <a:noFill/>
              </a:ln>
              <a:solidFill>
                <a:srgbClr val="00214E"/>
              </a:solidFill>
              <a:effectLst/>
              <a:uLnTx/>
              <a:uFillTx/>
              <a:latin typeface="Montserrat Light" panose="00000400000000000000" pitchFamily="50" charset="0"/>
              <a:ea typeface="+mn-ea"/>
              <a:cs typeface="+mn-cs"/>
            </a:endParaRPr>
          </a:p>
        </p:txBody>
      </p:sp>
      <p:pic>
        <p:nvPicPr>
          <p:cNvPr id="4" name="Image 3">
            <a:extLst>
              <a:ext uri="{FF2B5EF4-FFF2-40B4-BE49-F238E27FC236}">
                <a16:creationId xmlns:a16="http://schemas.microsoft.com/office/drawing/2014/main" id="{569290EC-EA7B-9BB2-A31D-EAB7F906935E}"/>
              </a:ext>
            </a:extLst>
          </p:cNvPr>
          <p:cNvPicPr>
            <a:picLocks noChangeAspect="1"/>
          </p:cNvPicPr>
          <p:nvPr/>
        </p:nvPicPr>
        <p:blipFill>
          <a:blip r:embed="rId3"/>
          <a:stretch>
            <a:fillRect/>
          </a:stretch>
        </p:blipFill>
        <p:spPr>
          <a:xfrm>
            <a:off x="25525" y="2209290"/>
            <a:ext cx="11879364" cy="1623121"/>
          </a:xfrm>
          <a:prstGeom prst="rect">
            <a:avLst/>
          </a:prstGeom>
        </p:spPr>
      </p:pic>
      <p:pic>
        <p:nvPicPr>
          <p:cNvPr id="7" name="Image 6">
            <a:extLst>
              <a:ext uri="{FF2B5EF4-FFF2-40B4-BE49-F238E27FC236}">
                <a16:creationId xmlns:a16="http://schemas.microsoft.com/office/drawing/2014/main" id="{C66A22F1-37F2-7DCC-1521-75467F7D6E6E}"/>
              </a:ext>
            </a:extLst>
          </p:cNvPr>
          <p:cNvPicPr>
            <a:picLocks noChangeAspect="1"/>
          </p:cNvPicPr>
          <p:nvPr/>
        </p:nvPicPr>
        <p:blipFill>
          <a:blip r:embed="rId4"/>
          <a:stretch>
            <a:fillRect/>
          </a:stretch>
        </p:blipFill>
        <p:spPr>
          <a:xfrm>
            <a:off x="1808705" y="4113156"/>
            <a:ext cx="10383295" cy="1803550"/>
          </a:xfrm>
          <a:prstGeom prst="rect">
            <a:avLst/>
          </a:prstGeom>
        </p:spPr>
      </p:pic>
    </p:spTree>
    <p:extLst>
      <p:ext uri="{BB962C8B-B14F-4D97-AF65-F5344CB8AC3E}">
        <p14:creationId xmlns:p14="http://schemas.microsoft.com/office/powerpoint/2010/main" val="1076642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F71237-B3A6-4321-F2EE-353CE04DB3EE}"/>
              </a:ext>
            </a:extLst>
          </p:cNvPr>
          <p:cNvSpPr>
            <a:spLocks noGrp="1"/>
          </p:cNvSpPr>
          <p:nvPr>
            <p:ph type="title"/>
          </p:nvPr>
        </p:nvSpPr>
        <p:spPr>
          <a:xfrm>
            <a:off x="518160" y="130510"/>
            <a:ext cx="11155680" cy="1463040"/>
          </a:xfrm>
        </p:spPr>
        <p:txBody>
          <a:bodyPr>
            <a:normAutofit/>
          </a:bodyPr>
          <a:lstStyle/>
          <a:p>
            <a:r>
              <a:rPr lang="fr-FR" sz="1800" dirty="0"/>
              <a:t>Schéma réalisé par Laura Cohen</a:t>
            </a:r>
          </a:p>
        </p:txBody>
      </p:sp>
      <p:pic>
        <p:nvPicPr>
          <p:cNvPr id="5" name="Image 4">
            <a:extLst>
              <a:ext uri="{FF2B5EF4-FFF2-40B4-BE49-F238E27FC236}">
                <a16:creationId xmlns:a16="http://schemas.microsoft.com/office/drawing/2014/main" id="{9697BF8D-20A5-B834-DCA3-26202462380B}"/>
              </a:ext>
            </a:extLst>
          </p:cNvPr>
          <p:cNvPicPr>
            <a:picLocks noChangeAspect="1"/>
          </p:cNvPicPr>
          <p:nvPr/>
        </p:nvPicPr>
        <p:blipFill>
          <a:blip r:embed="rId2"/>
          <a:stretch>
            <a:fillRect/>
          </a:stretch>
        </p:blipFill>
        <p:spPr>
          <a:xfrm>
            <a:off x="518161" y="582931"/>
            <a:ext cx="11155679" cy="6275069"/>
          </a:xfrm>
          <a:prstGeom prst="rect">
            <a:avLst/>
          </a:prstGeom>
        </p:spPr>
      </p:pic>
    </p:spTree>
    <p:extLst>
      <p:ext uri="{BB962C8B-B14F-4D97-AF65-F5344CB8AC3E}">
        <p14:creationId xmlns:p14="http://schemas.microsoft.com/office/powerpoint/2010/main" val="4148048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05E61B3-A600-4A41-68C4-69C9B5087E78}"/>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96E6F929-4651-C32B-1193-1ED975017420}"/>
              </a:ext>
            </a:extLst>
          </p:cNvPr>
          <p:cNvSpPr txBox="1"/>
          <p:nvPr/>
        </p:nvSpPr>
        <p:spPr>
          <a:xfrm>
            <a:off x="982479" y="1581374"/>
            <a:ext cx="10140420" cy="470898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Ministère Public : mission de sécurité publique + protection des personnes les plus 	vulnérables</a:t>
            </a:r>
            <a:endParaRPr kumimoji="0" lang="fr-BE"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BE"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La </a:t>
            </a:r>
            <a:r>
              <a:rPr kumimoji="0" lang="fr-BE" sz="20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gravité</a:t>
            </a:r>
            <a:r>
              <a:rPr kumimoji="0" lang="fr-BE"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de l’infraction pénale guide le choix de la procédure à suivre + appréciation au regard des antécédents judiciaires et médicaux</a:t>
            </a:r>
            <a:endPar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BE"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La MOP n’a </a:t>
            </a:r>
            <a:r>
              <a:rPr kumimoji="0" lang="fr-BE" sz="20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pas de caractère pénal </a:t>
            </a:r>
            <a:endParaRPr kumimoji="0" lang="en-US" sz="200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BE"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a:t>
            </a:r>
            <a:r>
              <a:rPr kumimoji="0" lang="fr-BE" sz="2000" b="0" i="0" u="sng" strike="noStrike" kern="1200" cap="none" spc="0" normalizeH="0" baseline="0" noProof="0" dirty="0">
                <a:ln>
                  <a:noFill/>
                </a:ln>
                <a:solidFill>
                  <a:prstClr val="black"/>
                </a:solidFill>
                <a:effectLst/>
                <a:uLnTx/>
                <a:uFillTx/>
                <a:latin typeface="Abadi" panose="020B0604020104020204" pitchFamily="34" charset="0"/>
                <a:ea typeface="+mn-ea"/>
                <a:cs typeface="+mn-cs"/>
              </a:rPr>
              <a:t>Le médecin chef de service peut à tout moment décider de mettre  fin à la mesure d’observation protectrice = le judiciaire perd la main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BE" sz="2000" dirty="0">
              <a:solidFill>
                <a:prstClr val="black"/>
              </a:solidFill>
              <a:latin typeface="Abadi" panose="020B06040201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BE" sz="2000" b="0" i="0" strike="noStrike" kern="1200" cap="none" spc="0" normalizeH="0" baseline="0" noProof="0" dirty="0">
                <a:ln>
                  <a:noFill/>
                </a:ln>
                <a:solidFill>
                  <a:prstClr val="black"/>
                </a:solidFill>
                <a:effectLst/>
                <a:uLnTx/>
                <a:uFillTx/>
                <a:latin typeface="Abadi" panose="020B0604020104020204" pitchFamily="34" charset="0"/>
                <a:ea typeface="+mn-ea"/>
                <a:cs typeface="+mn-cs"/>
              </a:rPr>
              <a:t>- </a:t>
            </a:r>
            <a:r>
              <a:rPr kumimoji="0" lang="fr-BE" sz="2000" b="0" i="0" u="sng" strike="noStrike" kern="1200" cap="none" spc="0" normalizeH="0" baseline="0" noProof="0" dirty="0">
                <a:ln>
                  <a:noFill/>
                </a:ln>
                <a:solidFill>
                  <a:prstClr val="black"/>
                </a:solidFill>
                <a:effectLst/>
                <a:uLnTx/>
                <a:uFillTx/>
                <a:latin typeface="Abadi" panose="020B0604020104020204" pitchFamily="34" charset="0"/>
                <a:ea typeface="+mn-ea"/>
                <a:cs typeface="+mn-cs"/>
              </a:rPr>
              <a:t>Responsabilité</a:t>
            </a:r>
            <a:endParaRPr kumimoji="0" lang="en-US" sz="2000" b="0" i="0" u="sng"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graphicFrame>
        <p:nvGraphicFramePr>
          <p:cNvPr id="3" name="Tableau 2">
            <a:extLst>
              <a:ext uri="{FF2B5EF4-FFF2-40B4-BE49-F238E27FC236}">
                <a16:creationId xmlns:a16="http://schemas.microsoft.com/office/drawing/2014/main" id="{E2879B37-27A5-85FC-688B-79D4FD5735F9}"/>
              </a:ext>
            </a:extLst>
          </p:cNvPr>
          <p:cNvGraphicFramePr>
            <a:graphicFrameLocks noGrp="1"/>
          </p:cNvGraphicFramePr>
          <p:nvPr>
            <p:extLst>
              <p:ext uri="{D42A27DB-BD31-4B8C-83A1-F6EECF244321}">
                <p14:modId xmlns:p14="http://schemas.microsoft.com/office/powerpoint/2010/main" val="2635000815"/>
              </p:ext>
            </p:extLst>
          </p:nvPr>
        </p:nvGraphicFramePr>
        <p:xfrm>
          <a:off x="1988689" y="1581374"/>
          <a:ext cx="8128000" cy="67056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3938238225"/>
                    </a:ext>
                  </a:extLst>
                </a:gridCol>
              </a:tblGrid>
              <a:tr h="5405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schemeClr val="bg1"/>
                          </a:solidFill>
                          <a:effectLst/>
                          <a:uLnTx/>
                          <a:uFillTx/>
                          <a:latin typeface="Abadi" panose="020B0604020104020204" pitchFamily="34" charset="0"/>
                          <a:ea typeface="+mn-ea"/>
                          <a:cs typeface="+mn-cs"/>
                        </a:rPr>
                        <a:t>En cas de coexistence d’un trouble psy et d’une infraction commise</a:t>
                      </a:r>
                    </a:p>
                    <a:p>
                      <a:pPr algn="ctr"/>
                      <a:endParaRPr lang="fr-BE" dirty="0"/>
                    </a:p>
                  </a:txBody>
                  <a:tcPr>
                    <a:solidFill>
                      <a:srgbClr val="0070C0"/>
                    </a:solidFill>
                  </a:tcPr>
                </a:tc>
                <a:extLst>
                  <a:ext uri="{0D108BD9-81ED-4DB2-BD59-A6C34878D82A}">
                    <a16:rowId xmlns:a16="http://schemas.microsoft.com/office/drawing/2014/main" val="3568942295"/>
                  </a:ext>
                </a:extLst>
              </a:tr>
            </a:tbl>
          </a:graphicData>
        </a:graphic>
      </p:graphicFrame>
      <p:sp>
        <p:nvSpPr>
          <p:cNvPr id="4" name="Flèche : droite 3">
            <a:extLst>
              <a:ext uri="{FF2B5EF4-FFF2-40B4-BE49-F238E27FC236}">
                <a16:creationId xmlns:a16="http://schemas.microsoft.com/office/drawing/2014/main" id="{35DCCD5B-616F-24FB-7265-D10C5E2DB342}"/>
              </a:ext>
            </a:extLst>
          </p:cNvPr>
          <p:cNvSpPr/>
          <p:nvPr/>
        </p:nvSpPr>
        <p:spPr>
          <a:xfrm>
            <a:off x="982479" y="2666114"/>
            <a:ext cx="846321" cy="321963"/>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968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1BF43-C211-7610-4524-4C4EF8451E5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1E3BE97-3D75-EC1A-23E2-A9123EE9F700}"/>
              </a:ext>
            </a:extLst>
          </p:cNvPr>
          <p:cNvSpPr>
            <a:spLocks noGrp="1"/>
          </p:cNvSpPr>
          <p:nvPr>
            <p:ph type="title"/>
          </p:nvPr>
        </p:nvSpPr>
        <p:spPr/>
        <p:txBody>
          <a:bodyPr/>
          <a:lstStyle/>
          <a:p>
            <a:r>
              <a:rPr lang="fr-FR" dirty="0"/>
              <a:t>1</a:t>
            </a:r>
            <a:r>
              <a:rPr lang="fr-FR" baseline="30000" dirty="0"/>
              <a:t>ère</a:t>
            </a:r>
            <a:r>
              <a:rPr lang="fr-FR" dirty="0"/>
              <a:t> table ronde</a:t>
            </a:r>
          </a:p>
        </p:txBody>
      </p:sp>
      <p:sp>
        <p:nvSpPr>
          <p:cNvPr id="3" name="Espace réservé du contenu 2">
            <a:extLst>
              <a:ext uri="{FF2B5EF4-FFF2-40B4-BE49-F238E27FC236}">
                <a16:creationId xmlns:a16="http://schemas.microsoft.com/office/drawing/2014/main" id="{3238315B-7231-FE98-8009-EEBC455EF0A0}"/>
              </a:ext>
            </a:extLst>
          </p:cNvPr>
          <p:cNvSpPr>
            <a:spLocks noGrp="1"/>
          </p:cNvSpPr>
          <p:nvPr>
            <p:ph idx="1"/>
          </p:nvPr>
        </p:nvSpPr>
        <p:spPr>
          <a:xfrm>
            <a:off x="1109472" y="2633472"/>
            <a:ext cx="10567416" cy="3712464"/>
          </a:xfrm>
        </p:spPr>
        <p:txBody>
          <a:bodyPr>
            <a:normAutofit/>
          </a:bodyPr>
          <a:lstStyle/>
          <a:p>
            <a:pPr marL="0" indent="0">
              <a:buNone/>
            </a:pPr>
            <a:r>
              <a:rPr lang="fr-FR" sz="3000" dirty="0">
                <a:solidFill>
                  <a:srgbClr val="0070C0"/>
                </a:solidFill>
              </a:rPr>
              <a:t>Christian Raes</a:t>
            </a:r>
            <a:r>
              <a:rPr lang="fr-FR" sz="3000" dirty="0"/>
              <a:t>, commissaire de police, collaborateur du directeur du pilier proximité, zone de police de Bruxelles-capitale Ixelles</a:t>
            </a:r>
          </a:p>
        </p:txBody>
      </p:sp>
    </p:spTree>
    <p:extLst>
      <p:ext uri="{BB962C8B-B14F-4D97-AF65-F5344CB8AC3E}">
        <p14:creationId xmlns:p14="http://schemas.microsoft.com/office/powerpoint/2010/main" val="398734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F3E89-4301-5DE1-ABDA-5F98046FCF1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AC849CA-51E0-D52A-DF4A-C8F088A30913}"/>
              </a:ext>
            </a:extLst>
          </p:cNvPr>
          <p:cNvSpPr>
            <a:spLocks noGrp="1"/>
          </p:cNvSpPr>
          <p:nvPr>
            <p:ph type="title"/>
          </p:nvPr>
        </p:nvSpPr>
        <p:spPr/>
        <p:txBody>
          <a:bodyPr/>
          <a:lstStyle/>
          <a:p>
            <a:r>
              <a:rPr lang="fr-FR" dirty="0"/>
              <a:t>1</a:t>
            </a:r>
            <a:r>
              <a:rPr lang="fr-FR" baseline="30000" dirty="0"/>
              <a:t>ère</a:t>
            </a:r>
            <a:r>
              <a:rPr lang="fr-FR" dirty="0"/>
              <a:t> table ronde</a:t>
            </a:r>
          </a:p>
        </p:txBody>
      </p:sp>
      <p:sp>
        <p:nvSpPr>
          <p:cNvPr id="3" name="Espace réservé du contenu 2">
            <a:extLst>
              <a:ext uri="{FF2B5EF4-FFF2-40B4-BE49-F238E27FC236}">
                <a16:creationId xmlns:a16="http://schemas.microsoft.com/office/drawing/2014/main" id="{7ACD7960-BD53-65BC-1D6F-E02CDAE6AC68}"/>
              </a:ext>
            </a:extLst>
          </p:cNvPr>
          <p:cNvSpPr>
            <a:spLocks noGrp="1"/>
          </p:cNvSpPr>
          <p:nvPr>
            <p:ph idx="1"/>
          </p:nvPr>
        </p:nvSpPr>
        <p:spPr>
          <a:xfrm>
            <a:off x="1109472" y="2633472"/>
            <a:ext cx="10567416" cy="3712464"/>
          </a:xfrm>
        </p:spPr>
        <p:txBody>
          <a:bodyPr>
            <a:normAutofit/>
          </a:bodyPr>
          <a:lstStyle/>
          <a:p>
            <a:pPr marL="0" indent="0">
              <a:buNone/>
            </a:pPr>
            <a:r>
              <a:rPr lang="fr-FR" sz="3000" dirty="0">
                <a:solidFill>
                  <a:srgbClr val="0070C0"/>
                </a:solidFill>
              </a:rPr>
              <a:t>Anne Reul</a:t>
            </a:r>
            <a:r>
              <a:rPr lang="fr-FR" sz="3000" dirty="0"/>
              <a:t>, juge de paix à Molenbeek</a:t>
            </a:r>
          </a:p>
        </p:txBody>
      </p:sp>
    </p:spTree>
    <p:extLst>
      <p:ext uri="{BB962C8B-B14F-4D97-AF65-F5344CB8AC3E}">
        <p14:creationId xmlns:p14="http://schemas.microsoft.com/office/powerpoint/2010/main" val="2288157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E87FD-A812-6E89-1D38-DE7A80DFE6C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33C92A9-3427-A2E4-2BBE-A5CE2B63F13E}"/>
              </a:ext>
            </a:extLst>
          </p:cNvPr>
          <p:cNvSpPr>
            <a:spLocks noGrp="1"/>
          </p:cNvSpPr>
          <p:nvPr>
            <p:ph type="title"/>
          </p:nvPr>
        </p:nvSpPr>
        <p:spPr/>
        <p:txBody>
          <a:bodyPr/>
          <a:lstStyle/>
          <a:p>
            <a:r>
              <a:rPr lang="fr-FR" dirty="0"/>
              <a:t>1</a:t>
            </a:r>
            <a:r>
              <a:rPr lang="fr-FR" baseline="30000" dirty="0"/>
              <a:t>ère</a:t>
            </a:r>
            <a:r>
              <a:rPr lang="fr-FR" dirty="0"/>
              <a:t> table ronde</a:t>
            </a:r>
          </a:p>
        </p:txBody>
      </p:sp>
      <p:sp>
        <p:nvSpPr>
          <p:cNvPr id="3" name="Espace réservé du contenu 2">
            <a:extLst>
              <a:ext uri="{FF2B5EF4-FFF2-40B4-BE49-F238E27FC236}">
                <a16:creationId xmlns:a16="http://schemas.microsoft.com/office/drawing/2014/main" id="{036C498C-AD03-B0F2-BA1D-77E53149582D}"/>
              </a:ext>
            </a:extLst>
          </p:cNvPr>
          <p:cNvSpPr>
            <a:spLocks noGrp="1"/>
          </p:cNvSpPr>
          <p:nvPr>
            <p:ph idx="1"/>
          </p:nvPr>
        </p:nvSpPr>
        <p:spPr>
          <a:xfrm>
            <a:off x="1109472" y="2633472"/>
            <a:ext cx="10567416" cy="3712464"/>
          </a:xfrm>
        </p:spPr>
        <p:txBody>
          <a:bodyPr>
            <a:normAutofit/>
          </a:bodyPr>
          <a:lstStyle/>
          <a:p>
            <a:pPr marL="0" indent="0">
              <a:buNone/>
            </a:pPr>
            <a:r>
              <a:rPr lang="fr-FR" sz="3000" dirty="0">
                <a:solidFill>
                  <a:srgbClr val="0070C0"/>
                </a:solidFill>
              </a:rPr>
              <a:t>Lucie Petre</a:t>
            </a:r>
            <a:r>
              <a:rPr lang="fr-FR" sz="3000" dirty="0"/>
              <a:t>, avocate au Barreau de Bruxelles</a:t>
            </a:r>
          </a:p>
        </p:txBody>
      </p:sp>
    </p:spTree>
    <p:extLst>
      <p:ext uri="{BB962C8B-B14F-4D97-AF65-F5344CB8AC3E}">
        <p14:creationId xmlns:p14="http://schemas.microsoft.com/office/powerpoint/2010/main" val="2670149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EEB2A-3EF7-1586-954C-6996037C7A3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6516DFD-F32D-7881-F653-EF121DFCC64F}"/>
              </a:ext>
            </a:extLst>
          </p:cNvPr>
          <p:cNvSpPr>
            <a:spLocks noGrp="1"/>
          </p:cNvSpPr>
          <p:nvPr>
            <p:ph type="title"/>
          </p:nvPr>
        </p:nvSpPr>
        <p:spPr/>
        <p:txBody>
          <a:bodyPr/>
          <a:lstStyle/>
          <a:p>
            <a:r>
              <a:rPr lang="fr-FR" dirty="0"/>
              <a:t>1</a:t>
            </a:r>
            <a:r>
              <a:rPr lang="fr-FR" baseline="30000" dirty="0"/>
              <a:t>ère</a:t>
            </a:r>
            <a:r>
              <a:rPr lang="fr-FR" dirty="0"/>
              <a:t> table ronde</a:t>
            </a:r>
          </a:p>
        </p:txBody>
      </p:sp>
      <p:sp>
        <p:nvSpPr>
          <p:cNvPr id="3" name="Espace réservé du contenu 2">
            <a:extLst>
              <a:ext uri="{FF2B5EF4-FFF2-40B4-BE49-F238E27FC236}">
                <a16:creationId xmlns:a16="http://schemas.microsoft.com/office/drawing/2014/main" id="{B3B03FFC-0556-3AD1-4345-73C805690C6D}"/>
              </a:ext>
            </a:extLst>
          </p:cNvPr>
          <p:cNvSpPr>
            <a:spLocks noGrp="1"/>
          </p:cNvSpPr>
          <p:nvPr>
            <p:ph idx="1"/>
          </p:nvPr>
        </p:nvSpPr>
        <p:spPr>
          <a:xfrm>
            <a:off x="1109472" y="2633472"/>
            <a:ext cx="10567416" cy="3712464"/>
          </a:xfrm>
        </p:spPr>
        <p:txBody>
          <a:bodyPr>
            <a:normAutofit/>
          </a:bodyPr>
          <a:lstStyle/>
          <a:p>
            <a:pPr marL="0" indent="0">
              <a:buNone/>
            </a:pPr>
            <a:r>
              <a:rPr lang="fr-FR" sz="3000" dirty="0"/>
              <a:t>Second tour de parole</a:t>
            </a:r>
          </a:p>
        </p:txBody>
      </p:sp>
    </p:spTree>
    <p:extLst>
      <p:ext uri="{BB962C8B-B14F-4D97-AF65-F5344CB8AC3E}">
        <p14:creationId xmlns:p14="http://schemas.microsoft.com/office/powerpoint/2010/main" val="29412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E5A8F00-BC30-CD60-DCE3-6335C58232FB}"/>
              </a:ext>
            </a:extLst>
          </p:cNvPr>
          <p:cNvPicPr>
            <a:picLocks noChangeAspect="1"/>
          </p:cNvPicPr>
          <p:nvPr/>
        </p:nvPicPr>
        <p:blipFill>
          <a:blip r:embed="rId2"/>
          <a:stretch>
            <a:fillRect/>
          </a:stretch>
        </p:blipFill>
        <p:spPr>
          <a:xfrm>
            <a:off x="1104137" y="1583183"/>
            <a:ext cx="9983726" cy="4073698"/>
          </a:xfrm>
          <a:prstGeom prst="rect">
            <a:avLst/>
          </a:prstGeom>
        </p:spPr>
      </p:pic>
      <p:sp>
        <p:nvSpPr>
          <p:cNvPr id="2" name="Rectangle 1">
            <a:extLst>
              <a:ext uri="{FF2B5EF4-FFF2-40B4-BE49-F238E27FC236}">
                <a16:creationId xmlns:a16="http://schemas.microsoft.com/office/drawing/2014/main" id="{787333CB-415B-7239-5B34-AD2E4B5C0C9A}"/>
              </a:ext>
            </a:extLst>
          </p:cNvPr>
          <p:cNvSpPr/>
          <p:nvPr/>
        </p:nvSpPr>
        <p:spPr>
          <a:xfrm>
            <a:off x="1596571" y="4383314"/>
            <a:ext cx="1770743" cy="3338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446C1F5C-1542-6A7E-9EFC-E8B28B40BEBB}"/>
              </a:ext>
            </a:extLst>
          </p:cNvPr>
          <p:cNvSpPr txBox="1"/>
          <p:nvPr/>
        </p:nvSpPr>
        <p:spPr>
          <a:xfrm>
            <a:off x="1596571" y="4383314"/>
            <a:ext cx="2002972" cy="369332"/>
          </a:xfrm>
          <a:prstGeom prst="rect">
            <a:avLst/>
          </a:prstGeom>
          <a:noFill/>
        </p:spPr>
        <p:txBody>
          <a:bodyPr wrap="square" rtlCol="0">
            <a:spAutoFit/>
          </a:bodyPr>
          <a:lstStyle/>
          <a:p>
            <a:r>
              <a:rPr lang="fr-FR" dirty="0">
                <a:solidFill>
                  <a:srgbClr val="C00000"/>
                </a:solidFill>
              </a:rPr>
              <a:t>Carline de </a:t>
            </a:r>
            <a:r>
              <a:rPr lang="fr-FR" dirty="0" err="1">
                <a:solidFill>
                  <a:srgbClr val="C00000"/>
                </a:solidFill>
              </a:rPr>
              <a:t>Reuck</a:t>
            </a:r>
            <a:endParaRPr lang="fr-FR" dirty="0">
              <a:solidFill>
                <a:srgbClr val="C00000"/>
              </a:solidFill>
            </a:endParaRPr>
          </a:p>
        </p:txBody>
      </p:sp>
    </p:spTree>
    <p:extLst>
      <p:ext uri="{BB962C8B-B14F-4D97-AF65-F5344CB8AC3E}">
        <p14:creationId xmlns:p14="http://schemas.microsoft.com/office/powerpoint/2010/main" val="748223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3FD7BA-6B29-22D7-BEB8-223D7FEF6825}"/>
              </a:ext>
            </a:extLst>
          </p:cNvPr>
          <p:cNvSpPr>
            <a:spLocks noGrp="1"/>
          </p:cNvSpPr>
          <p:nvPr>
            <p:ph type="title"/>
          </p:nvPr>
        </p:nvSpPr>
        <p:spPr>
          <a:xfrm>
            <a:off x="606295" y="69296"/>
            <a:ext cx="11155680" cy="442768"/>
          </a:xfrm>
        </p:spPr>
        <p:txBody>
          <a:bodyPr>
            <a:normAutofit fontScale="90000"/>
          </a:bodyPr>
          <a:lstStyle/>
          <a:p>
            <a:r>
              <a:rPr lang="fr-FR" sz="3000" dirty="0"/>
              <a:t>Article 5 de la loi internement</a:t>
            </a:r>
          </a:p>
        </p:txBody>
      </p:sp>
      <p:sp>
        <p:nvSpPr>
          <p:cNvPr id="3" name="Espace réservé du contenu 2">
            <a:extLst>
              <a:ext uri="{FF2B5EF4-FFF2-40B4-BE49-F238E27FC236}">
                <a16:creationId xmlns:a16="http://schemas.microsoft.com/office/drawing/2014/main" id="{662AA32A-39FA-830E-C2C4-453ABB498B81}"/>
              </a:ext>
            </a:extLst>
          </p:cNvPr>
          <p:cNvSpPr>
            <a:spLocks noGrp="1"/>
          </p:cNvSpPr>
          <p:nvPr>
            <p:ph idx="1"/>
          </p:nvPr>
        </p:nvSpPr>
        <p:spPr>
          <a:xfrm>
            <a:off x="253388" y="721386"/>
            <a:ext cx="11938612" cy="6345936"/>
          </a:xfrm>
        </p:spPr>
        <p:txBody>
          <a:bodyPr>
            <a:normAutofit fontScale="77500" lnSpcReduction="20000"/>
          </a:bodyPr>
          <a:lstStyle/>
          <a:p>
            <a:pPr marL="0" indent="0">
              <a:buNone/>
            </a:pPr>
            <a:br>
              <a:rPr lang="fr-BE" dirty="0"/>
            </a:br>
            <a:r>
              <a:rPr lang="fr-BE" dirty="0"/>
              <a:t>  § 1er. Lorsqu'il y a des raisons de considérer qu'une personne se trouve dans une situation visée à l'article 9, le procureur du Roi, le juge d'instruction ainsi que les juridictions d'instruction ou de jugement ordonnent une expertise psychiatrique médicolégale afin d'établir, à tout le moins :</a:t>
            </a:r>
            <a:br>
              <a:rPr lang="fr-BE" dirty="0"/>
            </a:br>
            <a:r>
              <a:rPr lang="fr-BE" dirty="0"/>
              <a:t>   1° si, au moment des faits, la personne était atteinte d'un trouble mental qui a aboli ou gravement altéré sa capacité de discernement ou de contrôle de ses actes et si, au moment de l'expertise, la personne était atteinte d'un trouble mental qui a aboli ou gravement altéré sa capacité de discernement ou de contrôle de ses actes;</a:t>
            </a:r>
            <a:br>
              <a:rPr lang="fr-BE" dirty="0"/>
            </a:br>
            <a:r>
              <a:rPr lang="fr-BE" dirty="0"/>
              <a:t>   2° s'il existe une possibilité de lien causal entre le trouble mental et les faits;</a:t>
            </a:r>
            <a:br>
              <a:rPr lang="fr-BE" dirty="0"/>
            </a:br>
            <a:r>
              <a:rPr lang="fr-BE" dirty="0"/>
              <a:t>   3° si, du fait du trouble mental, le cas échéant conjugué à d'autres facteurs de risque, la personne risque de commettre de nouvelles infractions, comme prévu à l'article 9, § 1, 1° ;</a:t>
            </a:r>
            <a:br>
              <a:rPr lang="fr-BE" dirty="0"/>
            </a:br>
            <a:r>
              <a:rPr lang="fr-BE" dirty="0"/>
              <a:t>   4° si, le cas échéant, la personne peut être traitée, suivie, soignée et de quelle manière, en vue de sa réinsertion dans la société;</a:t>
            </a:r>
            <a:br>
              <a:rPr lang="fr-BE" dirty="0"/>
            </a:br>
            <a:r>
              <a:rPr lang="fr-BE" dirty="0"/>
              <a:t>   5° si, dans le cas où la prévention porterait sur des faits visés aux articles 371/1 à 378 du Code pénal ou sur des faits visés aux articles 379 à 387 du même Code, commis sur des mineurs ou avec leur participation, il est nécessaire d'imposer une guidance ou un traitement spécialisé.</a:t>
            </a:r>
            <a:br>
              <a:rPr lang="fr-BE" dirty="0"/>
            </a:br>
            <a:r>
              <a:rPr lang="fr-BE" dirty="0"/>
              <a:t>   </a:t>
            </a:r>
          </a:p>
          <a:p>
            <a:pPr marL="0" indent="0">
              <a:buNone/>
            </a:pPr>
            <a:r>
              <a:rPr lang="fr-BE" dirty="0"/>
              <a:t>§ 2. L'expertise psychiatrique médicolégale est réalisée sous la conduite et la responsabilité d'un expert, porteur d'un titre professionnel de psychiatre médicolégal, qui satisfait aux conditions fixées en vertu de la loi coordonnée du 10 mai 2015 relative à l'exercice des professions des soins de santé.</a:t>
            </a:r>
            <a:br>
              <a:rPr lang="fr-BE" dirty="0"/>
            </a:br>
            <a:r>
              <a:rPr lang="fr-BE" dirty="0"/>
              <a:t>   L'expertise peut également être réalisée en collège ou avec l'assistance d'autres spécialistes en sciences comportementales, toujours sous la conduite de l'expert précité.</a:t>
            </a:r>
            <a:br>
              <a:rPr lang="fr-BE" dirty="0"/>
            </a:br>
            <a:r>
              <a:rPr lang="fr-BE" dirty="0"/>
              <a:t>  </a:t>
            </a:r>
          </a:p>
          <a:p>
            <a:pPr marL="0" indent="0">
              <a:buNone/>
            </a:pPr>
            <a:r>
              <a:rPr lang="fr-BE" dirty="0"/>
              <a:t> § 3. L'expert rédige, à partir de ses constatations, un rapport circonstancié, conformément aux modèles fixés par le Roi.</a:t>
            </a:r>
            <a:br>
              <a:rPr lang="fr-BE" dirty="0"/>
            </a:br>
            <a:r>
              <a:rPr lang="fr-BE" dirty="0"/>
              <a:t>   L'instance requérante peut, si elle l'estime nécessaire, demander une actualisation de l'expertise.</a:t>
            </a:r>
            <a:br>
              <a:rPr lang="fr-BE" dirty="0"/>
            </a:br>
            <a:r>
              <a:rPr lang="fr-BE" dirty="0"/>
              <a:t>   </a:t>
            </a:r>
          </a:p>
          <a:p>
            <a:pPr marL="0" indent="0">
              <a:buNone/>
            </a:pPr>
            <a:r>
              <a:rPr lang="fr-BE" dirty="0"/>
              <a:t>§ 4. Sans préjudice de la possibilité pour l'instance requérante de faire procéder à une nouvelle expertise conformément aux dispositions de la présente loi, les expertises débutées avant l'entrée en vigueur de l'arrêté ministériel du 28 octobre 2015 fixant les critères spéciaux d'agrément des médecins spécialistes porteurs du titre professionnel particulier en psychiatrie médico-légale, ainsi que des maîtres de stage et des services de stage restent valables.</a:t>
            </a:r>
            <a:br>
              <a:rPr lang="fr-BE" dirty="0"/>
            </a:br>
            <a:r>
              <a:rPr lang="fr-BE" dirty="0"/>
              <a:t>  </a:t>
            </a:r>
          </a:p>
          <a:p>
            <a:pPr marL="0" indent="0">
              <a:buNone/>
            </a:pPr>
            <a:r>
              <a:rPr lang="fr-BE" dirty="0"/>
              <a:t> § 5. L'expert perçoit des honoraires, fixés conformément au tarif fixé pour le traitement psychothérapeutique d'un psychiatre accrédité dans la nomenclature des prestations de santé, conformément aux modalités fixées par le Roi.</a:t>
            </a:r>
            <a:endParaRPr lang="fr-FR" dirty="0"/>
          </a:p>
        </p:txBody>
      </p:sp>
    </p:spTree>
    <p:extLst>
      <p:ext uri="{BB962C8B-B14F-4D97-AF65-F5344CB8AC3E}">
        <p14:creationId xmlns:p14="http://schemas.microsoft.com/office/powerpoint/2010/main" val="3743439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599EC-F2CB-4041-5DE1-09D8B59804A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B6EE41F-109D-C407-18B0-C24EFED72876}"/>
              </a:ext>
            </a:extLst>
          </p:cNvPr>
          <p:cNvSpPr>
            <a:spLocks noGrp="1"/>
          </p:cNvSpPr>
          <p:nvPr>
            <p:ph type="title"/>
          </p:nvPr>
        </p:nvSpPr>
        <p:spPr/>
        <p:txBody>
          <a:bodyPr/>
          <a:lstStyle/>
          <a:p>
            <a:r>
              <a:rPr lang="fr-FR" dirty="0">
                <a:solidFill>
                  <a:schemeClr val="accent3"/>
                </a:solidFill>
              </a:rPr>
              <a:t>Après-midi</a:t>
            </a:r>
          </a:p>
        </p:txBody>
      </p:sp>
      <p:graphicFrame>
        <p:nvGraphicFramePr>
          <p:cNvPr id="7" name="Espace réservé du contenu 2">
            <a:extLst>
              <a:ext uri="{FF2B5EF4-FFF2-40B4-BE49-F238E27FC236}">
                <a16:creationId xmlns:a16="http://schemas.microsoft.com/office/drawing/2014/main" id="{EAE9F7BC-3698-2B40-4EBD-29A03674B0BC}"/>
              </a:ext>
            </a:extLst>
          </p:cNvPr>
          <p:cNvGraphicFramePr>
            <a:graphicFrameLocks noGrp="1"/>
          </p:cNvGraphicFramePr>
          <p:nvPr>
            <p:ph idx="1"/>
            <p:extLst>
              <p:ext uri="{D42A27DB-BD31-4B8C-83A1-F6EECF244321}">
                <p14:modId xmlns:p14="http://schemas.microsoft.com/office/powerpoint/2010/main" val="2947703618"/>
              </p:ext>
            </p:extLst>
          </p:nvPr>
        </p:nvGraphicFramePr>
        <p:xfrm>
          <a:off x="515112" y="2076773"/>
          <a:ext cx="11161776" cy="4269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8677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0284A-A9F3-187A-F34C-71E7D432C5A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B51F6CF-DAD1-E175-3F36-8EF319AEAE5D}"/>
              </a:ext>
            </a:extLst>
          </p:cNvPr>
          <p:cNvSpPr>
            <a:spLocks noGrp="1"/>
          </p:cNvSpPr>
          <p:nvPr>
            <p:ph type="title"/>
          </p:nvPr>
        </p:nvSpPr>
        <p:spPr/>
        <p:txBody>
          <a:bodyPr/>
          <a:lstStyle/>
          <a:p>
            <a:r>
              <a:rPr lang="fr-FR" dirty="0"/>
              <a:t>2</a:t>
            </a:r>
            <a:r>
              <a:rPr lang="fr-FR" baseline="30000" dirty="0"/>
              <a:t>eme</a:t>
            </a:r>
            <a:r>
              <a:rPr lang="fr-FR" dirty="0"/>
              <a:t> table ronde</a:t>
            </a:r>
          </a:p>
        </p:txBody>
      </p:sp>
      <p:sp>
        <p:nvSpPr>
          <p:cNvPr id="3" name="Espace réservé du contenu 2">
            <a:extLst>
              <a:ext uri="{FF2B5EF4-FFF2-40B4-BE49-F238E27FC236}">
                <a16:creationId xmlns:a16="http://schemas.microsoft.com/office/drawing/2014/main" id="{0E54234C-A538-49B6-9EBD-58C431E3F3E0}"/>
              </a:ext>
            </a:extLst>
          </p:cNvPr>
          <p:cNvSpPr>
            <a:spLocks noGrp="1"/>
          </p:cNvSpPr>
          <p:nvPr>
            <p:ph idx="1"/>
          </p:nvPr>
        </p:nvSpPr>
        <p:spPr>
          <a:xfrm>
            <a:off x="1109472" y="2633472"/>
            <a:ext cx="10567416" cy="3712464"/>
          </a:xfrm>
        </p:spPr>
        <p:txBody>
          <a:bodyPr>
            <a:normAutofit/>
          </a:bodyPr>
          <a:lstStyle/>
          <a:p>
            <a:pPr marL="0" indent="0">
              <a:buNone/>
            </a:pPr>
            <a:r>
              <a:rPr lang="fr-FR" sz="3000" dirty="0">
                <a:solidFill>
                  <a:srgbClr val="0070C0"/>
                </a:solidFill>
              </a:rPr>
              <a:t>Bérangère Colin</a:t>
            </a:r>
            <a:r>
              <a:rPr lang="fr-FR" sz="3000" dirty="0"/>
              <a:t>, première substitute du Procureur du Roi, cheffe de section chambre du conseil du tribunal de première instance francophone de Bruxelles</a:t>
            </a:r>
          </a:p>
        </p:txBody>
      </p:sp>
    </p:spTree>
    <p:extLst>
      <p:ext uri="{BB962C8B-B14F-4D97-AF65-F5344CB8AC3E}">
        <p14:creationId xmlns:p14="http://schemas.microsoft.com/office/powerpoint/2010/main" val="2389803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D1080-08BA-A7C6-DBBE-B8742455949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E14A096-3F94-E00D-83F4-8F66164D458B}"/>
              </a:ext>
            </a:extLst>
          </p:cNvPr>
          <p:cNvSpPr>
            <a:spLocks noGrp="1"/>
          </p:cNvSpPr>
          <p:nvPr>
            <p:ph type="title"/>
          </p:nvPr>
        </p:nvSpPr>
        <p:spPr/>
        <p:txBody>
          <a:bodyPr/>
          <a:lstStyle/>
          <a:p>
            <a:r>
              <a:rPr lang="fr-FR" dirty="0"/>
              <a:t>2</a:t>
            </a:r>
            <a:r>
              <a:rPr lang="fr-FR" baseline="30000" dirty="0"/>
              <a:t>eme</a:t>
            </a:r>
            <a:r>
              <a:rPr lang="fr-FR" dirty="0"/>
              <a:t> table ronde</a:t>
            </a:r>
          </a:p>
        </p:txBody>
      </p:sp>
      <p:sp>
        <p:nvSpPr>
          <p:cNvPr id="3" name="Espace réservé du contenu 2">
            <a:extLst>
              <a:ext uri="{FF2B5EF4-FFF2-40B4-BE49-F238E27FC236}">
                <a16:creationId xmlns:a16="http://schemas.microsoft.com/office/drawing/2014/main" id="{13BFA9C0-0293-DC97-79EC-F011AE51707D}"/>
              </a:ext>
            </a:extLst>
          </p:cNvPr>
          <p:cNvSpPr>
            <a:spLocks noGrp="1"/>
          </p:cNvSpPr>
          <p:nvPr>
            <p:ph idx="1"/>
          </p:nvPr>
        </p:nvSpPr>
        <p:spPr>
          <a:xfrm>
            <a:off x="1109472" y="2633472"/>
            <a:ext cx="10567416" cy="3712464"/>
          </a:xfrm>
        </p:spPr>
        <p:txBody>
          <a:bodyPr>
            <a:normAutofit/>
          </a:bodyPr>
          <a:lstStyle/>
          <a:p>
            <a:pPr marL="0" indent="0">
              <a:buNone/>
            </a:pPr>
            <a:r>
              <a:rPr lang="fr-FR" sz="3000" dirty="0">
                <a:solidFill>
                  <a:srgbClr val="0070C0"/>
                </a:solidFill>
              </a:rPr>
              <a:t>Marie </a:t>
            </a:r>
            <a:r>
              <a:rPr lang="fr-FR" sz="3000" dirty="0" err="1">
                <a:solidFill>
                  <a:srgbClr val="0070C0"/>
                </a:solidFill>
              </a:rPr>
              <a:t>Dagnely</a:t>
            </a:r>
            <a:r>
              <a:rPr lang="fr-FR" sz="3000" dirty="0"/>
              <a:t>, juge d’instruction au sein du tribunal de première instance francophone de Bruxelles</a:t>
            </a:r>
          </a:p>
        </p:txBody>
      </p:sp>
    </p:spTree>
    <p:extLst>
      <p:ext uri="{BB962C8B-B14F-4D97-AF65-F5344CB8AC3E}">
        <p14:creationId xmlns:p14="http://schemas.microsoft.com/office/powerpoint/2010/main" val="4144639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FD397-89A0-791A-090C-3938F78EC59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5C9A263-1C3A-01D1-A46D-5163E4063782}"/>
              </a:ext>
            </a:extLst>
          </p:cNvPr>
          <p:cNvSpPr>
            <a:spLocks noGrp="1"/>
          </p:cNvSpPr>
          <p:nvPr>
            <p:ph type="title"/>
          </p:nvPr>
        </p:nvSpPr>
        <p:spPr/>
        <p:txBody>
          <a:bodyPr/>
          <a:lstStyle/>
          <a:p>
            <a:r>
              <a:rPr lang="fr-FR" dirty="0"/>
              <a:t>2</a:t>
            </a:r>
            <a:r>
              <a:rPr lang="fr-FR" baseline="30000" dirty="0"/>
              <a:t>eme</a:t>
            </a:r>
            <a:r>
              <a:rPr lang="fr-FR" dirty="0"/>
              <a:t> table ronde</a:t>
            </a:r>
          </a:p>
        </p:txBody>
      </p:sp>
      <p:sp>
        <p:nvSpPr>
          <p:cNvPr id="3" name="Espace réservé du contenu 2">
            <a:extLst>
              <a:ext uri="{FF2B5EF4-FFF2-40B4-BE49-F238E27FC236}">
                <a16:creationId xmlns:a16="http://schemas.microsoft.com/office/drawing/2014/main" id="{46EA4958-E046-AFA2-0405-4D3CD3DA6C00}"/>
              </a:ext>
            </a:extLst>
          </p:cNvPr>
          <p:cNvSpPr>
            <a:spLocks noGrp="1"/>
          </p:cNvSpPr>
          <p:nvPr>
            <p:ph idx="1"/>
          </p:nvPr>
        </p:nvSpPr>
        <p:spPr>
          <a:xfrm>
            <a:off x="1109472" y="2633472"/>
            <a:ext cx="10567416" cy="3712464"/>
          </a:xfrm>
        </p:spPr>
        <p:txBody>
          <a:bodyPr>
            <a:normAutofit/>
          </a:bodyPr>
          <a:lstStyle/>
          <a:p>
            <a:pPr marL="0" indent="0">
              <a:buNone/>
            </a:pPr>
            <a:r>
              <a:rPr lang="fr-FR" sz="3000" dirty="0">
                <a:solidFill>
                  <a:srgbClr val="0070C0"/>
                </a:solidFill>
              </a:rPr>
              <a:t>Johan Kalonji</a:t>
            </a:r>
            <a:r>
              <a:rPr lang="fr-FR" sz="3000" dirty="0"/>
              <a:t>, expert psychiatre et professeur à l’</a:t>
            </a:r>
            <a:r>
              <a:rPr lang="fr-FR" sz="3000" dirty="0" err="1"/>
              <a:t>UCLouvain</a:t>
            </a:r>
            <a:endParaRPr lang="fr-FR" sz="3000" dirty="0"/>
          </a:p>
        </p:txBody>
      </p:sp>
    </p:spTree>
    <p:extLst>
      <p:ext uri="{BB962C8B-B14F-4D97-AF65-F5344CB8AC3E}">
        <p14:creationId xmlns:p14="http://schemas.microsoft.com/office/powerpoint/2010/main" val="1682112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8799" y="701823"/>
            <a:ext cx="9895951" cy="1033669"/>
          </a:xfrm>
        </p:spPr>
        <p:txBody>
          <a:bodyPr>
            <a:normAutofit/>
          </a:bodyPr>
          <a:lstStyle/>
          <a:p>
            <a:r>
              <a:rPr lang="fr-FR" b="1" i="1" dirty="0">
                <a:ea typeface="Calibri Light"/>
                <a:cs typeface="Calibri Light"/>
              </a:rPr>
              <a:t>1. La codification légale de la folie</a:t>
            </a:r>
            <a:endParaRPr lang="fr-FR" b="1" i="1" dirty="0"/>
          </a:p>
        </p:txBody>
      </p:sp>
      <p:sp>
        <p:nvSpPr>
          <p:cNvPr id="3" name="Espace réservé du contenu 2"/>
          <p:cNvSpPr>
            <a:spLocks noGrp="1"/>
          </p:cNvSpPr>
          <p:nvPr>
            <p:ph idx="1"/>
          </p:nvPr>
        </p:nvSpPr>
        <p:spPr>
          <a:xfrm>
            <a:off x="1371599" y="1735492"/>
            <a:ext cx="9724031" cy="4097975"/>
          </a:xfrm>
        </p:spPr>
        <p:txBody>
          <a:bodyPr anchor="ctr">
            <a:normAutofit/>
          </a:bodyPr>
          <a:lstStyle/>
          <a:p>
            <a:r>
              <a:rPr lang="fr-FR" sz="2000" b="1" u="sng" dirty="0"/>
              <a:t>Législation d’avant 1791 en France</a:t>
            </a:r>
            <a:r>
              <a:rPr lang="fr-FR" sz="2000" b="1" dirty="0"/>
              <a:t> </a:t>
            </a:r>
            <a:r>
              <a:rPr lang="fr-FR" sz="2000" dirty="0"/>
              <a:t>: </a:t>
            </a:r>
          </a:p>
          <a:p>
            <a:endParaRPr lang="fr-FR" sz="2000" dirty="0"/>
          </a:p>
          <a:p>
            <a:pPr marL="0" indent="0">
              <a:buNone/>
            </a:pPr>
            <a:r>
              <a:rPr lang="fr-FR" sz="2000" dirty="0"/>
              <a:t>La démence d’un criminel est l’une des </a:t>
            </a:r>
            <a:r>
              <a:rPr lang="fr-FR" sz="2000" i="1" dirty="0"/>
              <a:t>« causes qui font cesser le crime</a:t>
            </a:r>
            <a:r>
              <a:rPr lang="fr-FR" sz="2000" dirty="0"/>
              <a:t> » (</a:t>
            </a:r>
            <a:r>
              <a:rPr lang="fr-FR" sz="2000" dirty="0" err="1"/>
              <a:t>Muyart</a:t>
            </a:r>
            <a:r>
              <a:rPr lang="fr-FR" sz="2000" dirty="0"/>
              <a:t> de </a:t>
            </a:r>
            <a:r>
              <a:rPr lang="fr-FR" sz="2000" dirty="0" err="1"/>
              <a:t>Vouglans</a:t>
            </a:r>
            <a:r>
              <a:rPr lang="fr-FR" sz="2000" dirty="0"/>
              <a:t> – 1713-1791). </a:t>
            </a:r>
            <a:endParaRPr lang="fr-FR" sz="2000" dirty="0">
              <a:ea typeface="Calibri"/>
              <a:cs typeface="Calibri"/>
            </a:endParaRPr>
          </a:p>
          <a:p>
            <a:pPr marL="0" indent="0">
              <a:buNone/>
            </a:pPr>
            <a:endParaRPr lang="fr-FR" sz="2000" dirty="0"/>
          </a:p>
          <a:p>
            <a:pPr marL="0" indent="0">
              <a:buNone/>
            </a:pPr>
            <a:r>
              <a:rPr lang="fr-FR" sz="2000" dirty="0"/>
              <a:t>Son trouble mental est pour le furieux un motif de non-imputabilité, « </a:t>
            </a:r>
            <a:r>
              <a:rPr lang="fr-FR" sz="2000" i="1" dirty="0"/>
              <a:t>par un effet de la juste pitié qu’inspire leur destinée malheureuse </a:t>
            </a:r>
            <a:r>
              <a:rPr lang="fr-FR" sz="2000" dirty="0"/>
              <a:t>» (J.-B. Denisart – 1712-1765), et cette non-imputabilité interdit toute condamnation : « </a:t>
            </a:r>
            <a:r>
              <a:rPr lang="fr-FR" sz="2000" i="1" dirty="0"/>
              <a:t>Le furieux ou insensé n’ayant aucune volonté ne doit pas être puni, l’étant assez de sa propre folie </a:t>
            </a:r>
            <a:r>
              <a:rPr lang="fr-FR" sz="2000" dirty="0"/>
              <a:t>».</a:t>
            </a:r>
            <a:endParaRPr lang="fr-FR" sz="2000" dirty="0">
              <a:ea typeface="Calibri"/>
              <a:cs typeface="Calibri"/>
            </a:endParaRPr>
          </a:p>
        </p:txBody>
      </p:sp>
      <p:sp>
        <p:nvSpPr>
          <p:cNvPr id="4" name="Espace réservé du numéro de diapositive 3">
            <a:extLst>
              <a:ext uri="{FF2B5EF4-FFF2-40B4-BE49-F238E27FC236}">
                <a16:creationId xmlns:a16="http://schemas.microsoft.com/office/drawing/2014/main" id="{E30B7554-7A63-8B4B-862E-9F1F45446CEE}"/>
              </a:ext>
            </a:extLst>
          </p:cNvPr>
          <p:cNvSpPr>
            <a:spLocks noGrp="1"/>
          </p:cNvSpPr>
          <p:nvPr>
            <p:ph type="sldNum" sz="quarter" idx="12"/>
          </p:nvPr>
        </p:nvSpPr>
        <p:spPr>
          <a:xfrm>
            <a:off x="11704320" y="6455431"/>
            <a:ext cx="445913" cy="365125"/>
          </a:xfrm>
        </p:spPr>
        <p:txBody>
          <a:bodyPr>
            <a:normAutofit/>
          </a:bodyPr>
          <a:lstStyle/>
          <a:p>
            <a:pPr>
              <a:spcAft>
                <a:spcPts val="600"/>
              </a:spcAft>
            </a:pPr>
            <a:fld id="{92E9E23E-DD3F-BE43-BD6A-60062C842DAF}" type="slidenum">
              <a:rPr lang="fr-FR" sz="1100">
                <a:solidFill>
                  <a:schemeClr val="tx1">
                    <a:lumMod val="50000"/>
                    <a:lumOff val="50000"/>
                  </a:schemeClr>
                </a:solidFill>
              </a:rPr>
              <a:pPr>
                <a:spcAft>
                  <a:spcPts val="600"/>
                </a:spcAft>
              </a:pPr>
              <a:t>33</a:t>
            </a:fld>
            <a:endParaRPr lang="fr-FR" sz="1100">
              <a:solidFill>
                <a:schemeClr val="tx1">
                  <a:lumMod val="50000"/>
                  <a:lumOff val="50000"/>
                </a:schemeClr>
              </a:solidFill>
            </a:endParaRPr>
          </a:p>
        </p:txBody>
      </p:sp>
    </p:spTree>
    <p:extLst>
      <p:ext uri="{BB962C8B-B14F-4D97-AF65-F5344CB8AC3E}">
        <p14:creationId xmlns:p14="http://schemas.microsoft.com/office/powerpoint/2010/main" val="551151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1BD945-F0DB-D778-19E2-EDF42631351D}"/>
              </a:ext>
            </a:extLst>
          </p:cNvPr>
          <p:cNvSpPr>
            <a:spLocks noGrp="1"/>
          </p:cNvSpPr>
          <p:nvPr>
            <p:ph type="title"/>
          </p:nvPr>
        </p:nvSpPr>
        <p:spPr>
          <a:xfrm>
            <a:off x="587827" y="856445"/>
            <a:ext cx="9895951" cy="1033669"/>
          </a:xfrm>
        </p:spPr>
        <p:txBody>
          <a:bodyPr>
            <a:normAutofit/>
          </a:bodyPr>
          <a:lstStyle/>
          <a:p>
            <a:r>
              <a:rPr lang="fr-FR" b="1" i="1" dirty="0">
                <a:ea typeface="+mj-lt"/>
                <a:cs typeface="+mj-lt"/>
              </a:rPr>
              <a:t>1. La codification légale de la folie</a:t>
            </a:r>
            <a:endParaRPr lang="fr-FR" b="1" dirty="0"/>
          </a:p>
        </p:txBody>
      </p:sp>
      <p:sp>
        <p:nvSpPr>
          <p:cNvPr id="3" name="Espace réservé du contenu 2">
            <a:extLst>
              <a:ext uri="{FF2B5EF4-FFF2-40B4-BE49-F238E27FC236}">
                <a16:creationId xmlns:a16="http://schemas.microsoft.com/office/drawing/2014/main" id="{64252F07-B72F-7EB0-651B-64AEE5E28E6F}"/>
              </a:ext>
            </a:extLst>
          </p:cNvPr>
          <p:cNvSpPr>
            <a:spLocks noGrp="1"/>
          </p:cNvSpPr>
          <p:nvPr>
            <p:ph idx="1"/>
          </p:nvPr>
        </p:nvSpPr>
        <p:spPr>
          <a:xfrm>
            <a:off x="1371599" y="2318197"/>
            <a:ext cx="9724031" cy="3683358"/>
          </a:xfrm>
        </p:spPr>
        <p:txBody>
          <a:bodyPr anchor="ctr">
            <a:normAutofit fontScale="92500" lnSpcReduction="20000"/>
          </a:bodyPr>
          <a:lstStyle/>
          <a:p>
            <a:r>
              <a:rPr lang="fr-BE" sz="2000" b="1" u="sng" dirty="0">
                <a:latin typeface="Calibri"/>
                <a:ea typeface="Calibri"/>
                <a:cs typeface="Arial"/>
              </a:rPr>
              <a:t>Code pénal napoléonien de 1810</a:t>
            </a:r>
            <a:r>
              <a:rPr lang="fr-BE" sz="2000" b="1" dirty="0">
                <a:latin typeface="Calibri"/>
                <a:ea typeface="Calibri"/>
                <a:cs typeface="Arial"/>
              </a:rPr>
              <a:t> :</a:t>
            </a:r>
            <a:endParaRPr lang="en-US" sz="2000" b="1" dirty="0">
              <a:latin typeface="Calibri"/>
              <a:ea typeface="Calibri"/>
              <a:cs typeface="Arial"/>
            </a:endParaRPr>
          </a:p>
          <a:p>
            <a:endParaRPr lang="fr-BE" sz="2000" dirty="0">
              <a:latin typeface="Calibri"/>
              <a:ea typeface="Calibri"/>
              <a:cs typeface="Arial"/>
            </a:endParaRPr>
          </a:p>
          <a:p>
            <a:pPr marL="0" indent="0">
              <a:buNone/>
            </a:pPr>
            <a:r>
              <a:rPr lang="fr-BE" sz="2000" u="sng" dirty="0">
                <a:ea typeface="+mn-lt"/>
                <a:cs typeface="+mn-lt"/>
              </a:rPr>
              <a:t>Art. 64</a:t>
            </a:r>
            <a:r>
              <a:rPr lang="fr-BE" sz="2000" dirty="0">
                <a:ea typeface="+mn-lt"/>
                <a:cs typeface="+mn-lt"/>
              </a:rPr>
              <a:t>: </a:t>
            </a:r>
            <a:r>
              <a:rPr lang="fr-BE" sz="2000" i="1" dirty="0">
                <a:ea typeface="+mn-lt"/>
                <a:cs typeface="+mn-lt"/>
              </a:rPr>
              <a:t>« Il n’y a ni crime ni délit, lorsque le prévenu était en état de démence au temps de l’action ou lorsqu’il a été contraint par une force à laquelle il n’a pas pu résister </a:t>
            </a:r>
            <a:r>
              <a:rPr lang="fr-BE" sz="2000" dirty="0">
                <a:ea typeface="+mn-lt"/>
                <a:cs typeface="+mn-lt"/>
              </a:rPr>
              <a:t>». </a:t>
            </a:r>
            <a:endParaRPr lang="en-US" sz="2000" dirty="0">
              <a:ea typeface="+mn-lt"/>
              <a:cs typeface="+mn-lt"/>
            </a:endParaRPr>
          </a:p>
          <a:p>
            <a:pPr marL="0" indent="0">
              <a:buNone/>
            </a:pPr>
            <a:endParaRPr lang="fr-BE" sz="2000" dirty="0">
              <a:ea typeface="+mn-lt"/>
              <a:cs typeface="+mn-lt"/>
            </a:endParaRPr>
          </a:p>
          <a:p>
            <a:pPr>
              <a:buFont typeface="Wingdings" panose="05000000000000000000" pitchFamily="2" charset="2"/>
              <a:buChar char="à"/>
            </a:pPr>
            <a:r>
              <a:rPr lang="fr-BE" sz="2000" dirty="0">
                <a:ea typeface="+mn-lt"/>
                <a:cs typeface="+mn-lt"/>
              </a:rPr>
              <a:t>« </a:t>
            </a:r>
            <a:r>
              <a:rPr lang="fr-BE" sz="2000" i="1" dirty="0">
                <a:ea typeface="+mn-lt"/>
                <a:cs typeface="+mn-lt"/>
              </a:rPr>
              <a:t>ni crime ni délit </a:t>
            </a:r>
            <a:r>
              <a:rPr lang="fr-BE" sz="2000" dirty="0">
                <a:ea typeface="+mn-lt"/>
                <a:cs typeface="+mn-lt"/>
              </a:rPr>
              <a:t>» c’est-à-dire punissable par la justice. Le mot « force » renvoie ici à l’extérieur et au tiers.</a:t>
            </a:r>
            <a:endParaRPr lang="en-US" sz="2000" dirty="0">
              <a:ea typeface="+mn-lt"/>
              <a:cs typeface="+mn-lt"/>
            </a:endParaRPr>
          </a:p>
          <a:p>
            <a:pPr>
              <a:buFont typeface="Wingdings" panose="05000000000000000000" pitchFamily="2" charset="2"/>
              <a:buChar char="à"/>
            </a:pPr>
            <a:r>
              <a:rPr lang="fr-BE" sz="2000" dirty="0">
                <a:ea typeface="+mn-lt"/>
                <a:cs typeface="+mn-lt"/>
              </a:rPr>
              <a:t>« </a:t>
            </a:r>
            <a:r>
              <a:rPr lang="fr-BE" sz="2000" i="1" dirty="0">
                <a:ea typeface="+mn-lt"/>
                <a:cs typeface="+mn-lt"/>
              </a:rPr>
              <a:t>démence</a:t>
            </a:r>
            <a:r>
              <a:rPr lang="fr-BE" sz="2000" dirty="0">
                <a:ea typeface="+mn-lt"/>
                <a:cs typeface="+mn-lt"/>
              </a:rPr>
              <a:t> » est à prendre au sens large, aspécifique « </a:t>
            </a:r>
            <a:r>
              <a:rPr lang="fr-BE" sz="2000" i="1" dirty="0">
                <a:ea typeface="+mn-lt"/>
                <a:cs typeface="+mn-lt"/>
              </a:rPr>
              <a:t>état de démence au sens de l’article 64 du Code pénal</a:t>
            </a:r>
            <a:r>
              <a:rPr lang="fr-BE" sz="2000" dirty="0">
                <a:ea typeface="+mn-lt"/>
                <a:cs typeface="+mn-lt"/>
              </a:rPr>
              <a:t> »</a:t>
            </a:r>
            <a:endParaRPr lang="fr-FR" sz="2000" dirty="0">
              <a:ea typeface="+mn-lt"/>
              <a:cs typeface="+mn-lt"/>
            </a:endParaRPr>
          </a:p>
          <a:p>
            <a:pPr marL="0" indent="0">
              <a:buNone/>
            </a:pPr>
            <a:r>
              <a:rPr lang="fr-BE" sz="2000" dirty="0">
                <a:ea typeface="+mn-lt"/>
                <a:cs typeface="+mn-lt"/>
                <a:sym typeface="Wingdings" panose="05000000000000000000" pitchFamily="2" charset="2"/>
              </a:rPr>
              <a:t></a:t>
            </a:r>
            <a:r>
              <a:rPr lang="fr-BE" sz="2000" dirty="0">
                <a:ea typeface="+mn-lt"/>
                <a:cs typeface="+mn-lt"/>
              </a:rPr>
              <a:t>L’article 64 ne traite que de l’état au moment des faits! </a:t>
            </a:r>
            <a:endParaRPr lang="fr-FR" sz="2000" dirty="0">
              <a:ea typeface="Calibri" panose="020F0502020204030204"/>
              <a:cs typeface="Calibri" panose="020F0502020204030204"/>
            </a:endParaRPr>
          </a:p>
        </p:txBody>
      </p:sp>
      <p:sp>
        <p:nvSpPr>
          <p:cNvPr id="4" name="Espace réservé du numéro de diapositive 3">
            <a:extLst>
              <a:ext uri="{FF2B5EF4-FFF2-40B4-BE49-F238E27FC236}">
                <a16:creationId xmlns:a16="http://schemas.microsoft.com/office/drawing/2014/main" id="{FC8DE162-F2FC-BAFC-3E84-69311B717CD0}"/>
              </a:ext>
            </a:extLst>
          </p:cNvPr>
          <p:cNvSpPr>
            <a:spLocks noGrp="1"/>
          </p:cNvSpPr>
          <p:nvPr>
            <p:ph type="sldNum" sz="quarter" idx="12"/>
          </p:nvPr>
        </p:nvSpPr>
        <p:spPr>
          <a:xfrm>
            <a:off x="11704320" y="6455431"/>
            <a:ext cx="445913" cy="365125"/>
          </a:xfrm>
        </p:spPr>
        <p:txBody>
          <a:bodyPr>
            <a:normAutofit/>
          </a:bodyPr>
          <a:lstStyle/>
          <a:p>
            <a:pPr>
              <a:spcAft>
                <a:spcPts val="600"/>
              </a:spcAft>
            </a:pPr>
            <a:fld id="{92E9E23E-DD3F-BE43-BD6A-60062C842DAF}" type="slidenum">
              <a:rPr lang="fr-FR" sz="1100">
                <a:solidFill>
                  <a:schemeClr val="tx1">
                    <a:lumMod val="50000"/>
                    <a:lumOff val="50000"/>
                  </a:schemeClr>
                </a:solidFill>
              </a:rPr>
              <a:pPr>
                <a:spcAft>
                  <a:spcPts val="600"/>
                </a:spcAft>
              </a:pPr>
              <a:t>34</a:t>
            </a:fld>
            <a:endParaRPr lang="fr-FR" sz="1100">
              <a:solidFill>
                <a:schemeClr val="tx1">
                  <a:lumMod val="50000"/>
                  <a:lumOff val="50000"/>
                </a:schemeClr>
              </a:solidFill>
            </a:endParaRPr>
          </a:p>
        </p:txBody>
      </p:sp>
    </p:spTree>
    <p:extLst>
      <p:ext uri="{BB962C8B-B14F-4D97-AF65-F5344CB8AC3E}">
        <p14:creationId xmlns:p14="http://schemas.microsoft.com/office/powerpoint/2010/main" val="2374731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B7A9E9-DB0F-F669-1A3B-075F4A9C7C0E}"/>
              </a:ext>
            </a:extLst>
          </p:cNvPr>
          <p:cNvSpPr>
            <a:spLocks noGrp="1"/>
          </p:cNvSpPr>
          <p:nvPr>
            <p:ph type="title"/>
          </p:nvPr>
        </p:nvSpPr>
        <p:spPr>
          <a:xfrm>
            <a:off x="587828" y="729966"/>
            <a:ext cx="9895951" cy="1033669"/>
          </a:xfrm>
        </p:spPr>
        <p:txBody>
          <a:bodyPr>
            <a:normAutofit/>
          </a:bodyPr>
          <a:lstStyle/>
          <a:p>
            <a:r>
              <a:rPr lang="fr-FR" b="1" i="1" dirty="0">
                <a:ea typeface="+mj-lt"/>
                <a:cs typeface="+mj-lt"/>
              </a:rPr>
              <a:t>1. La codification légale de la folie</a:t>
            </a:r>
            <a:endParaRPr lang="fr-FR" b="1" dirty="0"/>
          </a:p>
        </p:txBody>
      </p:sp>
      <p:sp>
        <p:nvSpPr>
          <p:cNvPr id="3" name="Espace réservé du contenu 2">
            <a:extLst>
              <a:ext uri="{FF2B5EF4-FFF2-40B4-BE49-F238E27FC236}">
                <a16:creationId xmlns:a16="http://schemas.microsoft.com/office/drawing/2014/main" id="{EEC877BA-E5AB-2A3A-3D1C-53672F8456EC}"/>
              </a:ext>
            </a:extLst>
          </p:cNvPr>
          <p:cNvSpPr>
            <a:spLocks noGrp="1"/>
          </p:cNvSpPr>
          <p:nvPr>
            <p:ph idx="1"/>
          </p:nvPr>
        </p:nvSpPr>
        <p:spPr>
          <a:xfrm>
            <a:off x="1371599" y="1941901"/>
            <a:ext cx="9724031" cy="4784024"/>
          </a:xfrm>
        </p:spPr>
        <p:txBody>
          <a:bodyPr anchor="ctr">
            <a:normAutofit/>
          </a:bodyPr>
          <a:lstStyle/>
          <a:p>
            <a:r>
              <a:rPr lang="fr-BE" sz="2000" b="1" dirty="0">
                <a:latin typeface="Calibri"/>
                <a:ea typeface="Calibri"/>
                <a:cs typeface="Arial"/>
              </a:rPr>
              <a:t>Code pénal belge de 1867 :</a:t>
            </a:r>
            <a:r>
              <a:rPr lang="fr-BE" sz="2000" dirty="0">
                <a:latin typeface="Calibri"/>
                <a:ea typeface="Calibri"/>
                <a:cs typeface="Arial"/>
              </a:rPr>
              <a:t> </a:t>
            </a:r>
            <a:endParaRPr lang="en-US" sz="2000" dirty="0">
              <a:latin typeface="Calibri"/>
              <a:ea typeface="Calibri"/>
              <a:cs typeface="Arial"/>
            </a:endParaRPr>
          </a:p>
          <a:p>
            <a:endParaRPr lang="fr-BE" sz="2000" dirty="0">
              <a:ea typeface="+mn-lt"/>
              <a:cs typeface="Arial"/>
            </a:endParaRPr>
          </a:p>
          <a:p>
            <a:pPr marL="0" indent="0">
              <a:buNone/>
            </a:pPr>
            <a:r>
              <a:rPr lang="fr-BE" sz="2000" dirty="0">
                <a:ea typeface="+mn-lt"/>
                <a:cs typeface="+mn-lt"/>
              </a:rPr>
              <a:t> Art. 71 du code pénal belge 1867 « </a:t>
            </a:r>
            <a:r>
              <a:rPr lang="fr-BE" sz="2000" i="1" dirty="0">
                <a:ea typeface="+mn-lt"/>
                <a:cs typeface="+mn-lt"/>
              </a:rPr>
              <a:t>Il n'y a pas d'infraction lorsque l'accusé ou le prévenu était en état de démence au moment du fait, ou lorsqu'il a été contraint par une force à laquelle il n'a pu résister</a:t>
            </a:r>
            <a:r>
              <a:rPr lang="fr-BE" sz="2000" dirty="0">
                <a:ea typeface="+mn-lt"/>
                <a:cs typeface="+mn-lt"/>
              </a:rPr>
              <a:t> ».</a:t>
            </a:r>
            <a:endParaRPr lang="en-US" sz="2000" dirty="0">
              <a:ea typeface="+mn-lt"/>
              <a:cs typeface="+mn-lt"/>
            </a:endParaRPr>
          </a:p>
          <a:p>
            <a:pPr marL="0" indent="0">
              <a:buNone/>
            </a:pPr>
            <a:endParaRPr lang="fr-BE" sz="2000" dirty="0">
              <a:ea typeface="Calibri"/>
              <a:cs typeface="Calibri"/>
            </a:endParaRPr>
          </a:p>
          <a:p>
            <a:pPr marL="0" indent="0">
              <a:buNone/>
            </a:pPr>
            <a:r>
              <a:rPr lang="fr-BE" sz="2000" dirty="0">
                <a:ea typeface="Calibri"/>
                <a:cs typeface="Calibri"/>
                <a:sym typeface="Wingdings" panose="05000000000000000000" pitchFamily="2" charset="2"/>
              </a:rPr>
              <a:t></a:t>
            </a:r>
            <a:r>
              <a:rPr lang="fr-BE" sz="2000" dirty="0">
                <a:ea typeface="Calibri"/>
                <a:cs typeface="Calibri"/>
              </a:rPr>
              <a:t> Article directement inspiré de l'article 64 du code pénal napoléonien.</a:t>
            </a:r>
          </a:p>
          <a:p>
            <a:pPr marL="0" indent="0">
              <a:buNone/>
            </a:pPr>
            <a:r>
              <a:rPr lang="fr-BE" sz="2000" dirty="0">
                <a:ea typeface="Calibri"/>
                <a:cs typeface="Calibri"/>
                <a:sym typeface="Wingdings" panose="05000000000000000000" pitchFamily="2" charset="2"/>
              </a:rPr>
              <a:t></a:t>
            </a:r>
            <a:r>
              <a:rPr lang="fr-BE" sz="2000" dirty="0">
                <a:ea typeface="Calibri"/>
                <a:cs typeface="Calibri"/>
              </a:rPr>
              <a:t> Code néoclassique fondant le criminel sur les notions d'imputabilité et de culpabilité.</a:t>
            </a:r>
          </a:p>
          <a:p>
            <a:pPr>
              <a:buFont typeface="Wingdings" panose="05000000000000000000" pitchFamily="2" charset="2"/>
              <a:buChar char="à"/>
            </a:pPr>
            <a:r>
              <a:rPr lang="fr-BE" sz="2000" dirty="0">
                <a:ea typeface="Calibri"/>
                <a:cs typeface="Calibri"/>
              </a:rPr>
              <a:t>Les facultés nécessaires à la constitution du criminel sont les facultés d'intelligence et de volonté libre.</a:t>
            </a:r>
          </a:p>
          <a:p>
            <a:endParaRPr lang="fr-FR" sz="2000" dirty="0">
              <a:ea typeface="Calibri"/>
              <a:cs typeface="Calibri"/>
            </a:endParaRPr>
          </a:p>
        </p:txBody>
      </p:sp>
      <p:sp>
        <p:nvSpPr>
          <p:cNvPr id="4" name="Espace réservé du numéro de diapositive 3">
            <a:extLst>
              <a:ext uri="{FF2B5EF4-FFF2-40B4-BE49-F238E27FC236}">
                <a16:creationId xmlns:a16="http://schemas.microsoft.com/office/drawing/2014/main" id="{520EDFB2-CCF6-8D33-12C1-A4E1832E0A3E}"/>
              </a:ext>
            </a:extLst>
          </p:cNvPr>
          <p:cNvSpPr>
            <a:spLocks noGrp="1"/>
          </p:cNvSpPr>
          <p:nvPr>
            <p:ph type="sldNum" sz="quarter" idx="12"/>
          </p:nvPr>
        </p:nvSpPr>
        <p:spPr>
          <a:xfrm>
            <a:off x="11704320" y="6455431"/>
            <a:ext cx="445913" cy="365125"/>
          </a:xfrm>
        </p:spPr>
        <p:txBody>
          <a:bodyPr>
            <a:normAutofit/>
          </a:bodyPr>
          <a:lstStyle/>
          <a:p>
            <a:pPr>
              <a:spcAft>
                <a:spcPts val="600"/>
              </a:spcAft>
            </a:pPr>
            <a:fld id="{92E9E23E-DD3F-BE43-BD6A-60062C842DAF}" type="slidenum">
              <a:rPr lang="fr-FR" sz="1100">
                <a:solidFill>
                  <a:schemeClr val="tx1">
                    <a:lumMod val="50000"/>
                    <a:lumOff val="50000"/>
                  </a:schemeClr>
                </a:solidFill>
              </a:rPr>
              <a:pPr>
                <a:spcAft>
                  <a:spcPts val="600"/>
                </a:spcAft>
              </a:pPr>
              <a:t>35</a:t>
            </a:fld>
            <a:endParaRPr lang="fr-FR" sz="1100">
              <a:solidFill>
                <a:schemeClr val="tx1">
                  <a:lumMod val="50000"/>
                  <a:lumOff val="50000"/>
                </a:schemeClr>
              </a:solidFill>
            </a:endParaRPr>
          </a:p>
        </p:txBody>
      </p:sp>
    </p:spTree>
    <p:extLst>
      <p:ext uri="{BB962C8B-B14F-4D97-AF65-F5344CB8AC3E}">
        <p14:creationId xmlns:p14="http://schemas.microsoft.com/office/powerpoint/2010/main" val="2264579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34F61B-8EC6-5BE6-375E-595D9ABB9CBD}"/>
              </a:ext>
            </a:extLst>
          </p:cNvPr>
          <p:cNvSpPr>
            <a:spLocks noGrp="1"/>
          </p:cNvSpPr>
          <p:nvPr>
            <p:ph type="title"/>
          </p:nvPr>
        </p:nvSpPr>
        <p:spPr>
          <a:xfrm>
            <a:off x="544285" y="744481"/>
            <a:ext cx="9895951" cy="1033669"/>
          </a:xfrm>
        </p:spPr>
        <p:txBody>
          <a:bodyPr>
            <a:normAutofit/>
          </a:bodyPr>
          <a:lstStyle/>
          <a:p>
            <a:r>
              <a:rPr lang="fr-FR" b="1" i="1" dirty="0">
                <a:ea typeface="+mj-lt"/>
                <a:cs typeface="+mj-lt"/>
              </a:rPr>
              <a:t>1. La codification légale de la folie</a:t>
            </a:r>
            <a:endParaRPr lang="fr-FR" b="1" dirty="0">
              <a:ea typeface="Calibri Light"/>
              <a:cs typeface="Calibri Light"/>
            </a:endParaRPr>
          </a:p>
        </p:txBody>
      </p:sp>
      <p:sp>
        <p:nvSpPr>
          <p:cNvPr id="3" name="Espace réservé du contenu 2">
            <a:extLst>
              <a:ext uri="{FF2B5EF4-FFF2-40B4-BE49-F238E27FC236}">
                <a16:creationId xmlns:a16="http://schemas.microsoft.com/office/drawing/2014/main" id="{59CDC3A2-34CC-4257-801B-B6081666AD86}"/>
              </a:ext>
            </a:extLst>
          </p:cNvPr>
          <p:cNvSpPr>
            <a:spLocks noGrp="1"/>
          </p:cNvSpPr>
          <p:nvPr>
            <p:ph idx="1"/>
          </p:nvPr>
        </p:nvSpPr>
        <p:spPr>
          <a:xfrm>
            <a:off x="1371599" y="2089597"/>
            <a:ext cx="9724031" cy="4216758"/>
          </a:xfrm>
        </p:spPr>
        <p:txBody>
          <a:bodyPr vert="horz" lIns="91440" tIns="45720" rIns="91440" bIns="45720" rtlCol="0" anchor="ctr">
            <a:normAutofit fontScale="92500" lnSpcReduction="10000"/>
          </a:bodyPr>
          <a:lstStyle/>
          <a:p>
            <a:pPr algn="just"/>
            <a:r>
              <a:rPr lang="fr-FR" sz="2000" i="1" dirty="0">
                <a:latin typeface="Calibri"/>
                <a:ea typeface="Calibri"/>
                <a:cs typeface="Times New Roman"/>
              </a:rPr>
              <a:t>"L’intelligence et la liberté sont les conditions sans lesquelles la culpabilité ne peut se concevoir ; mais leur concours ne suffit point pour donner naissance à celle-ci. L’homme peut être l’auteur intelligent et libre d’un fait illicite, sans qu’il soit coupable, ni partant responsable de ce fait et des conséquences qui en sont </a:t>
            </a:r>
            <a:r>
              <a:rPr lang="fr-FR" sz="2000" i="1" dirty="0" err="1">
                <a:latin typeface="Calibri"/>
                <a:ea typeface="Calibri"/>
                <a:cs typeface="Times New Roman"/>
              </a:rPr>
              <a:t>résultées</a:t>
            </a:r>
            <a:r>
              <a:rPr lang="fr-FR" sz="2000" i="1" dirty="0">
                <a:latin typeface="Calibri"/>
                <a:ea typeface="Calibri"/>
                <a:cs typeface="Times New Roman"/>
              </a:rPr>
              <a:t>. Pour l’être, il faut qu’il ait connu l’illégalité de son action et voulu la commettre, ou que, sans avoir eu l’intention d’enfreindre la loi, il ait négligé les soins et les précautions qu’il pouvait et devait prendre pour éviter le mal dont il est devenu la cause sans le vouloir. Dans l’acception la plus générale, en effet, la culpabilité ou la faute (culpa sensu </a:t>
            </a:r>
            <a:r>
              <a:rPr lang="fr-FR" sz="2000" i="1" dirty="0" err="1">
                <a:latin typeface="Calibri"/>
                <a:ea typeface="Calibri"/>
                <a:cs typeface="Times New Roman"/>
              </a:rPr>
              <a:t>latiori</a:t>
            </a:r>
            <a:r>
              <a:rPr lang="fr-FR" sz="2000" i="1" dirty="0">
                <a:latin typeface="Calibri"/>
                <a:ea typeface="Calibri"/>
                <a:cs typeface="Times New Roman"/>
              </a:rPr>
              <a:t>) comprend le dol (dolus) et la faute simple ou proprement dite (culpa sensu </a:t>
            </a:r>
            <a:r>
              <a:rPr lang="fr-FR" sz="2000" i="1" dirty="0" err="1">
                <a:latin typeface="Calibri"/>
                <a:ea typeface="Calibri"/>
                <a:cs typeface="Times New Roman"/>
              </a:rPr>
              <a:t>strictiori</a:t>
            </a:r>
            <a:r>
              <a:rPr lang="fr-FR" sz="2000" i="1" dirty="0">
                <a:latin typeface="Calibri"/>
                <a:ea typeface="Calibri"/>
                <a:cs typeface="Times New Roman"/>
              </a:rPr>
              <a:t>). Ainsi, l’on ne peut imputer à l’agent ni dol ni faute, lorsque, au moment de l’action, il a été privé de son intelligence ou de sa liberté. Mais bien qu’il ait joui de l’une et de l’autre au temps de l’action, il n’est coupable, que lorsqu’on peut lui reprocher une intention criminelle ou une répréhensible négligence" . </a:t>
            </a:r>
          </a:p>
          <a:p>
            <a:pPr marL="0" indent="0" algn="just">
              <a:buNone/>
            </a:pPr>
            <a:r>
              <a:rPr lang="fr-FR" sz="2000" i="1" dirty="0">
                <a:latin typeface="Calibri"/>
                <a:ea typeface="Calibri"/>
                <a:cs typeface="Times New Roman"/>
              </a:rPr>
              <a:t>				</a:t>
            </a:r>
            <a:r>
              <a:rPr lang="fr-FR" sz="2000" dirty="0">
                <a:latin typeface="Calibri"/>
                <a:ea typeface="Calibri"/>
                <a:cs typeface="Times New Roman"/>
              </a:rPr>
              <a:t>(J-J </a:t>
            </a:r>
            <a:r>
              <a:rPr lang="fr-FR" sz="2000" dirty="0" err="1">
                <a:latin typeface="Calibri"/>
                <a:ea typeface="Calibri"/>
                <a:cs typeface="Times New Roman"/>
              </a:rPr>
              <a:t>Haus</a:t>
            </a:r>
            <a:r>
              <a:rPr lang="fr-FR" sz="2000" dirty="0">
                <a:latin typeface="Calibri"/>
                <a:ea typeface="Calibri"/>
                <a:cs typeface="Times New Roman"/>
              </a:rPr>
              <a:t>, principes généraux de droit pénal, 1869)</a:t>
            </a:r>
          </a:p>
        </p:txBody>
      </p:sp>
      <p:sp>
        <p:nvSpPr>
          <p:cNvPr id="4" name="Espace réservé du numéro de diapositive 3">
            <a:extLst>
              <a:ext uri="{FF2B5EF4-FFF2-40B4-BE49-F238E27FC236}">
                <a16:creationId xmlns:a16="http://schemas.microsoft.com/office/drawing/2014/main" id="{C83EFD78-3418-16C8-5C30-04B2EC850287}"/>
              </a:ext>
            </a:extLst>
          </p:cNvPr>
          <p:cNvSpPr>
            <a:spLocks noGrp="1"/>
          </p:cNvSpPr>
          <p:nvPr>
            <p:ph type="sldNum" sz="quarter" idx="12"/>
          </p:nvPr>
        </p:nvSpPr>
        <p:spPr>
          <a:xfrm>
            <a:off x="11704320" y="6455431"/>
            <a:ext cx="445913" cy="365125"/>
          </a:xfrm>
        </p:spPr>
        <p:txBody>
          <a:bodyPr>
            <a:normAutofit/>
          </a:bodyPr>
          <a:lstStyle/>
          <a:p>
            <a:pPr>
              <a:spcAft>
                <a:spcPts val="600"/>
              </a:spcAft>
            </a:pPr>
            <a:fld id="{92E9E23E-DD3F-BE43-BD6A-60062C842DAF}" type="slidenum">
              <a:rPr lang="fr-FR" sz="1100">
                <a:solidFill>
                  <a:schemeClr val="tx1">
                    <a:lumMod val="50000"/>
                    <a:lumOff val="50000"/>
                  </a:schemeClr>
                </a:solidFill>
              </a:rPr>
              <a:pPr>
                <a:spcAft>
                  <a:spcPts val="600"/>
                </a:spcAft>
              </a:pPr>
              <a:t>36</a:t>
            </a:fld>
            <a:endParaRPr lang="fr-FR" sz="1100">
              <a:solidFill>
                <a:schemeClr val="tx1">
                  <a:lumMod val="50000"/>
                  <a:lumOff val="50000"/>
                </a:schemeClr>
              </a:solidFill>
            </a:endParaRPr>
          </a:p>
        </p:txBody>
      </p:sp>
    </p:spTree>
    <p:extLst>
      <p:ext uri="{BB962C8B-B14F-4D97-AF65-F5344CB8AC3E}">
        <p14:creationId xmlns:p14="http://schemas.microsoft.com/office/powerpoint/2010/main" val="202806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886EF8-27C1-AD29-40FB-FFFD8CB98CC3}"/>
              </a:ext>
            </a:extLst>
          </p:cNvPr>
          <p:cNvSpPr>
            <a:spLocks noGrp="1"/>
          </p:cNvSpPr>
          <p:nvPr>
            <p:ph type="title"/>
          </p:nvPr>
        </p:nvSpPr>
        <p:spPr>
          <a:xfrm>
            <a:off x="544285" y="758995"/>
            <a:ext cx="9895951" cy="1033669"/>
          </a:xfrm>
        </p:spPr>
        <p:txBody>
          <a:bodyPr>
            <a:normAutofit/>
          </a:bodyPr>
          <a:lstStyle/>
          <a:p>
            <a:r>
              <a:rPr lang="fr-FR" b="1" i="1" dirty="0">
                <a:ea typeface="+mj-lt"/>
                <a:cs typeface="+mj-lt"/>
              </a:rPr>
              <a:t>1. La codification légale de la folie</a:t>
            </a:r>
            <a:endParaRPr lang="fr-FR" b="1" dirty="0"/>
          </a:p>
        </p:txBody>
      </p:sp>
      <p:sp>
        <p:nvSpPr>
          <p:cNvPr id="3" name="Espace réservé du contenu 2">
            <a:extLst>
              <a:ext uri="{FF2B5EF4-FFF2-40B4-BE49-F238E27FC236}">
                <a16:creationId xmlns:a16="http://schemas.microsoft.com/office/drawing/2014/main" id="{2B571C21-4E03-921E-5580-9114E28C42F3}"/>
              </a:ext>
            </a:extLst>
          </p:cNvPr>
          <p:cNvSpPr>
            <a:spLocks noGrp="1"/>
          </p:cNvSpPr>
          <p:nvPr>
            <p:ph idx="1"/>
          </p:nvPr>
        </p:nvSpPr>
        <p:spPr>
          <a:xfrm>
            <a:off x="1371599" y="2318197"/>
            <a:ext cx="9724031" cy="4107900"/>
          </a:xfrm>
        </p:spPr>
        <p:txBody>
          <a:bodyPr anchor="ctr">
            <a:normAutofit fontScale="92500" lnSpcReduction="20000"/>
          </a:bodyPr>
          <a:lstStyle/>
          <a:p>
            <a:r>
              <a:rPr lang="fr-FR" sz="2000" b="1" dirty="0">
                <a:ea typeface="+mn-lt"/>
                <a:cs typeface="+mn-lt"/>
              </a:rPr>
              <a:t>Article 71 du code pénal belge revisité en 2014 :</a:t>
            </a:r>
            <a:r>
              <a:rPr lang="fr-FR" sz="2000" dirty="0">
                <a:ea typeface="+mn-lt"/>
                <a:cs typeface="+mn-lt"/>
              </a:rPr>
              <a:t> </a:t>
            </a:r>
            <a:endParaRPr lang="en-US" sz="2000" dirty="0">
              <a:ea typeface="+mn-lt"/>
              <a:cs typeface="+mn-lt"/>
            </a:endParaRPr>
          </a:p>
          <a:p>
            <a:pPr marL="0" indent="0">
              <a:buNone/>
            </a:pPr>
            <a:endParaRPr lang="fr-FR" sz="2000" dirty="0">
              <a:ea typeface="+mn-lt"/>
              <a:cs typeface="+mn-lt"/>
            </a:endParaRPr>
          </a:p>
          <a:p>
            <a:pPr marL="0" indent="0">
              <a:buNone/>
            </a:pPr>
            <a:r>
              <a:rPr lang="fr-FR" sz="2000" dirty="0">
                <a:ea typeface="+mn-lt"/>
                <a:cs typeface="+mn-lt"/>
              </a:rPr>
              <a:t>« </a:t>
            </a:r>
            <a:r>
              <a:rPr lang="fr-BE" sz="2000" i="1" dirty="0">
                <a:ea typeface="+mn-lt"/>
                <a:cs typeface="+mn-lt"/>
              </a:rPr>
              <a:t>Il n'y a pas d'infraction lorsque l'accusé ou le prévenu était atteint, au moment des faits, d'un trouble mental qui a aboli sa capacité de discernement ou de contrôle de ses actes ou lorsqu'il a été contraint par une force à laquelle il n'a pu résister </a:t>
            </a:r>
            <a:r>
              <a:rPr lang="fr-BE" sz="2000" dirty="0">
                <a:ea typeface="+mn-lt"/>
                <a:cs typeface="+mn-lt"/>
              </a:rPr>
              <a:t>».</a:t>
            </a:r>
            <a:endParaRPr lang="en-US" sz="2000" dirty="0">
              <a:ea typeface="+mn-lt"/>
              <a:cs typeface="+mn-lt"/>
            </a:endParaRPr>
          </a:p>
          <a:p>
            <a:endParaRPr lang="fr-BE" sz="2000" dirty="0">
              <a:ea typeface="+mn-lt"/>
              <a:cs typeface="+mn-lt"/>
            </a:endParaRPr>
          </a:p>
          <a:p>
            <a:pPr marL="0" indent="0">
              <a:buNone/>
            </a:pPr>
            <a:r>
              <a:rPr lang="fr-BE" sz="2000" dirty="0">
                <a:ea typeface="+mn-lt"/>
                <a:cs typeface="+mn-lt"/>
                <a:sym typeface="Wingdings" panose="05000000000000000000" pitchFamily="2" charset="2"/>
              </a:rPr>
              <a:t></a:t>
            </a:r>
            <a:r>
              <a:rPr lang="fr-BE" sz="2000" dirty="0">
                <a:ea typeface="+mn-lt"/>
                <a:cs typeface="+mn-lt"/>
              </a:rPr>
              <a:t> Conséquence article 71 du Code pénal : </a:t>
            </a:r>
            <a:endParaRPr lang="en-US" sz="2000" dirty="0">
              <a:ea typeface="+mn-lt"/>
              <a:cs typeface="+mn-lt"/>
            </a:endParaRPr>
          </a:p>
          <a:p>
            <a:pPr marL="0" indent="0">
              <a:buNone/>
            </a:pPr>
            <a:endParaRPr lang="fr-BE" sz="2000" dirty="0">
              <a:ea typeface="+mn-lt"/>
              <a:cs typeface="+mn-lt"/>
            </a:endParaRPr>
          </a:p>
          <a:p>
            <a:pPr marL="0" indent="0">
              <a:buNone/>
            </a:pPr>
            <a:r>
              <a:rPr lang="fr-BE" sz="2000" dirty="0">
                <a:ea typeface="+mn-lt"/>
                <a:cs typeface="+mn-lt"/>
              </a:rPr>
              <a:t>1) Il faut être sain d’esprit pour être responsable et donc punissable.</a:t>
            </a:r>
            <a:endParaRPr lang="en-US" sz="2000" dirty="0">
              <a:ea typeface="+mn-lt"/>
              <a:cs typeface="+mn-lt"/>
            </a:endParaRPr>
          </a:p>
          <a:p>
            <a:pPr marL="0" indent="0">
              <a:buNone/>
            </a:pPr>
            <a:r>
              <a:rPr lang="fr-BE" sz="2000" dirty="0">
                <a:ea typeface="+mn-lt"/>
                <a:cs typeface="+mn-lt"/>
              </a:rPr>
              <a:t>2) La folie se définit comme un état provoqué par un trouble mental qui aboli l’exercice des capacités de discernement (facultés d'intelligence et de contrôle des actions (faculté de volonté libre) .</a:t>
            </a:r>
          </a:p>
          <a:p>
            <a:pPr marL="0" indent="0">
              <a:buNone/>
            </a:pPr>
            <a:endParaRPr lang="fr-BE" sz="2000" dirty="0">
              <a:ea typeface="+mn-lt"/>
              <a:cs typeface="+mn-lt"/>
            </a:endParaRPr>
          </a:p>
        </p:txBody>
      </p:sp>
      <p:sp>
        <p:nvSpPr>
          <p:cNvPr id="4" name="Espace réservé du numéro de diapositive 3">
            <a:extLst>
              <a:ext uri="{FF2B5EF4-FFF2-40B4-BE49-F238E27FC236}">
                <a16:creationId xmlns:a16="http://schemas.microsoft.com/office/drawing/2014/main" id="{67EA7732-D4DE-D409-BF13-293E5115BD0C}"/>
              </a:ext>
            </a:extLst>
          </p:cNvPr>
          <p:cNvSpPr>
            <a:spLocks noGrp="1"/>
          </p:cNvSpPr>
          <p:nvPr>
            <p:ph type="sldNum" sz="quarter" idx="12"/>
          </p:nvPr>
        </p:nvSpPr>
        <p:spPr>
          <a:xfrm>
            <a:off x="11704320" y="6455431"/>
            <a:ext cx="445913" cy="365125"/>
          </a:xfrm>
        </p:spPr>
        <p:txBody>
          <a:bodyPr>
            <a:normAutofit/>
          </a:bodyPr>
          <a:lstStyle/>
          <a:p>
            <a:pPr>
              <a:spcAft>
                <a:spcPts val="600"/>
              </a:spcAft>
            </a:pPr>
            <a:fld id="{92E9E23E-DD3F-BE43-BD6A-60062C842DAF}" type="slidenum">
              <a:rPr lang="fr-FR" sz="1100">
                <a:solidFill>
                  <a:schemeClr val="tx1">
                    <a:lumMod val="50000"/>
                    <a:lumOff val="50000"/>
                  </a:schemeClr>
                </a:solidFill>
              </a:rPr>
              <a:pPr>
                <a:spcAft>
                  <a:spcPts val="600"/>
                </a:spcAft>
              </a:pPr>
              <a:t>37</a:t>
            </a:fld>
            <a:endParaRPr lang="fr-FR" sz="1100">
              <a:solidFill>
                <a:schemeClr val="tx1">
                  <a:lumMod val="50000"/>
                  <a:lumOff val="50000"/>
                </a:schemeClr>
              </a:solidFill>
            </a:endParaRPr>
          </a:p>
        </p:txBody>
      </p:sp>
    </p:spTree>
    <p:extLst>
      <p:ext uri="{BB962C8B-B14F-4D97-AF65-F5344CB8AC3E}">
        <p14:creationId xmlns:p14="http://schemas.microsoft.com/office/powerpoint/2010/main" val="1690062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95B308-A54C-F378-E7E1-01C83135286E}"/>
              </a:ext>
            </a:extLst>
          </p:cNvPr>
          <p:cNvSpPr>
            <a:spLocks noGrp="1"/>
          </p:cNvSpPr>
          <p:nvPr>
            <p:ph type="title"/>
          </p:nvPr>
        </p:nvSpPr>
        <p:spPr>
          <a:xfrm>
            <a:off x="602341" y="729967"/>
            <a:ext cx="9895951" cy="1033669"/>
          </a:xfrm>
        </p:spPr>
        <p:txBody>
          <a:bodyPr>
            <a:normAutofit/>
          </a:bodyPr>
          <a:lstStyle/>
          <a:p>
            <a:r>
              <a:rPr lang="fr-FR" b="1" i="1" dirty="0"/>
              <a:t>2. Enjeux conceptuels</a:t>
            </a:r>
          </a:p>
        </p:txBody>
      </p:sp>
      <p:sp>
        <p:nvSpPr>
          <p:cNvPr id="3" name="Espace réservé du contenu 2">
            <a:extLst>
              <a:ext uri="{FF2B5EF4-FFF2-40B4-BE49-F238E27FC236}">
                <a16:creationId xmlns:a16="http://schemas.microsoft.com/office/drawing/2014/main" id="{DFDEB031-6520-0F09-F0BB-800B96F71FE1}"/>
              </a:ext>
            </a:extLst>
          </p:cNvPr>
          <p:cNvSpPr>
            <a:spLocks noGrp="1"/>
          </p:cNvSpPr>
          <p:nvPr>
            <p:ph idx="1"/>
          </p:nvPr>
        </p:nvSpPr>
        <p:spPr>
          <a:xfrm>
            <a:off x="1371599" y="1590741"/>
            <a:ext cx="9724031" cy="5142735"/>
          </a:xfrm>
        </p:spPr>
        <p:txBody>
          <a:bodyPr anchor="ctr">
            <a:normAutofit/>
          </a:bodyPr>
          <a:lstStyle/>
          <a:p>
            <a:r>
              <a:rPr lang="fr-FR" sz="2000" dirty="0">
                <a:cs typeface="Calibri"/>
              </a:rPr>
              <a:t>En Belgique, depuis la révision de la Loi de Défense sociale de 1930 par la Loi relative à l'internement de 2014, la folie est légalement codifiée sous la forme d'un </a:t>
            </a:r>
            <a:r>
              <a:rPr lang="fr-FR" sz="2000" i="1" dirty="0">
                <a:cs typeface="Calibri"/>
              </a:rPr>
              <a:t>trouble mental qui a aboli ou gravement altéré les capacités de discernement ou de contrôle des actions.</a:t>
            </a:r>
          </a:p>
          <a:p>
            <a:r>
              <a:rPr lang="fr-FR" sz="2000" i="1" dirty="0">
                <a:cs typeface="Calibri"/>
              </a:rPr>
              <a:t>Cette définition légale de la folie comporte deux parties aux objets bien différenciés :</a:t>
            </a:r>
          </a:p>
          <a:p>
            <a:endParaRPr lang="fr-FR" sz="2000" i="1" dirty="0">
              <a:cs typeface="Calibri"/>
            </a:endParaRPr>
          </a:p>
          <a:p>
            <a:pPr>
              <a:buFont typeface="Wingdings" panose="05000000000000000000" pitchFamily="2" charset="2"/>
              <a:buChar char="à"/>
            </a:pPr>
            <a:r>
              <a:rPr lang="fr-FR" sz="2000" i="1" dirty="0">
                <a:cs typeface="Calibri"/>
              </a:rPr>
              <a:t>Le trouble mental d'une part qui est un objet réifiable, naturalisable et donc saisissable par les sciences dites dures.</a:t>
            </a:r>
          </a:p>
          <a:p>
            <a:pPr marL="0" indent="0">
              <a:buNone/>
            </a:pPr>
            <a:endParaRPr lang="fr-FR" sz="2000" i="1" dirty="0">
              <a:cs typeface="Calibri"/>
            </a:endParaRPr>
          </a:p>
          <a:p>
            <a:pPr>
              <a:buFont typeface="Wingdings" panose="05000000000000000000" pitchFamily="2" charset="2"/>
              <a:buChar char="à"/>
            </a:pPr>
            <a:r>
              <a:rPr lang="fr-FR" sz="2000" i="1" dirty="0">
                <a:cs typeface="Calibri"/>
              </a:rPr>
              <a:t>Les capacités de discernement (facultés d'intelligence) ou du contrôle des actions (volonté libre) qui sont des objets appartenant en tant que concepts à la philosophie et n'étant dès lors pas réifiables ni saisissables par les sciences dites dures.</a:t>
            </a:r>
          </a:p>
        </p:txBody>
      </p:sp>
      <p:sp>
        <p:nvSpPr>
          <p:cNvPr id="4" name="Espace réservé du numéro de diapositive 3">
            <a:extLst>
              <a:ext uri="{FF2B5EF4-FFF2-40B4-BE49-F238E27FC236}">
                <a16:creationId xmlns:a16="http://schemas.microsoft.com/office/drawing/2014/main" id="{812F4B5D-C1C9-ACE3-7BB5-2E5295766A44}"/>
              </a:ext>
            </a:extLst>
          </p:cNvPr>
          <p:cNvSpPr>
            <a:spLocks noGrp="1"/>
          </p:cNvSpPr>
          <p:nvPr>
            <p:ph type="sldNum" sz="quarter" idx="12"/>
          </p:nvPr>
        </p:nvSpPr>
        <p:spPr>
          <a:xfrm>
            <a:off x="11704320" y="6455431"/>
            <a:ext cx="445913" cy="365125"/>
          </a:xfrm>
        </p:spPr>
        <p:txBody>
          <a:bodyPr>
            <a:normAutofit/>
          </a:bodyPr>
          <a:lstStyle/>
          <a:p>
            <a:pPr>
              <a:spcAft>
                <a:spcPts val="600"/>
              </a:spcAft>
            </a:pPr>
            <a:fld id="{92E9E23E-DD3F-BE43-BD6A-60062C842DAF}" type="slidenum">
              <a:rPr lang="fr-FR" sz="1100">
                <a:solidFill>
                  <a:schemeClr val="tx1">
                    <a:lumMod val="50000"/>
                    <a:lumOff val="50000"/>
                  </a:schemeClr>
                </a:solidFill>
              </a:rPr>
              <a:pPr>
                <a:spcAft>
                  <a:spcPts val="600"/>
                </a:spcAft>
              </a:pPr>
              <a:t>38</a:t>
            </a:fld>
            <a:endParaRPr lang="fr-FR" sz="1100">
              <a:solidFill>
                <a:schemeClr val="tx1">
                  <a:lumMod val="50000"/>
                  <a:lumOff val="50000"/>
                </a:schemeClr>
              </a:solidFill>
            </a:endParaRPr>
          </a:p>
        </p:txBody>
      </p:sp>
    </p:spTree>
    <p:extLst>
      <p:ext uri="{BB962C8B-B14F-4D97-AF65-F5344CB8AC3E}">
        <p14:creationId xmlns:p14="http://schemas.microsoft.com/office/powerpoint/2010/main" val="1364576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DF4AB6-7D74-5D03-903C-994270EBE425}"/>
              </a:ext>
            </a:extLst>
          </p:cNvPr>
          <p:cNvSpPr>
            <a:spLocks noGrp="1"/>
          </p:cNvSpPr>
          <p:nvPr>
            <p:ph type="title"/>
          </p:nvPr>
        </p:nvSpPr>
        <p:spPr>
          <a:xfrm>
            <a:off x="573314" y="758995"/>
            <a:ext cx="9895951" cy="1033669"/>
          </a:xfrm>
        </p:spPr>
        <p:txBody>
          <a:bodyPr>
            <a:normAutofit/>
          </a:bodyPr>
          <a:lstStyle/>
          <a:p>
            <a:r>
              <a:rPr lang="fr-FR" b="1" i="1" dirty="0"/>
              <a:t>2. Enjeux conceptuels</a:t>
            </a:r>
            <a:endParaRPr lang="fr-FR" b="1" dirty="0"/>
          </a:p>
        </p:txBody>
      </p:sp>
      <p:sp>
        <p:nvSpPr>
          <p:cNvPr id="3" name="Espace réservé du contenu 2">
            <a:extLst>
              <a:ext uri="{FF2B5EF4-FFF2-40B4-BE49-F238E27FC236}">
                <a16:creationId xmlns:a16="http://schemas.microsoft.com/office/drawing/2014/main" id="{41689CAC-1EF0-8FF7-AAAE-2F3D160B9B7D}"/>
              </a:ext>
            </a:extLst>
          </p:cNvPr>
          <p:cNvSpPr>
            <a:spLocks noGrp="1"/>
          </p:cNvSpPr>
          <p:nvPr>
            <p:ph idx="1"/>
          </p:nvPr>
        </p:nvSpPr>
        <p:spPr>
          <a:xfrm>
            <a:off x="1371599" y="1916031"/>
            <a:ext cx="9724031" cy="4720523"/>
          </a:xfrm>
        </p:spPr>
        <p:txBody>
          <a:bodyPr anchor="ctr">
            <a:normAutofit fontScale="92500" lnSpcReduction="10000"/>
          </a:bodyPr>
          <a:lstStyle/>
          <a:p>
            <a:pPr>
              <a:buFont typeface="Calibri" panose="020B0604020202020204" pitchFamily="34" charset="0"/>
              <a:buChar char="-"/>
            </a:pPr>
            <a:r>
              <a:rPr lang="fr-FR" sz="2000" dirty="0">
                <a:cs typeface="Calibri"/>
              </a:rPr>
              <a:t>Le traitement expertal se basant uniquement sur la présence ou l'absence d'un trouble mental est source d'erreurs potentielles malgré la haute scientificité de son discours.</a:t>
            </a:r>
            <a:endParaRPr lang="fr-FR" dirty="0"/>
          </a:p>
          <a:p>
            <a:pPr>
              <a:buFont typeface="Calibri" panose="020B0604020202020204" pitchFamily="34" charset="0"/>
              <a:buChar char="-"/>
            </a:pPr>
            <a:r>
              <a:rPr lang="fr-FR" sz="2000" dirty="0">
                <a:cs typeface="Calibri"/>
              </a:rPr>
              <a:t>Réduire cette source d'erreur impose le traitement complet de la question expertale soit l'évaluation des effets dudit trouble sur les capacités de discernement et de contrôle des actions de l'expertisé :</a:t>
            </a:r>
          </a:p>
          <a:p>
            <a:pPr>
              <a:buFont typeface="Calibri" panose="020B0604020202020204" pitchFamily="34" charset="0"/>
              <a:buChar char="-"/>
            </a:pPr>
            <a:endParaRPr lang="fr-FR" sz="2000" dirty="0">
              <a:cs typeface="Calibri"/>
            </a:endParaRPr>
          </a:p>
          <a:p>
            <a:pPr marL="0" indent="0">
              <a:buNone/>
            </a:pPr>
            <a:r>
              <a:rPr lang="fr-FR" sz="2000" dirty="0">
                <a:cs typeface="Calibri"/>
              </a:rPr>
              <a:t>-     capacité = aptitude à faire, à exercer, à jouer avec</a:t>
            </a:r>
          </a:p>
          <a:p>
            <a:pPr marL="342900" indent="-342900">
              <a:buFont typeface="Calibri" panose="020B0604020202020204" pitchFamily="34" charset="0"/>
              <a:buChar char="-"/>
            </a:pPr>
            <a:r>
              <a:rPr lang="fr-FR" sz="2000" dirty="0">
                <a:cs typeface="Calibri"/>
              </a:rPr>
              <a:t>discernement = faculté d'intelligence</a:t>
            </a:r>
          </a:p>
          <a:p>
            <a:pPr marL="342900" indent="-342900">
              <a:buFont typeface="Calibri" panose="020B0604020202020204" pitchFamily="34" charset="0"/>
              <a:buChar char="-"/>
            </a:pPr>
            <a:r>
              <a:rPr lang="fr-FR" sz="2000" dirty="0">
                <a:cs typeface="Calibri"/>
              </a:rPr>
              <a:t>contrôle des actions : faculté de volonté libre</a:t>
            </a:r>
          </a:p>
          <a:p>
            <a:pPr marL="0" indent="0">
              <a:buNone/>
            </a:pPr>
            <a:endParaRPr lang="fr-FR" sz="2000" dirty="0">
              <a:cs typeface="Calibri"/>
            </a:endParaRPr>
          </a:p>
          <a:p>
            <a:pPr>
              <a:buFont typeface="Wingdings" panose="05000000000000000000" pitchFamily="2" charset="2"/>
              <a:buChar char="à"/>
            </a:pPr>
            <a:r>
              <a:rPr lang="fr-FR" sz="2000" dirty="0">
                <a:cs typeface="Calibri"/>
              </a:rPr>
              <a:t>L'expert va donc devoir évaluer comment l'agent disposait encore ou pas de sa capacité à jouer librement avec ses facultés d'intelligence de de volonté !</a:t>
            </a:r>
          </a:p>
        </p:txBody>
      </p:sp>
      <p:sp>
        <p:nvSpPr>
          <p:cNvPr id="4" name="Espace réservé du numéro de diapositive 3">
            <a:extLst>
              <a:ext uri="{FF2B5EF4-FFF2-40B4-BE49-F238E27FC236}">
                <a16:creationId xmlns:a16="http://schemas.microsoft.com/office/drawing/2014/main" id="{99AEFC24-9BA0-D004-92CF-259A5222153B}"/>
              </a:ext>
            </a:extLst>
          </p:cNvPr>
          <p:cNvSpPr>
            <a:spLocks noGrp="1"/>
          </p:cNvSpPr>
          <p:nvPr>
            <p:ph type="sldNum" sz="quarter" idx="12"/>
          </p:nvPr>
        </p:nvSpPr>
        <p:spPr>
          <a:xfrm>
            <a:off x="11704320" y="6455431"/>
            <a:ext cx="445913" cy="365125"/>
          </a:xfrm>
        </p:spPr>
        <p:txBody>
          <a:bodyPr>
            <a:normAutofit/>
          </a:bodyPr>
          <a:lstStyle/>
          <a:p>
            <a:pPr>
              <a:spcAft>
                <a:spcPts val="600"/>
              </a:spcAft>
            </a:pPr>
            <a:fld id="{92E9E23E-DD3F-BE43-BD6A-60062C842DAF}" type="slidenum">
              <a:rPr lang="fr-FR" sz="1100">
                <a:solidFill>
                  <a:schemeClr val="tx1">
                    <a:lumMod val="50000"/>
                    <a:lumOff val="50000"/>
                  </a:schemeClr>
                </a:solidFill>
              </a:rPr>
              <a:pPr>
                <a:spcAft>
                  <a:spcPts val="600"/>
                </a:spcAft>
              </a:pPr>
              <a:t>39</a:t>
            </a:fld>
            <a:endParaRPr lang="fr-FR" sz="1100">
              <a:solidFill>
                <a:schemeClr val="tx1">
                  <a:lumMod val="50000"/>
                  <a:lumOff val="50000"/>
                </a:schemeClr>
              </a:solidFill>
            </a:endParaRPr>
          </a:p>
        </p:txBody>
      </p:sp>
    </p:spTree>
    <p:extLst>
      <p:ext uri="{BB962C8B-B14F-4D97-AF65-F5344CB8AC3E}">
        <p14:creationId xmlns:p14="http://schemas.microsoft.com/office/powerpoint/2010/main" val="200419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9925"/>
            <a:ext cx="11155680" cy="4571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Épingles colorées connectées par un fil">
            <a:extLst>
              <a:ext uri="{FF2B5EF4-FFF2-40B4-BE49-F238E27FC236}">
                <a16:creationId xmlns:a16="http://schemas.microsoft.com/office/drawing/2014/main" id="{2B5924E2-8D1C-2DB4-49DF-0D6D6AE8D11F}"/>
              </a:ext>
            </a:extLst>
          </p:cNvPr>
          <p:cNvPicPr>
            <a:picLocks noChangeAspect="1"/>
          </p:cNvPicPr>
          <p:nvPr/>
        </p:nvPicPr>
        <p:blipFill>
          <a:blip r:embed="rId2"/>
          <a:srcRect r="-1" b="15708"/>
          <a:stretch>
            <a:fillRect/>
          </a:stretch>
        </p:blipFill>
        <p:spPr>
          <a:xfrm>
            <a:off x="20" y="10"/>
            <a:ext cx="12188932" cy="6857990"/>
          </a:xfrm>
          <a:prstGeom prst="rect">
            <a:avLst/>
          </a:prstGeom>
        </p:spPr>
      </p:pic>
      <p:sp>
        <p:nvSpPr>
          <p:cNvPr id="14" name="Rectangle 13">
            <a:extLst>
              <a:ext uri="{FF2B5EF4-FFF2-40B4-BE49-F238E27FC236}">
                <a16:creationId xmlns:a16="http://schemas.microsoft.com/office/drawing/2014/main" id="{67B3E2DB-180D-4752-BBB6-987822D6B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944761"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6160ED2-C1BD-0580-A98D-2F98D3B5BCDE}"/>
              </a:ext>
            </a:extLst>
          </p:cNvPr>
          <p:cNvSpPr>
            <a:spLocks noGrp="1"/>
          </p:cNvSpPr>
          <p:nvPr>
            <p:ph type="title"/>
          </p:nvPr>
        </p:nvSpPr>
        <p:spPr>
          <a:xfrm>
            <a:off x="5555052" y="971396"/>
            <a:ext cx="5870184" cy="2859533"/>
          </a:xfrm>
        </p:spPr>
        <p:txBody>
          <a:bodyPr vert="horz" lIns="91440" tIns="45720" rIns="91440" bIns="45720" rtlCol="0" anchor="t">
            <a:normAutofit/>
          </a:bodyPr>
          <a:lstStyle/>
          <a:p>
            <a:r>
              <a:rPr lang="en-US" sz="6000">
                <a:solidFill>
                  <a:srgbClr val="FFFFFF"/>
                </a:solidFill>
              </a:rPr>
              <a:t>Introduction : état des lieux</a:t>
            </a:r>
          </a:p>
        </p:txBody>
      </p:sp>
      <p:sp>
        <p:nvSpPr>
          <p:cNvPr id="16" name="Rectangle 15">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9321" y="508090"/>
            <a:ext cx="6114810"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151544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90C234-8D7F-68DA-5E5D-8C0C93337C92}"/>
              </a:ext>
            </a:extLst>
          </p:cNvPr>
          <p:cNvSpPr>
            <a:spLocks noGrp="1"/>
          </p:cNvSpPr>
          <p:nvPr>
            <p:ph type="title"/>
          </p:nvPr>
        </p:nvSpPr>
        <p:spPr>
          <a:xfrm>
            <a:off x="544285" y="758995"/>
            <a:ext cx="9895951" cy="1033669"/>
          </a:xfrm>
        </p:spPr>
        <p:txBody>
          <a:bodyPr>
            <a:normAutofit/>
          </a:bodyPr>
          <a:lstStyle/>
          <a:p>
            <a:r>
              <a:rPr lang="fr-FR" b="1" i="1" dirty="0"/>
              <a:t>3. Enjeux cliniques</a:t>
            </a:r>
          </a:p>
        </p:txBody>
      </p:sp>
      <p:sp>
        <p:nvSpPr>
          <p:cNvPr id="3" name="Espace réservé du contenu 2">
            <a:extLst>
              <a:ext uri="{FF2B5EF4-FFF2-40B4-BE49-F238E27FC236}">
                <a16:creationId xmlns:a16="http://schemas.microsoft.com/office/drawing/2014/main" id="{780516F5-FD8F-25C2-F449-F2591B1DE0E1}"/>
              </a:ext>
            </a:extLst>
          </p:cNvPr>
          <p:cNvSpPr>
            <a:spLocks noGrp="1"/>
          </p:cNvSpPr>
          <p:nvPr>
            <p:ph idx="1"/>
          </p:nvPr>
        </p:nvSpPr>
        <p:spPr>
          <a:xfrm>
            <a:off x="1371599" y="2085364"/>
            <a:ext cx="9724031" cy="4477107"/>
          </a:xfrm>
        </p:spPr>
        <p:txBody>
          <a:bodyPr anchor="ctr">
            <a:normAutofit fontScale="92500"/>
          </a:bodyPr>
          <a:lstStyle/>
          <a:p>
            <a:r>
              <a:rPr lang="fr-FR" sz="2000" b="1" dirty="0">
                <a:cs typeface="Calibri"/>
              </a:rPr>
              <a:t>Clinique expertale de l'intentionnalité</a:t>
            </a:r>
            <a:r>
              <a:rPr lang="fr-FR" sz="2000" dirty="0">
                <a:cs typeface="Calibri"/>
              </a:rPr>
              <a:t> :</a:t>
            </a:r>
          </a:p>
          <a:p>
            <a:pPr marL="0" indent="0">
              <a:buNone/>
            </a:pPr>
            <a:endParaRPr lang="fr-FR" sz="2000" dirty="0">
              <a:cs typeface="Calibri"/>
            </a:endParaRPr>
          </a:p>
          <a:p>
            <a:pPr marL="0" indent="0">
              <a:buNone/>
            </a:pPr>
            <a:r>
              <a:rPr lang="fr-FR" sz="2000" dirty="0">
                <a:cs typeface="Calibri"/>
                <a:sym typeface="Wingdings" panose="05000000000000000000" pitchFamily="2" charset="2"/>
              </a:rPr>
              <a:t></a:t>
            </a:r>
            <a:r>
              <a:rPr lang="fr-FR" sz="2000" dirty="0">
                <a:cs typeface="Calibri"/>
              </a:rPr>
              <a:t> Clinique s'opposant à la clinique expertale du trouble mental.</a:t>
            </a:r>
          </a:p>
          <a:p>
            <a:pPr>
              <a:buFont typeface="Wingdings" panose="05000000000000000000" pitchFamily="2" charset="2"/>
              <a:buChar char="à"/>
            </a:pPr>
            <a:r>
              <a:rPr lang="fr-FR" sz="2000" dirty="0">
                <a:cs typeface="Calibri"/>
              </a:rPr>
              <a:t>Recherche les raisons d'agir de l'agent et ses capacités de justification à partir de la question Pourquoi? Demandeuse de raison.</a:t>
            </a:r>
          </a:p>
          <a:p>
            <a:pPr>
              <a:buFont typeface="Wingdings" panose="05000000000000000000" pitchFamily="2" charset="2"/>
              <a:buChar char="à"/>
            </a:pPr>
            <a:r>
              <a:rPr lang="fr-FR" sz="2000" dirty="0">
                <a:cs typeface="Calibri"/>
              </a:rPr>
              <a:t>Cette enquête sur les raisons d'agir est une enquête historique, basée sur un interrogatoire de l'agent qui est invité à mobiliser ses raisons à partir d'un récit en première personne (J'ai fait X pour la raison Y)</a:t>
            </a:r>
          </a:p>
          <a:p>
            <a:pPr>
              <a:buFont typeface="Wingdings" panose="05000000000000000000" pitchFamily="2" charset="2"/>
              <a:buChar char="à"/>
            </a:pPr>
            <a:r>
              <a:rPr lang="fr-FR" sz="2000" dirty="0">
                <a:cs typeface="Calibri"/>
              </a:rPr>
              <a:t>L'enquête historique et l'enquête physiologique n'ont a priori pas vocation à se croiser quelque part!</a:t>
            </a:r>
          </a:p>
          <a:p>
            <a:pPr marL="0" indent="0">
              <a:buNone/>
            </a:pPr>
            <a:r>
              <a:rPr lang="fr-FR" sz="2000" dirty="0">
                <a:cs typeface="Calibri"/>
                <a:sym typeface="Wingdings" panose="05000000000000000000" pitchFamily="2" charset="2"/>
              </a:rPr>
              <a:t></a:t>
            </a:r>
            <a:r>
              <a:rPr lang="fr-FR" sz="2000" dirty="0">
                <a:cs typeface="Calibri"/>
              </a:rPr>
              <a:t>L'expert produit un discours centré sur la grammaire des raisons et non plus des causes.</a:t>
            </a:r>
          </a:p>
          <a:p>
            <a:endParaRPr lang="fr-FR" sz="2000" dirty="0">
              <a:cs typeface="Calibri"/>
            </a:endParaRPr>
          </a:p>
        </p:txBody>
      </p:sp>
      <p:sp>
        <p:nvSpPr>
          <p:cNvPr id="4" name="Espace réservé du numéro de diapositive 3">
            <a:extLst>
              <a:ext uri="{FF2B5EF4-FFF2-40B4-BE49-F238E27FC236}">
                <a16:creationId xmlns:a16="http://schemas.microsoft.com/office/drawing/2014/main" id="{262D6422-40C6-F2B1-730E-576118E0F5AD}"/>
              </a:ext>
            </a:extLst>
          </p:cNvPr>
          <p:cNvSpPr>
            <a:spLocks noGrp="1"/>
          </p:cNvSpPr>
          <p:nvPr>
            <p:ph type="sldNum" sz="quarter" idx="12"/>
          </p:nvPr>
        </p:nvSpPr>
        <p:spPr>
          <a:xfrm>
            <a:off x="11704320" y="6455431"/>
            <a:ext cx="445913" cy="365125"/>
          </a:xfrm>
        </p:spPr>
        <p:txBody>
          <a:bodyPr>
            <a:normAutofit/>
          </a:bodyPr>
          <a:lstStyle/>
          <a:p>
            <a:pPr>
              <a:spcAft>
                <a:spcPts val="600"/>
              </a:spcAft>
            </a:pPr>
            <a:fld id="{92E9E23E-DD3F-BE43-BD6A-60062C842DAF}" type="slidenum">
              <a:rPr lang="fr-FR" sz="1100">
                <a:solidFill>
                  <a:schemeClr val="tx1">
                    <a:lumMod val="50000"/>
                    <a:lumOff val="50000"/>
                  </a:schemeClr>
                </a:solidFill>
              </a:rPr>
              <a:pPr>
                <a:spcAft>
                  <a:spcPts val="600"/>
                </a:spcAft>
              </a:pPr>
              <a:t>40</a:t>
            </a:fld>
            <a:endParaRPr lang="fr-FR" sz="1100">
              <a:solidFill>
                <a:schemeClr val="tx1">
                  <a:lumMod val="50000"/>
                  <a:lumOff val="50000"/>
                </a:schemeClr>
              </a:solidFill>
            </a:endParaRPr>
          </a:p>
        </p:txBody>
      </p:sp>
    </p:spTree>
    <p:extLst>
      <p:ext uri="{BB962C8B-B14F-4D97-AF65-F5344CB8AC3E}">
        <p14:creationId xmlns:p14="http://schemas.microsoft.com/office/powerpoint/2010/main" val="456662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27B358-5F95-6246-8C1E-2612DA1CFF31}"/>
              </a:ext>
            </a:extLst>
          </p:cNvPr>
          <p:cNvSpPr>
            <a:spLocks noGrp="1"/>
          </p:cNvSpPr>
          <p:nvPr>
            <p:ph type="title"/>
          </p:nvPr>
        </p:nvSpPr>
        <p:spPr>
          <a:xfrm>
            <a:off x="558799" y="797695"/>
            <a:ext cx="9895951" cy="1033669"/>
          </a:xfrm>
        </p:spPr>
        <p:txBody>
          <a:bodyPr>
            <a:normAutofit/>
          </a:bodyPr>
          <a:lstStyle/>
          <a:p>
            <a:r>
              <a:rPr lang="fr-FR" b="1" i="1" dirty="0"/>
              <a:t>3. Enjeux cliniques</a:t>
            </a:r>
            <a:endParaRPr lang="fr-FR" b="1" dirty="0"/>
          </a:p>
        </p:txBody>
      </p:sp>
      <p:sp>
        <p:nvSpPr>
          <p:cNvPr id="3" name="Espace réservé du contenu 2">
            <a:extLst>
              <a:ext uri="{FF2B5EF4-FFF2-40B4-BE49-F238E27FC236}">
                <a16:creationId xmlns:a16="http://schemas.microsoft.com/office/drawing/2014/main" id="{0C2D7376-FB25-EF4C-9E96-FC67C45E15C9}"/>
              </a:ext>
            </a:extLst>
          </p:cNvPr>
          <p:cNvSpPr>
            <a:spLocks noGrp="1"/>
          </p:cNvSpPr>
          <p:nvPr>
            <p:ph idx="1"/>
          </p:nvPr>
        </p:nvSpPr>
        <p:spPr>
          <a:xfrm>
            <a:off x="1371599" y="1831364"/>
            <a:ext cx="9724031" cy="5493107"/>
          </a:xfrm>
        </p:spPr>
        <p:txBody>
          <a:bodyPr anchor="ctr">
            <a:normAutofit fontScale="92500"/>
          </a:bodyPr>
          <a:lstStyle/>
          <a:p>
            <a:endParaRPr lang="fr-FR" sz="2000" dirty="0"/>
          </a:p>
          <a:p>
            <a:endParaRPr lang="fr-FR" sz="2000" dirty="0">
              <a:cs typeface="Calibri"/>
            </a:endParaRPr>
          </a:p>
          <a:p>
            <a:r>
              <a:rPr lang="fr-FR" sz="2000"/>
              <a:t>Discours centré sur « la grammaire » des raisons :</a:t>
            </a:r>
            <a:endParaRPr lang="fr-FR"/>
          </a:p>
          <a:p>
            <a:endParaRPr lang="fr-FR" sz="2000"/>
          </a:p>
          <a:p>
            <a:pPr>
              <a:buFont typeface="Wingdings" pitchFamily="2" charset="2"/>
              <a:buChar char="à"/>
            </a:pPr>
            <a:r>
              <a:rPr lang="fr-FR" sz="2000">
                <a:sym typeface="Wingdings" pitchFamily="2" charset="2"/>
              </a:rPr>
              <a:t>Discours singulier plutôt que tiré de lois explicatives générales.</a:t>
            </a:r>
          </a:p>
          <a:p>
            <a:pPr>
              <a:buFont typeface="Wingdings" pitchFamily="2" charset="2"/>
              <a:buChar char="à"/>
            </a:pPr>
            <a:r>
              <a:rPr lang="fr-FR" sz="2000">
                <a:sym typeface="Wingdings" pitchFamily="2" charset="2"/>
              </a:rPr>
              <a:t>Discours centrifuge centré sur l’explicitation des raisons ou des motifs (discours tentant de répondre singulièrement à la question du pourquoi?) = logique de la compréhension.</a:t>
            </a:r>
          </a:p>
          <a:p>
            <a:pPr>
              <a:buFont typeface="Wingdings" pitchFamily="2" charset="2"/>
              <a:buChar char="à"/>
            </a:pPr>
            <a:r>
              <a:rPr lang="fr-FR" sz="2000">
                <a:sym typeface="Wingdings" pitchFamily="2" charset="2"/>
              </a:rPr>
              <a:t>Discours saisissant l’expertisé comme une subjectivité à comprendre.</a:t>
            </a:r>
          </a:p>
          <a:p>
            <a:pPr>
              <a:buFont typeface="Wingdings" pitchFamily="2" charset="2"/>
              <a:buChar char="à"/>
            </a:pPr>
            <a:r>
              <a:rPr lang="fr-FR" sz="2000">
                <a:sym typeface="Wingdings" pitchFamily="2" charset="2"/>
              </a:rPr>
              <a:t>Discours ne visant pas à l’intensivité maximale de l’explication du phénomène observé.</a:t>
            </a:r>
          </a:p>
          <a:p>
            <a:pPr>
              <a:buFont typeface="Wingdings" pitchFamily="2" charset="2"/>
              <a:buChar char="à"/>
            </a:pPr>
            <a:r>
              <a:rPr lang="fr-FR" sz="2000">
                <a:sym typeface="Wingdings" pitchFamily="2" charset="2"/>
              </a:rPr>
              <a:t>Discours tendant vers une vérité subjective construite ou reconstruite, immanquablement singulière et non reproductible.</a:t>
            </a:r>
          </a:p>
          <a:p>
            <a:pPr>
              <a:buFont typeface="Wingdings" pitchFamily="2" charset="2"/>
              <a:buChar char="à"/>
            </a:pPr>
            <a:r>
              <a:rPr lang="fr-FR" sz="2000">
                <a:cs typeface="Calibri"/>
              </a:rPr>
              <a:t>Discours s'appuyant sur les énoncés en première personne de l'expertisé!</a:t>
            </a:r>
          </a:p>
          <a:p>
            <a:pPr>
              <a:buFont typeface="Wingdings" pitchFamily="2" charset="2"/>
              <a:buChar char="à"/>
            </a:pPr>
            <a:endParaRPr lang="fr-FR" sz="2000">
              <a:sym typeface="Wingdings" pitchFamily="2" charset="2"/>
            </a:endParaRPr>
          </a:p>
          <a:p>
            <a:pPr>
              <a:buFont typeface="Wingdings" pitchFamily="2" charset="2"/>
              <a:buChar char="à"/>
            </a:pPr>
            <a:endParaRPr lang="fr-FR" sz="2000"/>
          </a:p>
          <a:p>
            <a:pPr>
              <a:buFont typeface="Wingdings" pitchFamily="2" charset="2"/>
              <a:buChar char="à"/>
            </a:pPr>
            <a:endParaRPr lang="fr-FR" sz="2000">
              <a:cs typeface="Calibri" panose="020F0502020204030204"/>
            </a:endParaRPr>
          </a:p>
          <a:p>
            <a:endParaRPr lang="fr-FR" sz="2000">
              <a:cs typeface="Calibri" panose="020F0502020204030204"/>
            </a:endParaRPr>
          </a:p>
        </p:txBody>
      </p:sp>
      <p:sp>
        <p:nvSpPr>
          <p:cNvPr id="4" name="Espace réservé du numéro de diapositive 3">
            <a:extLst>
              <a:ext uri="{FF2B5EF4-FFF2-40B4-BE49-F238E27FC236}">
                <a16:creationId xmlns:a16="http://schemas.microsoft.com/office/drawing/2014/main" id="{C103C2BD-302A-EE4E-BE88-485C951D59CD}"/>
              </a:ext>
            </a:extLst>
          </p:cNvPr>
          <p:cNvSpPr>
            <a:spLocks noGrp="1"/>
          </p:cNvSpPr>
          <p:nvPr>
            <p:ph type="sldNum" sz="quarter" idx="12"/>
          </p:nvPr>
        </p:nvSpPr>
        <p:spPr>
          <a:xfrm>
            <a:off x="11704320" y="6455431"/>
            <a:ext cx="445913" cy="365125"/>
          </a:xfrm>
        </p:spPr>
        <p:txBody>
          <a:bodyPr>
            <a:normAutofit/>
          </a:bodyPr>
          <a:lstStyle/>
          <a:p>
            <a:pPr>
              <a:spcAft>
                <a:spcPts val="600"/>
              </a:spcAft>
            </a:pPr>
            <a:fld id="{92E9E23E-DD3F-BE43-BD6A-60062C842DAF}" type="slidenum">
              <a:rPr lang="fr-FR" sz="1100">
                <a:solidFill>
                  <a:schemeClr val="tx1">
                    <a:lumMod val="50000"/>
                    <a:lumOff val="50000"/>
                  </a:schemeClr>
                </a:solidFill>
              </a:rPr>
              <a:pPr>
                <a:spcAft>
                  <a:spcPts val="600"/>
                </a:spcAft>
              </a:pPr>
              <a:t>41</a:t>
            </a:fld>
            <a:endParaRPr lang="fr-FR" sz="1100">
              <a:solidFill>
                <a:schemeClr val="tx1">
                  <a:lumMod val="50000"/>
                  <a:lumOff val="50000"/>
                </a:schemeClr>
              </a:solidFill>
            </a:endParaRPr>
          </a:p>
        </p:txBody>
      </p:sp>
    </p:spTree>
    <p:extLst>
      <p:ext uri="{BB962C8B-B14F-4D97-AF65-F5344CB8AC3E}">
        <p14:creationId xmlns:p14="http://schemas.microsoft.com/office/powerpoint/2010/main" val="4131124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F899BF-740C-F4DE-38DC-B92A282A906F}"/>
              </a:ext>
            </a:extLst>
          </p:cNvPr>
          <p:cNvSpPr>
            <a:spLocks noGrp="1"/>
          </p:cNvSpPr>
          <p:nvPr>
            <p:ph type="title"/>
          </p:nvPr>
        </p:nvSpPr>
        <p:spPr>
          <a:xfrm>
            <a:off x="616855" y="755265"/>
            <a:ext cx="10044023" cy="877729"/>
          </a:xfrm>
        </p:spPr>
        <p:txBody>
          <a:bodyPr anchor="ctr">
            <a:normAutofit/>
          </a:bodyPr>
          <a:lstStyle/>
          <a:p>
            <a:r>
              <a:rPr lang="fr-FR" b="1" i="1" dirty="0">
                <a:latin typeface="+mn-lt"/>
              </a:rPr>
              <a:t>4. </a:t>
            </a:r>
            <a:r>
              <a:rPr lang="fr-FR" b="1" i="1" dirty="0"/>
              <a:t>Conclusions</a:t>
            </a:r>
          </a:p>
        </p:txBody>
      </p:sp>
      <p:sp>
        <p:nvSpPr>
          <p:cNvPr id="4" name="Espace réservé du numéro de diapositive 3">
            <a:extLst>
              <a:ext uri="{FF2B5EF4-FFF2-40B4-BE49-F238E27FC236}">
                <a16:creationId xmlns:a16="http://schemas.microsoft.com/office/drawing/2014/main" id="{8159759F-8768-E2E5-6CC4-F068BF60422E}"/>
              </a:ext>
            </a:extLst>
          </p:cNvPr>
          <p:cNvSpPr>
            <a:spLocks noGrp="1"/>
          </p:cNvSpPr>
          <p:nvPr>
            <p:ph type="sldNum" sz="quarter" idx="12"/>
          </p:nvPr>
        </p:nvSpPr>
        <p:spPr>
          <a:xfrm>
            <a:off x="11704320" y="6455664"/>
            <a:ext cx="448056" cy="365125"/>
          </a:xfrm>
        </p:spPr>
        <p:txBody>
          <a:bodyPr>
            <a:normAutofit/>
          </a:bodyPr>
          <a:lstStyle/>
          <a:p>
            <a:pPr>
              <a:spcAft>
                <a:spcPts val="600"/>
              </a:spcAft>
            </a:pPr>
            <a:fld id="{92E9E23E-DD3F-BE43-BD6A-60062C842DAF}" type="slidenum">
              <a:rPr lang="fr-FR" sz="1100">
                <a:solidFill>
                  <a:schemeClr val="tx1">
                    <a:lumMod val="50000"/>
                    <a:lumOff val="50000"/>
                  </a:schemeClr>
                </a:solidFill>
              </a:rPr>
              <a:pPr>
                <a:spcAft>
                  <a:spcPts val="600"/>
                </a:spcAft>
              </a:pPr>
              <a:t>42</a:t>
            </a:fld>
            <a:endParaRPr lang="fr-FR" sz="1100">
              <a:solidFill>
                <a:schemeClr val="tx1">
                  <a:lumMod val="50000"/>
                  <a:lumOff val="50000"/>
                </a:schemeClr>
              </a:solidFill>
            </a:endParaRPr>
          </a:p>
        </p:txBody>
      </p:sp>
      <p:graphicFrame>
        <p:nvGraphicFramePr>
          <p:cNvPr id="5" name="Espace réservé du contenu 4">
            <a:extLst>
              <a:ext uri="{FF2B5EF4-FFF2-40B4-BE49-F238E27FC236}">
                <a16:creationId xmlns:a16="http://schemas.microsoft.com/office/drawing/2014/main" id="{5AF644A3-D10B-C743-6036-8E8447AAB84D}"/>
              </a:ext>
            </a:extLst>
          </p:cNvPr>
          <p:cNvGraphicFramePr>
            <a:graphicFrameLocks noGrp="1"/>
          </p:cNvGraphicFramePr>
          <p:nvPr>
            <p:ph idx="1"/>
          </p:nvPr>
        </p:nvGraphicFramePr>
        <p:xfrm>
          <a:off x="798672" y="2112579"/>
          <a:ext cx="10618598" cy="4192806"/>
        </p:xfrm>
        <a:graphic>
          <a:graphicData uri="http://schemas.openxmlformats.org/drawingml/2006/table">
            <a:tbl>
              <a:tblPr firstRow="1" bandRow="1">
                <a:tableStyleId>{5C22544A-7EE6-4342-B048-85BDC9FD1C3A}</a:tableStyleId>
              </a:tblPr>
              <a:tblGrid>
                <a:gridCol w="1577861">
                  <a:extLst>
                    <a:ext uri="{9D8B030D-6E8A-4147-A177-3AD203B41FA5}">
                      <a16:colId xmlns:a16="http://schemas.microsoft.com/office/drawing/2014/main" val="659391996"/>
                    </a:ext>
                  </a:extLst>
                </a:gridCol>
                <a:gridCol w="3013579">
                  <a:extLst>
                    <a:ext uri="{9D8B030D-6E8A-4147-A177-3AD203B41FA5}">
                      <a16:colId xmlns:a16="http://schemas.microsoft.com/office/drawing/2014/main" val="1310243883"/>
                    </a:ext>
                  </a:extLst>
                </a:gridCol>
                <a:gridCol w="3013579">
                  <a:extLst>
                    <a:ext uri="{9D8B030D-6E8A-4147-A177-3AD203B41FA5}">
                      <a16:colId xmlns:a16="http://schemas.microsoft.com/office/drawing/2014/main" val="1712126973"/>
                    </a:ext>
                  </a:extLst>
                </a:gridCol>
                <a:gridCol w="3013579">
                  <a:extLst>
                    <a:ext uri="{9D8B030D-6E8A-4147-A177-3AD203B41FA5}">
                      <a16:colId xmlns:a16="http://schemas.microsoft.com/office/drawing/2014/main" val="4214329767"/>
                    </a:ext>
                  </a:extLst>
                </a:gridCol>
              </a:tblGrid>
              <a:tr h="1090130">
                <a:tc>
                  <a:txBody>
                    <a:bodyPr/>
                    <a:lstStyle/>
                    <a:p>
                      <a:endParaRPr lang="fr-FR" sz="2100"/>
                    </a:p>
                  </a:txBody>
                  <a:tcPr marL="104820" marR="104820" marT="52410" marB="52410"/>
                </a:tc>
                <a:tc>
                  <a:txBody>
                    <a:bodyPr/>
                    <a:lstStyle/>
                    <a:p>
                      <a:r>
                        <a:rPr lang="fr-FR" sz="2100"/>
                        <a:t>Présence d'un trouble neuro-psychique</a:t>
                      </a:r>
                    </a:p>
                  </a:txBody>
                  <a:tcPr marL="104820" marR="104820" marT="52410" marB="52410"/>
                </a:tc>
                <a:tc>
                  <a:txBody>
                    <a:bodyPr/>
                    <a:lstStyle/>
                    <a:p>
                      <a:r>
                        <a:rPr lang="fr-FR" sz="2100"/>
                        <a:t>Atteinte des facultés d'intelligence et/ou de volonté libre</a:t>
                      </a:r>
                    </a:p>
                  </a:txBody>
                  <a:tcPr marL="104820" marR="104820" marT="52410" marB="52410"/>
                </a:tc>
                <a:tc>
                  <a:txBody>
                    <a:bodyPr/>
                    <a:lstStyle/>
                    <a:p>
                      <a:r>
                        <a:rPr lang="fr-FR" sz="2100"/>
                        <a:t>Folie sur le plan légal</a:t>
                      </a:r>
                    </a:p>
                  </a:txBody>
                  <a:tcPr marL="104820" marR="104820" marT="52410" marB="52410"/>
                </a:tc>
                <a:extLst>
                  <a:ext uri="{0D108BD9-81ED-4DB2-BD59-A6C34878D82A}">
                    <a16:rowId xmlns:a16="http://schemas.microsoft.com/office/drawing/2014/main" val="1760365998"/>
                  </a:ext>
                </a:extLst>
              </a:tr>
              <a:tr h="775669">
                <a:tc>
                  <a:txBody>
                    <a:bodyPr/>
                    <a:lstStyle/>
                    <a:p>
                      <a:endParaRPr lang="fr-FR" sz="2100"/>
                    </a:p>
                    <a:p>
                      <a:pPr lvl="0">
                        <a:buNone/>
                      </a:pPr>
                      <a:r>
                        <a:rPr lang="fr-FR" sz="2100"/>
                        <a:t>Agent</a:t>
                      </a:r>
                    </a:p>
                  </a:txBody>
                  <a:tcPr marL="104820" marR="104820" marT="52410" marB="52410"/>
                </a:tc>
                <a:tc>
                  <a:txBody>
                    <a:bodyPr/>
                    <a:lstStyle/>
                    <a:p>
                      <a:endParaRPr lang="fr-FR" sz="2100"/>
                    </a:p>
                    <a:p>
                      <a:pPr lvl="0">
                        <a:buNone/>
                      </a:pPr>
                      <a:r>
                        <a:rPr lang="fr-FR" sz="2100"/>
                        <a:t>OUI</a:t>
                      </a:r>
                    </a:p>
                  </a:txBody>
                  <a:tcPr marL="104820" marR="104820" marT="52410" marB="52410"/>
                </a:tc>
                <a:tc>
                  <a:txBody>
                    <a:bodyPr/>
                    <a:lstStyle/>
                    <a:p>
                      <a:endParaRPr lang="fr-FR" sz="2100"/>
                    </a:p>
                    <a:p>
                      <a:pPr lvl="0">
                        <a:buNone/>
                      </a:pPr>
                      <a:r>
                        <a:rPr lang="fr-FR" sz="2100"/>
                        <a:t>OUI</a:t>
                      </a:r>
                    </a:p>
                  </a:txBody>
                  <a:tcPr marL="104820" marR="104820" marT="52410" marB="52410"/>
                </a:tc>
                <a:tc>
                  <a:txBody>
                    <a:bodyPr/>
                    <a:lstStyle/>
                    <a:p>
                      <a:endParaRPr lang="fr-FR" sz="2100"/>
                    </a:p>
                    <a:p>
                      <a:pPr lvl="0">
                        <a:buNone/>
                      </a:pPr>
                      <a:r>
                        <a:rPr lang="fr-FR" sz="2100"/>
                        <a:t>OUI</a:t>
                      </a:r>
                    </a:p>
                  </a:txBody>
                  <a:tcPr marL="104820" marR="104820" marT="52410" marB="52410"/>
                </a:tc>
                <a:extLst>
                  <a:ext uri="{0D108BD9-81ED-4DB2-BD59-A6C34878D82A}">
                    <a16:rowId xmlns:a16="http://schemas.microsoft.com/office/drawing/2014/main" val="2571297993"/>
                  </a:ext>
                </a:extLst>
              </a:tr>
              <a:tr h="775669">
                <a:tc>
                  <a:txBody>
                    <a:bodyPr/>
                    <a:lstStyle/>
                    <a:p>
                      <a:endParaRPr lang="fr-FR" sz="2100"/>
                    </a:p>
                    <a:p>
                      <a:pPr lvl="0">
                        <a:buNone/>
                      </a:pPr>
                      <a:r>
                        <a:rPr lang="fr-FR" sz="2100"/>
                        <a:t>Agent</a:t>
                      </a:r>
                    </a:p>
                  </a:txBody>
                  <a:tcPr marL="104820" marR="104820" marT="52410" marB="52410"/>
                </a:tc>
                <a:tc>
                  <a:txBody>
                    <a:bodyPr/>
                    <a:lstStyle/>
                    <a:p>
                      <a:endParaRPr lang="fr-FR" sz="2100"/>
                    </a:p>
                    <a:p>
                      <a:pPr lvl="0">
                        <a:buNone/>
                      </a:pPr>
                      <a:r>
                        <a:rPr lang="fr-FR" sz="2100"/>
                        <a:t>OUI</a:t>
                      </a:r>
                    </a:p>
                  </a:txBody>
                  <a:tcPr marL="104820" marR="104820" marT="52410" marB="52410"/>
                </a:tc>
                <a:tc>
                  <a:txBody>
                    <a:bodyPr/>
                    <a:lstStyle/>
                    <a:p>
                      <a:endParaRPr lang="fr-FR" sz="2100"/>
                    </a:p>
                    <a:p>
                      <a:pPr lvl="0">
                        <a:buNone/>
                      </a:pPr>
                      <a:r>
                        <a:rPr lang="fr-FR" sz="2100"/>
                        <a:t>NON</a:t>
                      </a:r>
                    </a:p>
                  </a:txBody>
                  <a:tcPr marL="104820" marR="104820" marT="52410" marB="52410"/>
                </a:tc>
                <a:tc>
                  <a:txBody>
                    <a:bodyPr/>
                    <a:lstStyle/>
                    <a:p>
                      <a:endParaRPr lang="fr-FR" sz="2100"/>
                    </a:p>
                    <a:p>
                      <a:pPr lvl="0">
                        <a:buNone/>
                      </a:pPr>
                      <a:r>
                        <a:rPr lang="fr-FR" sz="2100"/>
                        <a:t>NON</a:t>
                      </a:r>
                    </a:p>
                  </a:txBody>
                  <a:tcPr marL="104820" marR="104820" marT="52410" marB="52410"/>
                </a:tc>
                <a:extLst>
                  <a:ext uri="{0D108BD9-81ED-4DB2-BD59-A6C34878D82A}">
                    <a16:rowId xmlns:a16="http://schemas.microsoft.com/office/drawing/2014/main" val="4281519302"/>
                  </a:ext>
                </a:extLst>
              </a:tr>
              <a:tr h="775669">
                <a:tc>
                  <a:txBody>
                    <a:bodyPr/>
                    <a:lstStyle/>
                    <a:p>
                      <a:endParaRPr lang="fr-FR" sz="2100"/>
                    </a:p>
                    <a:p>
                      <a:pPr lvl="0">
                        <a:buNone/>
                      </a:pPr>
                      <a:r>
                        <a:rPr lang="fr-FR" sz="2100"/>
                        <a:t>Agent</a:t>
                      </a:r>
                    </a:p>
                  </a:txBody>
                  <a:tcPr marL="104820" marR="104820" marT="52410" marB="52410"/>
                </a:tc>
                <a:tc>
                  <a:txBody>
                    <a:bodyPr/>
                    <a:lstStyle/>
                    <a:p>
                      <a:endParaRPr lang="fr-FR" sz="2100"/>
                    </a:p>
                    <a:p>
                      <a:pPr lvl="0">
                        <a:buNone/>
                      </a:pPr>
                      <a:r>
                        <a:rPr lang="fr-FR" sz="2100"/>
                        <a:t>NON</a:t>
                      </a:r>
                    </a:p>
                  </a:txBody>
                  <a:tcPr marL="104820" marR="104820" marT="52410" marB="52410"/>
                </a:tc>
                <a:tc>
                  <a:txBody>
                    <a:bodyPr/>
                    <a:lstStyle/>
                    <a:p>
                      <a:endParaRPr lang="fr-FR" sz="2100"/>
                    </a:p>
                    <a:p>
                      <a:pPr lvl="0">
                        <a:buNone/>
                      </a:pPr>
                      <a:r>
                        <a:rPr lang="fr-FR" sz="2100"/>
                        <a:t>OUI</a:t>
                      </a:r>
                    </a:p>
                  </a:txBody>
                  <a:tcPr marL="104820" marR="104820" marT="52410" marB="52410"/>
                </a:tc>
                <a:tc>
                  <a:txBody>
                    <a:bodyPr/>
                    <a:lstStyle/>
                    <a:p>
                      <a:endParaRPr lang="fr-FR" sz="2100"/>
                    </a:p>
                    <a:p>
                      <a:pPr lvl="0">
                        <a:buNone/>
                      </a:pPr>
                      <a:r>
                        <a:rPr lang="fr-FR" sz="2100"/>
                        <a:t>OUI</a:t>
                      </a:r>
                    </a:p>
                  </a:txBody>
                  <a:tcPr marL="104820" marR="104820" marT="52410" marB="52410"/>
                </a:tc>
                <a:extLst>
                  <a:ext uri="{0D108BD9-81ED-4DB2-BD59-A6C34878D82A}">
                    <a16:rowId xmlns:a16="http://schemas.microsoft.com/office/drawing/2014/main" val="3125290660"/>
                  </a:ext>
                </a:extLst>
              </a:tr>
              <a:tr h="775669">
                <a:tc>
                  <a:txBody>
                    <a:bodyPr/>
                    <a:lstStyle/>
                    <a:p>
                      <a:endParaRPr lang="fr-FR" sz="2100"/>
                    </a:p>
                    <a:p>
                      <a:pPr lvl="0">
                        <a:buNone/>
                      </a:pPr>
                      <a:r>
                        <a:rPr lang="fr-FR" sz="2100"/>
                        <a:t>Agent</a:t>
                      </a:r>
                    </a:p>
                  </a:txBody>
                  <a:tcPr marL="104820" marR="104820" marT="52410" marB="52410"/>
                </a:tc>
                <a:tc>
                  <a:txBody>
                    <a:bodyPr/>
                    <a:lstStyle/>
                    <a:p>
                      <a:endParaRPr lang="fr-FR" sz="2100"/>
                    </a:p>
                    <a:p>
                      <a:pPr lvl="0">
                        <a:buNone/>
                      </a:pPr>
                      <a:r>
                        <a:rPr lang="fr-FR" sz="2100"/>
                        <a:t>NON</a:t>
                      </a:r>
                    </a:p>
                  </a:txBody>
                  <a:tcPr marL="104820" marR="104820" marT="52410" marB="52410"/>
                </a:tc>
                <a:tc>
                  <a:txBody>
                    <a:bodyPr/>
                    <a:lstStyle/>
                    <a:p>
                      <a:endParaRPr lang="fr-FR" sz="2100"/>
                    </a:p>
                    <a:p>
                      <a:pPr lvl="0">
                        <a:buNone/>
                      </a:pPr>
                      <a:r>
                        <a:rPr lang="fr-FR" sz="2100"/>
                        <a:t>NON</a:t>
                      </a:r>
                    </a:p>
                  </a:txBody>
                  <a:tcPr marL="104820" marR="104820" marT="52410" marB="52410"/>
                </a:tc>
                <a:tc>
                  <a:txBody>
                    <a:bodyPr/>
                    <a:lstStyle/>
                    <a:p>
                      <a:endParaRPr lang="fr-FR" sz="2100"/>
                    </a:p>
                    <a:p>
                      <a:pPr lvl="0">
                        <a:buNone/>
                      </a:pPr>
                      <a:r>
                        <a:rPr lang="fr-FR" sz="2100"/>
                        <a:t>NON</a:t>
                      </a:r>
                    </a:p>
                  </a:txBody>
                  <a:tcPr marL="104820" marR="104820" marT="52410" marB="52410"/>
                </a:tc>
                <a:extLst>
                  <a:ext uri="{0D108BD9-81ED-4DB2-BD59-A6C34878D82A}">
                    <a16:rowId xmlns:a16="http://schemas.microsoft.com/office/drawing/2014/main" val="2696146157"/>
                  </a:ext>
                </a:extLst>
              </a:tr>
            </a:tbl>
          </a:graphicData>
        </a:graphic>
      </p:graphicFrame>
    </p:spTree>
    <p:extLst>
      <p:ext uri="{BB962C8B-B14F-4D97-AF65-F5344CB8AC3E}">
        <p14:creationId xmlns:p14="http://schemas.microsoft.com/office/powerpoint/2010/main" val="25723219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7AA25-EA81-A0B2-5A0F-A19149485A8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7CDBEDD-ED3B-A4E0-F80B-61BE82ACCA81}"/>
              </a:ext>
            </a:extLst>
          </p:cNvPr>
          <p:cNvSpPr>
            <a:spLocks noGrp="1"/>
          </p:cNvSpPr>
          <p:nvPr>
            <p:ph type="title"/>
          </p:nvPr>
        </p:nvSpPr>
        <p:spPr/>
        <p:txBody>
          <a:bodyPr/>
          <a:lstStyle/>
          <a:p>
            <a:r>
              <a:rPr lang="fr-FR" dirty="0"/>
              <a:t>2</a:t>
            </a:r>
            <a:r>
              <a:rPr lang="fr-FR" baseline="30000" dirty="0"/>
              <a:t>eme</a:t>
            </a:r>
            <a:r>
              <a:rPr lang="fr-FR" dirty="0"/>
              <a:t> table ronde</a:t>
            </a:r>
          </a:p>
        </p:txBody>
      </p:sp>
      <p:sp>
        <p:nvSpPr>
          <p:cNvPr id="3" name="Espace réservé du contenu 2">
            <a:extLst>
              <a:ext uri="{FF2B5EF4-FFF2-40B4-BE49-F238E27FC236}">
                <a16:creationId xmlns:a16="http://schemas.microsoft.com/office/drawing/2014/main" id="{B5611CF2-1A3E-64A5-E7A8-6736085D6992}"/>
              </a:ext>
            </a:extLst>
          </p:cNvPr>
          <p:cNvSpPr>
            <a:spLocks noGrp="1"/>
          </p:cNvSpPr>
          <p:nvPr>
            <p:ph idx="1"/>
          </p:nvPr>
        </p:nvSpPr>
        <p:spPr>
          <a:xfrm>
            <a:off x="1109472" y="2633472"/>
            <a:ext cx="10567416" cy="3712464"/>
          </a:xfrm>
        </p:spPr>
        <p:txBody>
          <a:bodyPr>
            <a:normAutofit/>
          </a:bodyPr>
          <a:lstStyle/>
          <a:p>
            <a:pPr marL="0" indent="0">
              <a:buNone/>
            </a:pPr>
            <a:r>
              <a:rPr lang="fr-FR" sz="3000" dirty="0">
                <a:solidFill>
                  <a:srgbClr val="0070C0"/>
                </a:solidFill>
              </a:rPr>
              <a:t>Benjamin Thiry</a:t>
            </a:r>
            <a:r>
              <a:rPr lang="fr-FR" sz="3000" dirty="0"/>
              <a:t>, membre du service psychosocial et du COCS de la prison de Haren</a:t>
            </a:r>
          </a:p>
        </p:txBody>
      </p:sp>
    </p:spTree>
    <p:extLst>
      <p:ext uri="{BB962C8B-B14F-4D97-AF65-F5344CB8AC3E}">
        <p14:creationId xmlns:p14="http://schemas.microsoft.com/office/powerpoint/2010/main" val="2963820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PlaceHolder 1"/>
          <p:cNvSpPr>
            <a:spLocks noGrp="1"/>
          </p:cNvSpPr>
          <p:nvPr>
            <p:ph type="title"/>
          </p:nvPr>
        </p:nvSpPr>
        <p:spPr>
          <a:xfrm>
            <a:off x="1523880" y="2436240"/>
            <a:ext cx="9143640" cy="2387160"/>
          </a:xfrm>
          <a:prstGeom prst="rect">
            <a:avLst/>
          </a:prstGeom>
          <a:noFill/>
          <a:ln w="0">
            <a:noFill/>
          </a:ln>
        </p:spPr>
        <p:txBody>
          <a:bodyPr numCol="1" spcCol="0" anchor="b">
            <a:normAutofit/>
          </a:bodyPr>
          <a:lstStyle/>
          <a:p>
            <a:pPr algn="ctr">
              <a:lnSpc>
                <a:spcPct val="90000"/>
              </a:lnSpc>
            </a:pPr>
            <a:r>
              <a:rPr lang="fr-FR" sz="6000" b="0" strike="noStrike" spc="-1" dirty="0">
                <a:solidFill>
                  <a:srgbClr val="000000"/>
                </a:solidFill>
                <a:latin typeface="Arial"/>
                <a:ea typeface="Arial"/>
              </a:rPr>
              <a:t>Centre </a:t>
            </a:r>
            <a:r>
              <a:rPr lang="fr-FR" sz="6000" b="0" spc="-1" dirty="0">
                <a:solidFill>
                  <a:srgbClr val="000000"/>
                </a:solidFill>
                <a:latin typeface="Arial"/>
                <a:ea typeface="Arial"/>
              </a:rPr>
              <a:t>d’Observation Clinique Sécurisé</a:t>
            </a:r>
            <a:endParaRPr lang="fr-FR" sz="6000" b="0" strike="noStrike" spc="-1" dirty="0">
              <a:solidFill>
                <a:srgbClr val="000000"/>
              </a:solidFill>
              <a:latin typeface="Arial"/>
            </a:endParaRPr>
          </a:p>
        </p:txBody>
      </p:sp>
      <p:sp>
        <p:nvSpPr>
          <p:cNvPr id="89" name="PlaceHolder 2"/>
          <p:cNvSpPr>
            <a:spLocks noGrp="1"/>
          </p:cNvSpPr>
          <p:nvPr>
            <p:ph type="subTitle"/>
          </p:nvPr>
        </p:nvSpPr>
        <p:spPr>
          <a:xfrm>
            <a:off x="1523880" y="5036456"/>
            <a:ext cx="9143640" cy="1222863"/>
          </a:xfrm>
          <a:prstGeom prst="rect">
            <a:avLst/>
          </a:prstGeom>
          <a:noFill/>
          <a:ln w="0">
            <a:noFill/>
          </a:ln>
        </p:spPr>
        <p:txBody>
          <a:bodyPr anchor="t">
            <a:noAutofit/>
          </a:bodyPr>
          <a:lstStyle/>
          <a:p>
            <a:pPr algn="ctr">
              <a:lnSpc>
                <a:spcPct val="90000"/>
              </a:lnSpc>
              <a:spcBef>
                <a:spcPts val="1001"/>
              </a:spcBef>
              <a:buNone/>
              <a:tabLst>
                <a:tab pos="0" algn="l"/>
              </a:tabLst>
            </a:pPr>
            <a:r>
              <a:rPr lang="fr-FR" sz="2400" b="0" strike="noStrike" spc="-1" dirty="0">
                <a:solidFill>
                  <a:srgbClr val="000000"/>
                </a:solidFill>
                <a:latin typeface="Arial"/>
                <a:ea typeface="Arial"/>
              </a:rPr>
              <a:t>Benjamin Thiry</a:t>
            </a:r>
            <a:endParaRPr lang="fr-FR" sz="2400" b="0" strike="noStrike" spc="-1" dirty="0">
              <a:latin typeface="Arial"/>
            </a:endParaRPr>
          </a:p>
          <a:p>
            <a:pPr algn="ctr">
              <a:lnSpc>
                <a:spcPct val="90000"/>
              </a:lnSpc>
              <a:spcBef>
                <a:spcPts val="1001"/>
              </a:spcBef>
              <a:buNone/>
              <a:tabLst>
                <a:tab pos="0" algn="l"/>
              </a:tabLst>
            </a:pPr>
            <a:r>
              <a:rPr lang="fr-FR" sz="2400" b="0" strike="noStrike" spc="-1" dirty="0" err="1">
                <a:solidFill>
                  <a:srgbClr val="000000"/>
                </a:solidFill>
                <a:latin typeface="Arial"/>
                <a:ea typeface="Arial"/>
              </a:rPr>
              <a:t>benjamin.thiry@just.fgov.be</a:t>
            </a:r>
            <a:endParaRPr lang="fr-FR" sz="2400" b="0" strike="noStrike" spc="-1" dirty="0">
              <a:latin typeface="Arial"/>
            </a:endParaRPr>
          </a:p>
        </p:txBody>
      </p:sp>
      <p:pic>
        <p:nvPicPr>
          <p:cNvPr id="90" name="Image 89"/>
          <p:cNvPicPr/>
          <p:nvPr/>
        </p:nvPicPr>
        <p:blipFill>
          <a:blip r:embed="rId3"/>
          <a:stretch/>
        </p:blipFill>
        <p:spPr>
          <a:xfrm>
            <a:off x="59400" y="-4320"/>
            <a:ext cx="3473280" cy="2884680"/>
          </a:xfrm>
          <a:prstGeom prst="rect">
            <a:avLst/>
          </a:prstGeom>
          <a:ln w="0">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PlaceHolder 1"/>
          <p:cNvSpPr>
            <a:spLocks noGrp="1"/>
          </p:cNvSpPr>
          <p:nvPr>
            <p:ph type="title"/>
          </p:nvPr>
        </p:nvSpPr>
        <p:spPr>
          <a:xfrm>
            <a:off x="679884" y="138336"/>
            <a:ext cx="10515240" cy="983880"/>
          </a:xfrm>
          <a:prstGeom prst="rect">
            <a:avLst/>
          </a:prstGeom>
          <a:noFill/>
          <a:ln w="0">
            <a:noFill/>
          </a:ln>
        </p:spPr>
        <p:txBody>
          <a:bodyPr numCol="1" spcCol="0" anchor="ctr">
            <a:normAutofit/>
          </a:bodyPr>
          <a:lstStyle/>
          <a:p>
            <a:pPr>
              <a:lnSpc>
                <a:spcPct val="90000"/>
              </a:lnSpc>
              <a:buNone/>
            </a:pPr>
            <a:r>
              <a:rPr lang="fr-FR" sz="4400" b="0" strike="noStrike" spc="-1">
                <a:solidFill>
                  <a:srgbClr val="000000"/>
                </a:solidFill>
                <a:latin typeface="Arial"/>
                <a:ea typeface="Arial"/>
              </a:rPr>
              <a:t>Loi relative à l'internement (5/05/2014)</a:t>
            </a:r>
            <a:endParaRPr lang="fr-FR" sz="4400" b="0" strike="noStrike" spc="-1">
              <a:solidFill>
                <a:srgbClr val="000000"/>
              </a:solidFill>
              <a:latin typeface="Arial"/>
            </a:endParaRPr>
          </a:p>
        </p:txBody>
      </p:sp>
      <p:sp>
        <p:nvSpPr>
          <p:cNvPr id="92" name="PlaceHolder 2"/>
          <p:cNvSpPr>
            <a:spLocks noGrp="1"/>
          </p:cNvSpPr>
          <p:nvPr>
            <p:ph/>
          </p:nvPr>
        </p:nvSpPr>
        <p:spPr>
          <a:xfrm>
            <a:off x="390144" y="1329480"/>
            <a:ext cx="11801856" cy="5528520"/>
          </a:xfrm>
          <a:prstGeom prst="rect">
            <a:avLst/>
          </a:prstGeom>
          <a:noFill/>
          <a:ln w="0">
            <a:noFill/>
          </a:ln>
        </p:spPr>
        <p:txBody>
          <a:bodyPr numCol="1" spcCol="0" anchor="t">
            <a:normAutofit fontScale="86000" lnSpcReduction="20000"/>
          </a:bodyPr>
          <a:lstStyle/>
          <a:p>
            <a:pPr marL="0" indent="0">
              <a:lnSpc>
                <a:spcPct val="90000"/>
              </a:lnSpc>
              <a:spcBef>
                <a:spcPts val="1001"/>
              </a:spcBef>
              <a:buClr>
                <a:srgbClr val="595959"/>
              </a:buClr>
              <a:buNone/>
            </a:pPr>
            <a:r>
              <a:rPr lang="fr-FR" sz="2800" b="0" strike="noStrike" spc="-1" dirty="0">
                <a:solidFill>
                  <a:srgbClr val="595959"/>
                </a:solidFill>
                <a:latin typeface="Arial"/>
                <a:ea typeface="Arial"/>
              </a:rPr>
              <a:t>Art. 6.§ 1er. Lorsqu'il existe des raisons de croire qu'une personne incarcérée en vertu de la loi du 20 juillet 1990 relative à la détention préventive se trouve dans un état visé à l'article 9 et que l'expert indique dans son rapport qu'une </a:t>
            </a:r>
            <a:r>
              <a:rPr lang="fr-FR" sz="2800" b="0" strike="noStrike" spc="-1" dirty="0">
                <a:solidFill>
                  <a:srgbClr val="0070C0"/>
                </a:solidFill>
                <a:latin typeface="Arial"/>
                <a:ea typeface="Arial"/>
              </a:rPr>
              <a:t>expertise psychiatrie médicolégale avec mise en observation</a:t>
            </a:r>
            <a:r>
              <a:rPr lang="fr-FR" sz="2800" b="0" strike="noStrike" spc="-1" dirty="0">
                <a:solidFill>
                  <a:srgbClr val="595959"/>
                </a:solidFill>
                <a:latin typeface="Arial"/>
                <a:ea typeface="Arial"/>
              </a:rPr>
              <a:t> est nécessaire pour pouvoir se prononcer sur les points mentionnés à l'article 5, § 1er, le juge d'instruction et les juridictions d'instruction ou de jugement peuvent ordonner que l'inculpé fasse l'objet d'une telle expertise.</a:t>
            </a:r>
            <a:endParaRPr lang="fr-FR" sz="2800" b="0" strike="noStrike" spc="-1" dirty="0">
              <a:solidFill>
                <a:srgbClr val="000000"/>
              </a:solidFill>
              <a:latin typeface="Arial"/>
            </a:endParaRPr>
          </a:p>
          <a:p>
            <a:pPr marL="0" indent="0">
              <a:lnSpc>
                <a:spcPct val="90000"/>
              </a:lnSpc>
              <a:spcBef>
                <a:spcPts val="1001"/>
              </a:spcBef>
              <a:buClr>
                <a:srgbClr val="595959"/>
              </a:buClr>
              <a:buNone/>
            </a:pPr>
            <a:r>
              <a:rPr lang="fr-FR" sz="2800" b="0" strike="noStrike" spc="-1" dirty="0">
                <a:solidFill>
                  <a:srgbClr val="595959"/>
                </a:solidFill>
                <a:latin typeface="Arial"/>
                <a:ea typeface="Arial"/>
              </a:rPr>
              <a:t>Cette décision n'est susceptible d'aucun recours.</a:t>
            </a:r>
            <a:endParaRPr lang="fr-FR" sz="2800" b="0" strike="noStrike" spc="-1" dirty="0">
              <a:solidFill>
                <a:srgbClr val="000000"/>
              </a:solidFill>
              <a:latin typeface="Arial"/>
            </a:endParaRPr>
          </a:p>
          <a:p>
            <a:pPr marL="0" indent="0">
              <a:lnSpc>
                <a:spcPct val="90000"/>
              </a:lnSpc>
              <a:spcBef>
                <a:spcPts val="1001"/>
              </a:spcBef>
              <a:buClr>
                <a:srgbClr val="000000"/>
              </a:buClr>
              <a:buNone/>
            </a:pPr>
            <a:r>
              <a:rPr lang="fr-FR" sz="2800" b="1" strike="noStrike" spc="-1" dirty="0">
                <a:solidFill>
                  <a:srgbClr val="000000"/>
                </a:solidFill>
                <a:latin typeface="Arial"/>
                <a:ea typeface="Arial"/>
              </a:rPr>
              <a:t>Dans ce cas, l'inculpé est transféré pour mise en observation au </a:t>
            </a:r>
            <a:r>
              <a:rPr lang="fr-FR" sz="2800" b="1" strike="noStrike" spc="-1" dirty="0">
                <a:solidFill>
                  <a:srgbClr val="0070C0"/>
                </a:solidFill>
                <a:latin typeface="Arial"/>
                <a:ea typeface="Arial"/>
              </a:rPr>
              <a:t>centre d'observation clinique sécurisé</a:t>
            </a:r>
            <a:r>
              <a:rPr lang="fr-FR" sz="2800" b="1" strike="noStrike" spc="-1" dirty="0">
                <a:solidFill>
                  <a:srgbClr val="000000"/>
                </a:solidFill>
                <a:latin typeface="Arial"/>
                <a:ea typeface="Arial"/>
              </a:rPr>
              <a:t> créé par le Roi. Le Roi détermine le nombre de places dans ce centre.</a:t>
            </a:r>
            <a:endParaRPr lang="fr-FR" sz="2800" b="0" strike="noStrike" spc="-1" dirty="0">
              <a:solidFill>
                <a:srgbClr val="000000"/>
              </a:solidFill>
              <a:latin typeface="Arial"/>
            </a:endParaRPr>
          </a:p>
          <a:p>
            <a:pPr marL="0" indent="0">
              <a:lnSpc>
                <a:spcPct val="90000"/>
              </a:lnSpc>
              <a:spcBef>
                <a:spcPts val="1001"/>
              </a:spcBef>
              <a:buClr>
                <a:srgbClr val="595959"/>
              </a:buClr>
              <a:buNone/>
            </a:pPr>
            <a:r>
              <a:rPr lang="fr-FR" sz="2800" b="0" strike="noStrike" spc="-1" dirty="0">
                <a:solidFill>
                  <a:srgbClr val="595959"/>
                </a:solidFill>
                <a:latin typeface="Arial"/>
                <a:ea typeface="Arial"/>
              </a:rPr>
              <a:t>§ 2. Durant la mise en observation, </a:t>
            </a:r>
            <a:r>
              <a:rPr lang="fr-FR" sz="2800" b="1" strike="noStrike" spc="-1" dirty="0">
                <a:solidFill>
                  <a:srgbClr val="000000"/>
                </a:solidFill>
                <a:latin typeface="Arial"/>
                <a:ea typeface="Arial"/>
              </a:rPr>
              <a:t>qui ne peut excéder </a:t>
            </a:r>
            <a:r>
              <a:rPr lang="fr-FR" sz="2800" b="1" strike="noStrike" spc="-1" dirty="0">
                <a:solidFill>
                  <a:srgbClr val="0070C0"/>
                </a:solidFill>
                <a:latin typeface="Arial"/>
                <a:ea typeface="Arial"/>
              </a:rPr>
              <a:t>deux mois</a:t>
            </a:r>
            <a:r>
              <a:rPr lang="fr-FR" sz="2800" b="0" strike="noStrike" spc="-1" dirty="0">
                <a:solidFill>
                  <a:srgbClr val="595959"/>
                </a:solidFill>
                <a:latin typeface="Arial"/>
                <a:ea typeface="Arial"/>
              </a:rPr>
              <a:t>, les dispositions de la loi du 20 juillet 1990 relative à la détention préventive restent applicables à l'inculpé.</a:t>
            </a:r>
            <a:endParaRPr lang="fr-FR" sz="2800" b="0" strike="noStrike" spc="-1" dirty="0">
              <a:solidFill>
                <a:srgbClr val="000000"/>
              </a:solidFill>
              <a:latin typeface="Arial"/>
            </a:endParaRPr>
          </a:p>
          <a:p>
            <a:pPr marL="0" indent="0">
              <a:lnSpc>
                <a:spcPct val="90000"/>
              </a:lnSpc>
              <a:spcBef>
                <a:spcPts val="1001"/>
              </a:spcBef>
              <a:buClr>
                <a:srgbClr val="595959"/>
              </a:buClr>
              <a:buNone/>
            </a:pPr>
            <a:r>
              <a:rPr lang="fr-FR" sz="2800" b="0" strike="noStrike" spc="-1" dirty="0">
                <a:solidFill>
                  <a:srgbClr val="595959"/>
                </a:solidFill>
                <a:latin typeface="Arial"/>
                <a:ea typeface="Arial"/>
              </a:rPr>
              <a:t>§ 3. A l'issue de la période d'observation, c'est-à-dire soit au plus tard à l'expiration du délai visé au § 2, soit lorsque cette période prend fin par décision de l'autorité judiciaire qui a ordonné la mise en observation, l'inculpé réintègre une prison et reste détenu en vertu du mandat d'arrêt, sauf si son internement avec incarcération immédiate est ordonné conformément à l'article 10.</a:t>
            </a:r>
            <a:endParaRPr lang="fr-FR" sz="2800" b="0" strike="noStrike" spc="-1" dirty="0">
              <a:solidFill>
                <a:srgbClr val="000000"/>
              </a:solidFill>
              <a:latin typeface="Arial"/>
            </a:endParaRPr>
          </a:p>
          <a:p>
            <a:pPr marL="0" indent="0">
              <a:lnSpc>
                <a:spcPct val="90000"/>
              </a:lnSpc>
              <a:spcBef>
                <a:spcPts val="1001"/>
              </a:spcBef>
              <a:buClr>
                <a:srgbClr val="595959"/>
              </a:buClr>
              <a:buNone/>
            </a:pPr>
            <a:r>
              <a:rPr lang="fr-FR" sz="2800" b="0" strike="noStrike" spc="-1" dirty="0">
                <a:solidFill>
                  <a:srgbClr val="595959"/>
                </a:solidFill>
                <a:latin typeface="Arial"/>
                <a:ea typeface="Arial"/>
              </a:rPr>
              <a:t>La mise en observation prend fin en cas de levée du mandat d'arrêt.</a:t>
            </a:r>
            <a:endParaRPr lang="fr-FR" sz="2800" b="0" strike="noStrike" spc="-1" dirty="0">
              <a:solidFill>
                <a:srgbClr val="000000"/>
              </a:solidFill>
              <a:latin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PlaceHolder 1"/>
          <p:cNvSpPr>
            <a:spLocks noGrp="1"/>
          </p:cNvSpPr>
          <p:nvPr>
            <p:ph type="title"/>
          </p:nvPr>
        </p:nvSpPr>
        <p:spPr>
          <a:xfrm>
            <a:off x="545472" y="0"/>
            <a:ext cx="10463400" cy="924480"/>
          </a:xfrm>
          <a:prstGeom prst="rect">
            <a:avLst/>
          </a:prstGeom>
          <a:noFill/>
          <a:ln w="0">
            <a:noFill/>
          </a:ln>
        </p:spPr>
        <p:txBody>
          <a:bodyPr numCol="1" spcCol="0" anchor="ctr">
            <a:normAutofit/>
          </a:bodyPr>
          <a:lstStyle/>
          <a:p>
            <a:pPr>
              <a:lnSpc>
                <a:spcPct val="90000"/>
              </a:lnSpc>
              <a:buNone/>
            </a:pPr>
            <a:r>
              <a:rPr lang="fr-FR" sz="4400" b="0" strike="noStrike" spc="-1" dirty="0">
                <a:solidFill>
                  <a:srgbClr val="000000"/>
                </a:solidFill>
                <a:latin typeface="Arial"/>
                <a:ea typeface="Arial"/>
              </a:rPr>
              <a:t>Loi relative à l'internement (5/05/2014)</a:t>
            </a:r>
            <a:endParaRPr lang="fr-FR" sz="4400" b="0" strike="noStrike" spc="-1" dirty="0">
              <a:solidFill>
                <a:srgbClr val="000000"/>
              </a:solidFill>
              <a:latin typeface="Arial"/>
            </a:endParaRPr>
          </a:p>
        </p:txBody>
      </p:sp>
      <p:sp>
        <p:nvSpPr>
          <p:cNvPr id="94" name="PlaceHolder 2"/>
          <p:cNvSpPr>
            <a:spLocks noGrp="1"/>
          </p:cNvSpPr>
          <p:nvPr>
            <p:ph/>
          </p:nvPr>
        </p:nvSpPr>
        <p:spPr>
          <a:xfrm>
            <a:off x="536448" y="971136"/>
            <a:ext cx="11655552" cy="6134688"/>
          </a:xfrm>
          <a:prstGeom prst="rect">
            <a:avLst/>
          </a:prstGeom>
          <a:noFill/>
          <a:ln w="0">
            <a:noFill/>
          </a:ln>
        </p:spPr>
        <p:txBody>
          <a:bodyPr numCol="1" spcCol="0" anchor="t">
            <a:normAutofit fontScale="70000" lnSpcReduction="20000"/>
          </a:bodyPr>
          <a:lstStyle/>
          <a:p>
            <a:pPr marL="0" indent="0">
              <a:lnSpc>
                <a:spcPct val="90000"/>
              </a:lnSpc>
              <a:spcBef>
                <a:spcPts val="1001"/>
              </a:spcBef>
              <a:buClr>
                <a:srgbClr val="595959"/>
              </a:buClr>
              <a:buNone/>
            </a:pPr>
            <a:r>
              <a:rPr lang="fr-FR" sz="2800" b="0" strike="noStrike" spc="-1" dirty="0">
                <a:solidFill>
                  <a:srgbClr val="595959"/>
                </a:solidFill>
                <a:latin typeface="Arial"/>
                <a:ea typeface="Arial"/>
              </a:rPr>
              <a:t>Art. 77/1. § 1er. Le condamné qui fait l'objet d'au moins une </a:t>
            </a:r>
            <a:r>
              <a:rPr lang="fr-FR" sz="2800" b="1" strike="noStrike" spc="-1" dirty="0">
                <a:solidFill>
                  <a:srgbClr val="000000"/>
                </a:solidFill>
                <a:latin typeface="Arial"/>
                <a:ea typeface="Arial"/>
              </a:rPr>
              <a:t>condamnation </a:t>
            </a:r>
            <a:r>
              <a:rPr lang="fr-FR" sz="2800" b="0" strike="noStrike" spc="-1" dirty="0">
                <a:solidFill>
                  <a:srgbClr val="595959"/>
                </a:solidFill>
                <a:latin typeface="Arial"/>
                <a:ea typeface="Arial"/>
              </a:rPr>
              <a:t>pour un crime ou un délit visé à l'article 9, § 1er, 1°, chez qui </a:t>
            </a:r>
            <a:r>
              <a:rPr lang="fr-FR" sz="2800" b="1" strike="noStrike" spc="-1" dirty="0">
                <a:solidFill>
                  <a:srgbClr val="000000"/>
                </a:solidFill>
                <a:latin typeface="Arial"/>
                <a:ea typeface="Arial"/>
              </a:rPr>
              <a:t>le psychiatre de la prison</a:t>
            </a:r>
            <a:r>
              <a:rPr lang="fr-FR" sz="2800" b="0" strike="noStrike" spc="-1" dirty="0">
                <a:solidFill>
                  <a:srgbClr val="595959"/>
                </a:solidFill>
                <a:latin typeface="Arial"/>
                <a:ea typeface="Arial"/>
              </a:rPr>
              <a:t> constate, au cours de la détention, un trouble mental ayant un caractère durable qui abolit ou altère gravement sa capacité de discernement ou de contrôle de ses actes et qui risque de commettre de nouvelles infractions, telles que visées à l'article 9, § 1er, 1°, en raison de son trouble mental, </a:t>
            </a:r>
            <a:r>
              <a:rPr lang="fr-FR" sz="2800" b="1" strike="noStrike" spc="-1" dirty="0">
                <a:solidFill>
                  <a:srgbClr val="000000"/>
                </a:solidFill>
                <a:latin typeface="Arial"/>
                <a:ea typeface="Arial"/>
              </a:rPr>
              <a:t>peut être interné, sur demande du directeur, par la chambre de protection sociale compétente</a:t>
            </a:r>
            <a:r>
              <a:rPr lang="fr-FR" sz="2800" b="0" strike="noStrike" spc="-1" dirty="0">
                <a:solidFill>
                  <a:srgbClr val="595959"/>
                </a:solidFill>
                <a:latin typeface="Arial"/>
                <a:ea typeface="Arial"/>
              </a:rPr>
              <a:t>.</a:t>
            </a:r>
            <a:endParaRPr lang="fr-FR" sz="2800" b="0" strike="noStrike" spc="-1" dirty="0">
              <a:solidFill>
                <a:srgbClr val="000000"/>
              </a:solidFill>
              <a:latin typeface="Arial"/>
            </a:endParaRPr>
          </a:p>
          <a:p>
            <a:pPr marL="0" indent="0">
              <a:lnSpc>
                <a:spcPct val="90000"/>
              </a:lnSpc>
              <a:spcBef>
                <a:spcPts val="1001"/>
              </a:spcBef>
              <a:buClr>
                <a:srgbClr val="595959"/>
              </a:buClr>
              <a:buNone/>
            </a:pPr>
            <a:r>
              <a:rPr lang="fr-FR" sz="2800" b="0" strike="noStrike" spc="-1" dirty="0">
                <a:solidFill>
                  <a:srgbClr val="595959"/>
                </a:solidFill>
                <a:latin typeface="Arial"/>
                <a:ea typeface="Arial"/>
              </a:rPr>
              <a:t>§ 2. Si un état visé au paragraphe 1er est constaté chez cette personne, le directeur rédige un avis d'internement.</a:t>
            </a:r>
            <a:endParaRPr lang="fr-FR" sz="2800" b="0" strike="noStrike" spc="-1" dirty="0">
              <a:solidFill>
                <a:srgbClr val="000000"/>
              </a:solidFill>
              <a:latin typeface="Arial"/>
            </a:endParaRPr>
          </a:p>
          <a:p>
            <a:pPr marL="0" indent="0">
              <a:lnSpc>
                <a:spcPct val="90000"/>
              </a:lnSpc>
              <a:spcBef>
                <a:spcPts val="1001"/>
              </a:spcBef>
              <a:buClr>
                <a:srgbClr val="595959"/>
              </a:buClr>
              <a:buNone/>
            </a:pPr>
            <a:r>
              <a:rPr lang="fr-FR" sz="2800" b="0" strike="noStrike" spc="-1" dirty="0">
                <a:solidFill>
                  <a:srgbClr val="595959"/>
                </a:solidFill>
                <a:latin typeface="Arial"/>
                <a:ea typeface="Arial"/>
              </a:rPr>
              <a:t>Pour rédiger son avis, le directeur constitue un dossier contenant :</a:t>
            </a:r>
            <a:endParaRPr lang="fr-FR" sz="2800" b="0" strike="noStrike" spc="-1" dirty="0">
              <a:solidFill>
                <a:srgbClr val="000000"/>
              </a:solidFill>
              <a:latin typeface="Arial"/>
            </a:endParaRPr>
          </a:p>
          <a:p>
            <a:pPr marL="0" indent="0">
              <a:lnSpc>
                <a:spcPct val="90000"/>
              </a:lnSpc>
              <a:spcBef>
                <a:spcPts val="1001"/>
              </a:spcBef>
              <a:buClr>
                <a:srgbClr val="595959"/>
              </a:buClr>
              <a:buNone/>
            </a:pPr>
            <a:r>
              <a:rPr lang="fr-FR" sz="2800" b="0" strike="noStrike" spc="-1" dirty="0">
                <a:solidFill>
                  <a:srgbClr val="595959"/>
                </a:solidFill>
                <a:latin typeface="Arial"/>
                <a:ea typeface="Arial"/>
              </a:rPr>
              <a:t>   1° une copie de la fiche d'écrou;</a:t>
            </a:r>
            <a:endParaRPr lang="fr-FR" sz="2800" b="0" strike="noStrike" spc="-1" dirty="0">
              <a:solidFill>
                <a:srgbClr val="000000"/>
              </a:solidFill>
              <a:latin typeface="Arial"/>
            </a:endParaRPr>
          </a:p>
          <a:p>
            <a:pPr marL="0" indent="0">
              <a:lnSpc>
                <a:spcPct val="90000"/>
              </a:lnSpc>
              <a:spcBef>
                <a:spcPts val="1001"/>
              </a:spcBef>
              <a:buClr>
                <a:srgbClr val="595959"/>
              </a:buClr>
              <a:buNone/>
            </a:pPr>
            <a:r>
              <a:rPr lang="fr-FR" sz="2800" b="0" strike="noStrike" spc="-1" dirty="0">
                <a:solidFill>
                  <a:srgbClr val="595959"/>
                </a:solidFill>
                <a:latin typeface="Arial"/>
                <a:ea typeface="Arial"/>
              </a:rPr>
              <a:t>   2° une copie des jugements et arrêts;</a:t>
            </a:r>
            <a:endParaRPr lang="fr-FR" sz="2800" b="0" strike="noStrike" spc="-1" dirty="0">
              <a:solidFill>
                <a:srgbClr val="000000"/>
              </a:solidFill>
              <a:latin typeface="Arial"/>
            </a:endParaRPr>
          </a:p>
          <a:p>
            <a:pPr marL="0" indent="0">
              <a:lnSpc>
                <a:spcPct val="90000"/>
              </a:lnSpc>
              <a:spcBef>
                <a:spcPts val="1001"/>
              </a:spcBef>
              <a:buClr>
                <a:srgbClr val="595959"/>
              </a:buClr>
              <a:buNone/>
            </a:pPr>
            <a:r>
              <a:rPr lang="fr-FR" sz="2800" b="0" strike="noStrike" spc="-1" dirty="0">
                <a:solidFill>
                  <a:srgbClr val="595959"/>
                </a:solidFill>
                <a:latin typeface="Arial"/>
                <a:ea typeface="Arial"/>
              </a:rPr>
              <a:t>   3° un extrait du casier judiciaire;</a:t>
            </a:r>
            <a:endParaRPr lang="fr-FR" sz="2800" b="0" strike="noStrike" spc="-1" dirty="0">
              <a:solidFill>
                <a:srgbClr val="000000"/>
              </a:solidFill>
              <a:latin typeface="Arial"/>
            </a:endParaRPr>
          </a:p>
          <a:p>
            <a:pPr marL="0" indent="0">
              <a:lnSpc>
                <a:spcPct val="90000"/>
              </a:lnSpc>
              <a:spcBef>
                <a:spcPts val="1001"/>
              </a:spcBef>
              <a:buClr>
                <a:srgbClr val="595959"/>
              </a:buClr>
              <a:buNone/>
            </a:pPr>
            <a:r>
              <a:rPr lang="fr-FR" sz="2800" b="0" strike="noStrike" spc="-1" dirty="0">
                <a:solidFill>
                  <a:srgbClr val="595959"/>
                </a:solidFill>
                <a:latin typeface="Arial"/>
                <a:ea typeface="Arial"/>
              </a:rPr>
              <a:t>   4° l'exposé des faits pour lesquels l'intéressé a été condamné;</a:t>
            </a:r>
            <a:endParaRPr lang="fr-FR" sz="2800" b="0" strike="noStrike" spc="-1" dirty="0">
              <a:solidFill>
                <a:srgbClr val="000000"/>
              </a:solidFill>
              <a:latin typeface="Arial"/>
            </a:endParaRPr>
          </a:p>
          <a:p>
            <a:pPr marL="0" indent="0">
              <a:lnSpc>
                <a:spcPct val="90000"/>
              </a:lnSpc>
              <a:spcBef>
                <a:spcPts val="1001"/>
              </a:spcBef>
              <a:buClr>
                <a:srgbClr val="595959"/>
              </a:buClr>
              <a:buNone/>
            </a:pPr>
            <a:r>
              <a:rPr lang="fr-FR" sz="2800" b="0" strike="noStrike" spc="-1" dirty="0">
                <a:solidFill>
                  <a:srgbClr val="595959"/>
                </a:solidFill>
                <a:latin typeface="Arial"/>
                <a:ea typeface="Arial"/>
              </a:rPr>
              <a:t>   5° le rapport du psychiatre de la prison;</a:t>
            </a:r>
            <a:endParaRPr lang="fr-FR" sz="2800" b="0" strike="noStrike" spc="-1" dirty="0">
              <a:solidFill>
                <a:srgbClr val="000000"/>
              </a:solidFill>
              <a:latin typeface="Arial"/>
            </a:endParaRPr>
          </a:p>
          <a:p>
            <a:pPr marL="0" indent="0">
              <a:lnSpc>
                <a:spcPct val="90000"/>
              </a:lnSpc>
              <a:spcBef>
                <a:spcPts val="1001"/>
              </a:spcBef>
              <a:buClr>
                <a:srgbClr val="595959"/>
              </a:buClr>
              <a:buNone/>
            </a:pPr>
            <a:r>
              <a:rPr lang="fr-FR" sz="2800" b="0" strike="noStrike" spc="-1" dirty="0">
                <a:solidFill>
                  <a:srgbClr val="595959"/>
                </a:solidFill>
                <a:latin typeface="Arial"/>
                <a:ea typeface="Arial"/>
              </a:rPr>
              <a:t>   6° un récent rapport du service psychosocial de la prison.</a:t>
            </a:r>
            <a:endParaRPr lang="fr-FR" sz="2800" b="0" strike="noStrike" spc="-1" dirty="0">
              <a:solidFill>
                <a:srgbClr val="000000"/>
              </a:solidFill>
              <a:latin typeface="Arial"/>
            </a:endParaRPr>
          </a:p>
          <a:p>
            <a:pPr marL="0" indent="0">
              <a:lnSpc>
                <a:spcPct val="90000"/>
              </a:lnSpc>
              <a:spcBef>
                <a:spcPts val="1001"/>
              </a:spcBef>
              <a:buClr>
                <a:srgbClr val="595959"/>
              </a:buClr>
              <a:buNone/>
            </a:pPr>
            <a:r>
              <a:rPr lang="fr-FR" sz="2800" b="0" strike="noStrike" spc="-1" dirty="0">
                <a:solidFill>
                  <a:srgbClr val="595959"/>
                </a:solidFill>
                <a:latin typeface="Arial"/>
                <a:ea typeface="Arial"/>
              </a:rPr>
              <a:t>§ 3. Le directeur transmet le dossier à la chambre de protection sociale et le greffe en remet une copie au ministère public, au condamné et à son avocat. La chambre de protection sociale ordonne immédiatement une expertise psychiatrique médicolégale qui répond aux conditions des articles 5, [2 § 1er]2, 3° et 4°, 7 et 8.</a:t>
            </a:r>
            <a:endParaRPr lang="fr-FR" sz="2800" b="0" strike="noStrike" spc="-1" dirty="0">
              <a:solidFill>
                <a:srgbClr val="000000"/>
              </a:solidFill>
              <a:latin typeface="Arial"/>
            </a:endParaRPr>
          </a:p>
          <a:p>
            <a:pPr marL="0" indent="0">
              <a:lnSpc>
                <a:spcPct val="90000"/>
              </a:lnSpc>
              <a:spcBef>
                <a:spcPts val="1001"/>
              </a:spcBef>
              <a:buClr>
                <a:srgbClr val="000000"/>
              </a:buClr>
              <a:buNone/>
            </a:pPr>
            <a:r>
              <a:rPr lang="fr-FR" sz="2800" b="1" strike="noStrike" spc="-1" dirty="0">
                <a:solidFill>
                  <a:srgbClr val="000000"/>
                </a:solidFill>
                <a:latin typeface="Arial"/>
                <a:ea typeface="Arial"/>
              </a:rPr>
              <a:t>La chambre de protection sociale peut décider que le condamné sera mis en observation.</a:t>
            </a:r>
            <a:r>
              <a:rPr lang="fr-FR" sz="2800" b="0" strike="noStrike" spc="-1" dirty="0">
                <a:solidFill>
                  <a:srgbClr val="000000"/>
                </a:solidFill>
                <a:latin typeface="Arial"/>
                <a:ea typeface="Arial"/>
              </a:rPr>
              <a:t> Dans ce cas, </a:t>
            </a:r>
            <a:r>
              <a:rPr lang="fr-FR" sz="2800" b="1" strike="noStrike" spc="-1" dirty="0">
                <a:solidFill>
                  <a:srgbClr val="000000"/>
                </a:solidFill>
                <a:latin typeface="Arial"/>
                <a:ea typeface="Arial"/>
              </a:rPr>
              <a:t>le condamné est transféré au centre d'observation clinique sécurisé</a:t>
            </a:r>
            <a:r>
              <a:rPr lang="fr-FR" sz="2800" b="0" strike="noStrike" spc="-1" dirty="0">
                <a:solidFill>
                  <a:srgbClr val="000000"/>
                </a:solidFill>
                <a:latin typeface="Arial"/>
                <a:ea typeface="Arial"/>
              </a:rPr>
              <a:t> créé par le Roi. La mise en observation </a:t>
            </a:r>
            <a:r>
              <a:rPr lang="fr-FR" sz="2800" b="1" strike="noStrike" spc="-1" dirty="0">
                <a:solidFill>
                  <a:srgbClr val="000000"/>
                </a:solidFill>
                <a:latin typeface="Arial"/>
                <a:ea typeface="Arial"/>
              </a:rPr>
              <a:t>ne peut excéder deux mois</a:t>
            </a:r>
            <a:r>
              <a:rPr lang="fr-FR" sz="2800" b="0" strike="noStrike" spc="-1" dirty="0">
                <a:solidFill>
                  <a:srgbClr val="000000"/>
                </a:solidFill>
                <a:latin typeface="Arial"/>
                <a:ea typeface="Arial"/>
              </a:rPr>
              <a:t>.</a:t>
            </a:r>
            <a:endParaRPr lang="fr-FR" sz="2800" b="0" strike="noStrike" spc="-1" dirty="0">
              <a:solidFill>
                <a:srgbClr val="000000"/>
              </a:solidFill>
              <a:latin typeface="Arial"/>
            </a:endParaRPr>
          </a:p>
          <a:p>
            <a:pPr marL="0" indent="0">
              <a:lnSpc>
                <a:spcPct val="90000"/>
              </a:lnSpc>
              <a:spcBef>
                <a:spcPts val="1001"/>
              </a:spcBef>
              <a:buClr>
                <a:srgbClr val="595959"/>
              </a:buClr>
              <a:buNone/>
            </a:pPr>
            <a:r>
              <a:rPr lang="fr-FR" sz="2800" b="0" strike="noStrike" spc="-1" dirty="0">
                <a:solidFill>
                  <a:srgbClr val="595959"/>
                </a:solidFill>
                <a:latin typeface="Arial"/>
                <a:ea typeface="Arial"/>
              </a:rPr>
              <a:t>§ 4. Dans le mois de la réception du rapport d'expertise, le ministère public rédige un avis motivé, le transmet à la chambre de protection sociale et en copie au condamné, à son avocat et au directeur.</a:t>
            </a:r>
            <a:endParaRPr lang="fr-FR" sz="2800" b="0" strike="noStrike" spc="-1" dirty="0">
              <a:solidFill>
                <a:srgbClr val="000000"/>
              </a:solidFill>
              <a:latin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PlaceHolder 1"/>
          <p:cNvSpPr>
            <a:spLocks noGrp="1"/>
          </p:cNvSpPr>
          <p:nvPr>
            <p:ph type="title"/>
          </p:nvPr>
        </p:nvSpPr>
        <p:spPr>
          <a:xfrm>
            <a:off x="838080" y="225000"/>
            <a:ext cx="10582560" cy="1847160"/>
          </a:xfrm>
          <a:prstGeom prst="rect">
            <a:avLst/>
          </a:prstGeom>
          <a:noFill/>
          <a:ln w="0">
            <a:noFill/>
          </a:ln>
        </p:spPr>
        <p:txBody>
          <a:bodyPr numCol="1" spcCol="0" anchor="ctr">
            <a:normAutofit fontScale="96000"/>
          </a:bodyPr>
          <a:lstStyle/>
          <a:p>
            <a:pPr>
              <a:lnSpc>
                <a:spcPct val="90000"/>
              </a:lnSpc>
              <a:buNone/>
            </a:pPr>
            <a:r>
              <a:rPr lang="fr-FR" sz="4400" b="0" strike="noStrike" spc="-1" dirty="0">
                <a:solidFill>
                  <a:srgbClr val="000000"/>
                </a:solidFill>
                <a:latin typeface="Arial"/>
                <a:ea typeface="Arial"/>
              </a:rPr>
              <a:t>Arrêté royal modifiant l'arrêté royal du 5/12/2019 créant un centre d'observation clinique sécurisé (26/11/2024)</a:t>
            </a:r>
            <a:endParaRPr lang="fr-FR" sz="4400" b="0" strike="noStrike" spc="-1" dirty="0">
              <a:solidFill>
                <a:srgbClr val="000000"/>
              </a:solidFill>
              <a:latin typeface="Arial"/>
            </a:endParaRPr>
          </a:p>
        </p:txBody>
      </p:sp>
      <p:sp>
        <p:nvSpPr>
          <p:cNvPr id="96" name="PlaceHolder 2"/>
          <p:cNvSpPr>
            <a:spLocks noGrp="1"/>
          </p:cNvSpPr>
          <p:nvPr>
            <p:ph/>
          </p:nvPr>
        </p:nvSpPr>
        <p:spPr>
          <a:xfrm>
            <a:off x="838080" y="2499360"/>
            <a:ext cx="11097888" cy="4133640"/>
          </a:xfrm>
          <a:prstGeom prst="rect">
            <a:avLst/>
          </a:prstGeom>
          <a:noFill/>
          <a:ln w="0">
            <a:noFill/>
          </a:ln>
        </p:spPr>
        <p:txBody>
          <a:bodyPr numCol="1" spcCol="0" anchor="t">
            <a:normAutofit/>
          </a:bodyPr>
          <a:lstStyle/>
          <a:p>
            <a:pPr marL="0" indent="0">
              <a:lnSpc>
                <a:spcPct val="90000"/>
              </a:lnSpc>
              <a:spcBef>
                <a:spcPts val="1001"/>
              </a:spcBef>
              <a:buClr>
                <a:srgbClr val="808080"/>
              </a:buClr>
              <a:buNone/>
            </a:pPr>
            <a:r>
              <a:rPr lang="fr-FR" sz="2800" b="0" strike="noStrike" spc="-1" dirty="0">
                <a:solidFill>
                  <a:srgbClr val="808080"/>
                </a:solidFill>
                <a:latin typeface="Arial"/>
                <a:ea typeface="Arial"/>
              </a:rPr>
              <a:t>Article 1er. </a:t>
            </a:r>
            <a:r>
              <a:rPr lang="fr-FR" sz="2800" b="1" strike="noStrike" spc="-1" dirty="0">
                <a:solidFill>
                  <a:srgbClr val="000000"/>
                </a:solidFill>
                <a:latin typeface="Arial"/>
                <a:ea typeface="Arial"/>
              </a:rPr>
              <a:t>Le centre d'observation clinique sécurisé </a:t>
            </a:r>
            <a:r>
              <a:rPr lang="fr-FR" sz="2800" b="0" strike="noStrike" spc="-1" dirty="0">
                <a:solidFill>
                  <a:srgbClr val="808080"/>
                </a:solidFill>
                <a:latin typeface="Arial"/>
                <a:ea typeface="Arial"/>
              </a:rPr>
              <a:t>visé à l'article 6, § 1er, al. 3 de la loi du 5 mai 2014 relative à l'internement </a:t>
            </a:r>
            <a:r>
              <a:rPr lang="fr-FR" sz="2800" b="1" strike="noStrike" spc="-1" dirty="0">
                <a:solidFill>
                  <a:srgbClr val="000000"/>
                </a:solidFill>
                <a:latin typeface="Arial"/>
                <a:ea typeface="Arial"/>
              </a:rPr>
              <a:t>est établi à la prison de Haren</a:t>
            </a:r>
            <a:r>
              <a:rPr lang="fr-FR" sz="2800" b="0" strike="noStrike" spc="-1" dirty="0">
                <a:solidFill>
                  <a:srgbClr val="808080"/>
                </a:solidFill>
                <a:latin typeface="Arial"/>
                <a:ea typeface="Arial"/>
              </a:rPr>
              <a:t>, rue du Witloof 135, à 1130 Haren.</a:t>
            </a:r>
            <a:endParaRPr lang="fr-FR" sz="2800" b="0" strike="noStrike" spc="-1" dirty="0">
              <a:solidFill>
                <a:srgbClr val="000000"/>
              </a:solidFill>
              <a:latin typeface="Arial"/>
            </a:endParaRPr>
          </a:p>
          <a:p>
            <a:pPr marL="0" indent="0">
              <a:lnSpc>
                <a:spcPct val="90000"/>
              </a:lnSpc>
              <a:spcBef>
                <a:spcPts val="1001"/>
              </a:spcBef>
              <a:buClr>
                <a:srgbClr val="808080"/>
              </a:buClr>
              <a:buNone/>
            </a:pPr>
            <a:r>
              <a:rPr lang="fr-FR" sz="2800" b="0" strike="noStrike" spc="-1" dirty="0">
                <a:solidFill>
                  <a:srgbClr val="808080"/>
                </a:solidFill>
                <a:latin typeface="Arial"/>
                <a:ea typeface="Arial"/>
              </a:rPr>
              <a:t>Art. 2. Le centre d'observation clinique sécurisé comporte 30 places.</a:t>
            </a:r>
            <a:endParaRPr lang="fr-FR" sz="2800" b="0" strike="noStrike" spc="-1" dirty="0">
              <a:solidFill>
                <a:srgbClr val="000000"/>
              </a:solidFill>
              <a:latin typeface="Arial"/>
            </a:endParaRPr>
          </a:p>
          <a:p>
            <a:pPr marL="0" indent="0">
              <a:lnSpc>
                <a:spcPct val="90000"/>
              </a:lnSpc>
              <a:spcBef>
                <a:spcPts val="1001"/>
              </a:spcBef>
              <a:buClr>
                <a:srgbClr val="808080"/>
              </a:buClr>
              <a:buNone/>
            </a:pPr>
            <a:r>
              <a:rPr lang="fr-FR" sz="2800" b="0" strike="noStrike" spc="-1" dirty="0">
                <a:solidFill>
                  <a:srgbClr val="808080"/>
                </a:solidFill>
                <a:latin typeface="Arial"/>
                <a:ea typeface="Arial"/>
              </a:rPr>
              <a:t>Art. 3. Le présent arrêté </a:t>
            </a:r>
            <a:r>
              <a:rPr lang="fr-FR" sz="2800" b="1" strike="noStrike" spc="-1" dirty="0">
                <a:solidFill>
                  <a:srgbClr val="000000"/>
                </a:solidFill>
                <a:latin typeface="Arial"/>
                <a:ea typeface="Arial"/>
              </a:rPr>
              <a:t>entre en vigueur le 1er janvier 2020</a:t>
            </a:r>
            <a:r>
              <a:rPr lang="fr-FR" sz="2800" b="0" strike="noStrike" spc="-1" dirty="0">
                <a:solidFill>
                  <a:srgbClr val="808080"/>
                </a:solidFill>
                <a:latin typeface="Arial"/>
                <a:ea typeface="Arial"/>
              </a:rPr>
              <a:t>.</a:t>
            </a:r>
            <a:endParaRPr lang="fr-FR" sz="2800" b="0" strike="noStrike" spc="-1" dirty="0">
              <a:solidFill>
                <a:srgbClr val="000000"/>
              </a:solidFill>
              <a:latin typeface="Arial"/>
            </a:endParaRPr>
          </a:p>
          <a:p>
            <a:pPr marL="0" indent="0">
              <a:lnSpc>
                <a:spcPct val="90000"/>
              </a:lnSpc>
              <a:spcBef>
                <a:spcPts val="1001"/>
              </a:spcBef>
              <a:buClr>
                <a:srgbClr val="808080"/>
              </a:buClr>
              <a:buNone/>
            </a:pPr>
            <a:r>
              <a:rPr lang="fr-FR" sz="2800" b="0" strike="noStrike" spc="-1" dirty="0">
                <a:solidFill>
                  <a:srgbClr val="808080"/>
                </a:solidFill>
                <a:latin typeface="Arial"/>
                <a:ea typeface="Arial"/>
              </a:rPr>
              <a:t>Art. 4. Le ministre qui a la Justice dans ses attributions, est chargé de l'exécution du présent arrêté.</a:t>
            </a:r>
            <a:endParaRPr lang="fr-FR" sz="2800" b="0" strike="noStrike" spc="-1" dirty="0">
              <a:solidFill>
                <a:srgbClr val="000000"/>
              </a:solidFill>
              <a:latin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buNone/>
            </a:pPr>
            <a:r>
              <a:rPr lang="fr-FR" sz="4400" b="0" strike="noStrike" spc="-1">
                <a:solidFill>
                  <a:srgbClr val="000000"/>
                </a:solidFill>
                <a:latin typeface="Arial"/>
                <a:ea typeface="Arial"/>
              </a:rPr>
              <a:t>« Lake House » de la prison de Haren</a:t>
            </a:r>
            <a:endParaRPr lang="fr-FR" sz="4400" b="0" strike="noStrike" spc="-1">
              <a:solidFill>
                <a:srgbClr val="000000"/>
              </a:solidFill>
              <a:latin typeface="Arial"/>
            </a:endParaRPr>
          </a:p>
        </p:txBody>
      </p:sp>
      <p:pic>
        <p:nvPicPr>
          <p:cNvPr id="98" name="Image 97"/>
          <p:cNvPicPr/>
          <p:nvPr/>
        </p:nvPicPr>
        <p:blipFill>
          <a:blip r:embed="rId3"/>
          <a:stretch/>
        </p:blipFill>
        <p:spPr>
          <a:xfrm>
            <a:off x="179640" y="1775880"/>
            <a:ext cx="3633840" cy="4845600"/>
          </a:xfrm>
          <a:prstGeom prst="rect">
            <a:avLst/>
          </a:prstGeom>
          <a:ln w="0">
            <a:noFill/>
          </a:ln>
        </p:spPr>
      </p:pic>
      <p:pic>
        <p:nvPicPr>
          <p:cNvPr id="99" name="Image 98"/>
          <p:cNvPicPr/>
          <p:nvPr/>
        </p:nvPicPr>
        <p:blipFill>
          <a:blip r:embed="rId4"/>
          <a:stretch/>
        </p:blipFill>
        <p:spPr>
          <a:xfrm>
            <a:off x="3899160" y="1775880"/>
            <a:ext cx="3632040" cy="4842720"/>
          </a:xfrm>
          <a:prstGeom prst="rect">
            <a:avLst/>
          </a:prstGeom>
          <a:ln w="0">
            <a:noFill/>
          </a:ln>
        </p:spPr>
      </p:pic>
      <p:pic>
        <p:nvPicPr>
          <p:cNvPr id="100" name="Image 99"/>
          <p:cNvPicPr/>
          <p:nvPr/>
        </p:nvPicPr>
        <p:blipFill>
          <a:blip r:embed="rId5"/>
          <a:stretch/>
        </p:blipFill>
        <p:spPr>
          <a:xfrm>
            <a:off x="7610040" y="1775880"/>
            <a:ext cx="3661920" cy="4882680"/>
          </a:xfrm>
          <a:prstGeom prst="rect">
            <a:avLst/>
          </a:prstGeom>
          <a:ln w="0">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 name="Graphique 100"/>
          <p:cNvGraphicFramePr/>
          <p:nvPr/>
        </p:nvGraphicFramePr>
        <p:xfrm rot="21589200">
          <a:off x="10440" y="19800"/>
          <a:ext cx="12192120" cy="685332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AA3B297-9683-4E38-89FA-062C53E13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D3602263-AB29-EA00-0EB9-B31A790AF7B8}"/>
              </a:ext>
            </a:extLst>
          </p:cNvPr>
          <p:cNvSpPr>
            <a:spLocks noGrp="1"/>
          </p:cNvSpPr>
          <p:nvPr>
            <p:ph type="title"/>
          </p:nvPr>
        </p:nvSpPr>
        <p:spPr>
          <a:xfrm>
            <a:off x="517869" y="909987"/>
            <a:ext cx="10947538" cy="1463040"/>
          </a:xfrm>
        </p:spPr>
        <p:txBody>
          <a:bodyPr>
            <a:normAutofit/>
          </a:bodyPr>
          <a:lstStyle/>
          <a:p>
            <a:r>
              <a:rPr lang="fr-FR" dirty="0"/>
              <a:t>Loi de 2014, entrée en vigueur en 2016</a:t>
            </a:r>
          </a:p>
        </p:txBody>
      </p:sp>
      <p:sp>
        <p:nvSpPr>
          <p:cNvPr id="11" name="Rectangle 10">
            <a:extLst>
              <a:ext uri="{FF2B5EF4-FFF2-40B4-BE49-F238E27FC236}">
                <a16:creationId xmlns:a16="http://schemas.microsoft.com/office/drawing/2014/main" id="{4BF74692-AE31-4A00-B5F9-994E8D519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868680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Espace réservé du contenu 2">
            <a:extLst>
              <a:ext uri="{FF2B5EF4-FFF2-40B4-BE49-F238E27FC236}">
                <a16:creationId xmlns:a16="http://schemas.microsoft.com/office/drawing/2014/main" id="{E4F2AF2F-AF58-6FAA-5D80-D913A58B20A0}"/>
              </a:ext>
            </a:extLst>
          </p:cNvPr>
          <p:cNvGraphicFramePr>
            <a:graphicFrameLocks noGrp="1"/>
          </p:cNvGraphicFramePr>
          <p:nvPr>
            <p:ph idx="1"/>
            <p:extLst>
              <p:ext uri="{D42A27DB-BD31-4B8C-83A1-F6EECF244321}">
                <p14:modId xmlns:p14="http://schemas.microsoft.com/office/powerpoint/2010/main" val="1949256073"/>
              </p:ext>
            </p:extLst>
          </p:nvPr>
        </p:nvGraphicFramePr>
        <p:xfrm>
          <a:off x="185980" y="2154264"/>
          <a:ext cx="11732217" cy="419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90880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buNone/>
            </a:pPr>
            <a:r>
              <a:rPr lang="fr-FR" sz="4400" b="0" strike="noStrike" spc="-1">
                <a:solidFill>
                  <a:srgbClr val="000000"/>
                </a:solidFill>
                <a:latin typeface="Arial"/>
                <a:ea typeface="Arial"/>
              </a:rPr>
              <a:t>Objectifs</a:t>
            </a:r>
            <a:endParaRPr lang="fr-FR" sz="4400" b="0" strike="noStrike" spc="-1">
              <a:solidFill>
                <a:srgbClr val="000000"/>
              </a:solidFill>
              <a:latin typeface="Arial"/>
            </a:endParaRPr>
          </a:p>
        </p:txBody>
      </p:sp>
      <p:sp>
        <p:nvSpPr>
          <p:cNvPr id="103" name="PlaceHolder 2"/>
          <p:cNvSpPr>
            <a:spLocks noGrp="1"/>
          </p:cNvSpPr>
          <p:nvPr>
            <p:ph/>
          </p:nvPr>
        </p:nvSpPr>
        <p:spPr>
          <a:xfrm>
            <a:off x="838080" y="1825560"/>
            <a:ext cx="10850400" cy="4350960"/>
          </a:xfrm>
          <a:prstGeom prst="rect">
            <a:avLst/>
          </a:prstGeom>
          <a:noFill/>
          <a:ln w="0">
            <a:noFill/>
          </a:ln>
        </p:spPr>
        <p:txBody>
          <a:bodyPr numCol="1" spcCol="0" anchor="t">
            <a:normAutofit fontScale="94000"/>
          </a:bodyPr>
          <a:lstStyle/>
          <a:p>
            <a:pPr marL="228600" indent="-228600">
              <a:lnSpc>
                <a:spcPct val="90000"/>
              </a:lnSpc>
              <a:spcBef>
                <a:spcPts val="1001"/>
              </a:spcBef>
              <a:buClr>
                <a:srgbClr val="000000"/>
              </a:buClr>
              <a:buFont typeface="Arial"/>
              <a:buChar char="•"/>
            </a:pPr>
            <a:r>
              <a:rPr lang="fr-FR" sz="2800" b="0" strike="noStrike" spc="-1">
                <a:solidFill>
                  <a:srgbClr val="000000"/>
                </a:solidFill>
                <a:latin typeface="Arial"/>
                <a:ea typeface="Arial"/>
              </a:rPr>
              <a:t>Intention : aider les experts psychiatres dans leur mission (FR+NL)</a:t>
            </a:r>
            <a:endParaRPr lang="fr-FR"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fr-FR" sz="2800" b="0" strike="noStrike" spc="-1">
                <a:solidFill>
                  <a:srgbClr val="000000"/>
                </a:solidFill>
                <a:latin typeface="Arial"/>
                <a:ea typeface="Arial"/>
              </a:rPr>
              <a:t>Rapport = avis non contraignant scientifiquement fondé</a:t>
            </a:r>
            <a:endParaRPr lang="fr-FR"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fr-FR" sz="2800" b="0" strike="noStrike" spc="-1">
                <a:solidFill>
                  <a:srgbClr val="000000"/>
                </a:solidFill>
                <a:latin typeface="Arial"/>
                <a:ea typeface="Arial"/>
              </a:rPr>
              <a:t>Inspiration : Pieter Baan Centrum (Pays-Bas) – observation de 6 semaines dans une clinique</a:t>
            </a:r>
            <a:endParaRPr lang="fr-FR"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fr-FR" sz="2800" b="0" strike="noStrike" spc="-1">
                <a:solidFill>
                  <a:srgbClr val="000000"/>
                </a:solidFill>
                <a:latin typeface="Arial"/>
                <a:ea typeface="Arial"/>
              </a:rPr>
              <a:t>COCS géré par l’administration pénitentiaire</a:t>
            </a:r>
            <a:endParaRPr lang="fr-FR"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fr-FR" sz="2800" b="0" strike="noStrike" spc="-1">
                <a:solidFill>
                  <a:srgbClr val="000000"/>
                </a:solidFill>
                <a:latin typeface="Arial"/>
                <a:ea typeface="Arial"/>
              </a:rPr>
              <a:t>Conséquences négatives liées à la prison de Haren (surpopulation, manque de personnel, manque de moyens, nombreux incidents disciplinaires, démotivation du personnel, logique de crise continuelle, etc.)</a:t>
            </a:r>
            <a:endParaRPr lang="fr-FR" sz="28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fr-FR" sz="2800" b="0" strike="noStrike" spc="-1">
                <a:solidFill>
                  <a:srgbClr val="000000"/>
                </a:solidFill>
                <a:latin typeface="Arial"/>
                <a:ea typeface="Arial"/>
              </a:rPr>
              <a:t>Observations effectuées contre vents et marées</a:t>
            </a:r>
            <a:endParaRPr lang="fr-FR" sz="2800" b="0" strike="noStrike" spc="-1">
              <a:solidFill>
                <a:srgbClr val="000000"/>
              </a:solidFill>
              <a:latin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buNone/>
            </a:pPr>
            <a:r>
              <a:rPr lang="fr-FR" sz="4400" b="0" strike="noStrike" spc="-1">
                <a:solidFill>
                  <a:srgbClr val="000000"/>
                </a:solidFill>
                <a:latin typeface="Arial"/>
                <a:ea typeface="Arial"/>
              </a:rPr>
              <a:t>Personnes de contact</a:t>
            </a:r>
            <a:endParaRPr lang="fr-FR" sz="4400" b="0" strike="noStrike" spc="-1">
              <a:solidFill>
                <a:srgbClr val="000000"/>
              </a:solidFill>
              <a:latin typeface="Arial"/>
            </a:endParaRPr>
          </a:p>
        </p:txBody>
      </p:sp>
      <p:sp>
        <p:nvSpPr>
          <p:cNvPr id="105" name="PlaceHolder 2"/>
          <p:cNvSpPr>
            <a:spLocks noGrp="1"/>
          </p:cNvSpPr>
          <p:nvPr>
            <p:ph/>
          </p:nvPr>
        </p:nvSpPr>
        <p:spPr>
          <a:xfrm>
            <a:off x="838080" y="18255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fr-FR" sz="3600" b="0" strike="noStrike" spc="-1" dirty="0">
                <a:solidFill>
                  <a:srgbClr val="000000"/>
                </a:solidFill>
                <a:latin typeface="Arial"/>
                <a:ea typeface="Arial"/>
              </a:rPr>
              <a:t>Directrice</a:t>
            </a:r>
            <a:br>
              <a:rPr sz="3600" dirty="0"/>
            </a:br>
            <a:r>
              <a:rPr lang="fr-FR" sz="3600" b="0" strike="noStrike" spc="-1" dirty="0">
                <a:solidFill>
                  <a:srgbClr val="000000"/>
                </a:solidFill>
                <a:latin typeface="Arial"/>
                <a:ea typeface="Arial"/>
              </a:rPr>
              <a:t>Valentine de Leu de </a:t>
            </a:r>
            <a:r>
              <a:rPr lang="fr-FR" sz="3600" b="0" strike="noStrike" spc="-1" dirty="0" err="1">
                <a:solidFill>
                  <a:srgbClr val="000000"/>
                </a:solidFill>
                <a:latin typeface="Arial"/>
                <a:ea typeface="Arial"/>
              </a:rPr>
              <a:t>Cécil</a:t>
            </a:r>
            <a:br>
              <a:rPr sz="3600" dirty="0"/>
            </a:br>
            <a:r>
              <a:rPr lang="fr-FR" sz="3600" b="0" u="sng" strike="noStrike" spc="-1" dirty="0" err="1">
                <a:solidFill>
                  <a:srgbClr val="0563C1"/>
                </a:solidFill>
                <a:uFillTx/>
                <a:latin typeface="Arial"/>
                <a:ea typeface="Arial"/>
              </a:rPr>
              <a:t>valentine.deleudececil@just.fgov.be</a:t>
            </a:r>
            <a:endParaRPr lang="fr-FR" sz="3600" b="0" strike="noStrike" spc="-1" dirty="0">
              <a:solidFill>
                <a:srgbClr val="000000"/>
              </a:solidFill>
              <a:latin typeface="Arial"/>
            </a:endParaRPr>
          </a:p>
          <a:p>
            <a:pPr marL="228600" indent="-228600">
              <a:lnSpc>
                <a:spcPct val="90000"/>
              </a:lnSpc>
              <a:spcBef>
                <a:spcPts val="1001"/>
              </a:spcBef>
              <a:buClr>
                <a:srgbClr val="000000"/>
              </a:buClr>
              <a:buFont typeface="Arial"/>
              <a:buChar char="•"/>
            </a:pPr>
            <a:endParaRPr lang="fr-FR" sz="3600" b="0" strike="noStrike" spc="-1" dirty="0">
              <a:solidFill>
                <a:srgbClr val="000000"/>
              </a:solidFill>
              <a:latin typeface="Arial"/>
            </a:endParaRPr>
          </a:p>
          <a:p>
            <a:pPr marL="228600" indent="-228600">
              <a:lnSpc>
                <a:spcPct val="90000"/>
              </a:lnSpc>
              <a:spcBef>
                <a:spcPts val="1001"/>
              </a:spcBef>
              <a:buClr>
                <a:srgbClr val="000000"/>
              </a:buClr>
              <a:buFont typeface="Arial"/>
              <a:buChar char="•"/>
            </a:pPr>
            <a:r>
              <a:rPr lang="fr-FR" sz="3600" b="0" strike="noStrike" spc="-1" dirty="0">
                <a:solidFill>
                  <a:srgbClr val="000000"/>
                </a:solidFill>
                <a:latin typeface="Arial"/>
                <a:ea typeface="Arial"/>
              </a:rPr>
              <a:t>Psychiatre coordinateur</a:t>
            </a:r>
            <a:br>
              <a:rPr sz="3600" dirty="0"/>
            </a:br>
            <a:r>
              <a:rPr lang="fr-FR" sz="3600" b="0" strike="noStrike" spc="-1" dirty="0">
                <a:solidFill>
                  <a:srgbClr val="000000"/>
                </a:solidFill>
                <a:latin typeface="Arial"/>
                <a:ea typeface="Arial"/>
              </a:rPr>
              <a:t>Thomas Marquant, MD, PhD</a:t>
            </a:r>
            <a:br>
              <a:rPr sz="3600" dirty="0"/>
            </a:br>
            <a:r>
              <a:rPr lang="fr-FR" sz="3600" b="0" u="sng" strike="noStrike" spc="-1" dirty="0">
                <a:solidFill>
                  <a:srgbClr val="0563C1"/>
                </a:solidFill>
                <a:uFillTx/>
                <a:latin typeface="Arial"/>
                <a:ea typeface="Arial"/>
                <a:hlinkClick r:id="rId3"/>
              </a:rPr>
              <a:t>thomas.marquant@just.fgov.be</a:t>
            </a:r>
            <a:r>
              <a:rPr lang="fr-FR" sz="3600" b="0" strike="noStrike" spc="-1" dirty="0">
                <a:solidFill>
                  <a:srgbClr val="000000"/>
                </a:solidFill>
                <a:latin typeface="Arial"/>
                <a:ea typeface="Arial"/>
              </a:rPr>
              <a:t> </a:t>
            </a:r>
            <a:endParaRPr lang="fr-FR" sz="3600" b="0" strike="noStrike" spc="-1" dirty="0">
              <a:solidFill>
                <a:srgbClr val="000000"/>
              </a:solidFill>
              <a:latin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66BC0-4CB0-A695-950B-746E8E25F11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ABE52ED-90EE-0A80-4DC7-ADEDED2C6D0A}"/>
              </a:ext>
            </a:extLst>
          </p:cNvPr>
          <p:cNvSpPr>
            <a:spLocks noGrp="1"/>
          </p:cNvSpPr>
          <p:nvPr>
            <p:ph type="title"/>
          </p:nvPr>
        </p:nvSpPr>
        <p:spPr/>
        <p:txBody>
          <a:bodyPr/>
          <a:lstStyle/>
          <a:p>
            <a:r>
              <a:rPr lang="fr-FR" dirty="0"/>
              <a:t>2</a:t>
            </a:r>
            <a:r>
              <a:rPr lang="fr-FR" baseline="30000" dirty="0"/>
              <a:t>eme</a:t>
            </a:r>
            <a:r>
              <a:rPr lang="fr-FR" dirty="0"/>
              <a:t> table ronde</a:t>
            </a:r>
          </a:p>
        </p:txBody>
      </p:sp>
      <p:sp>
        <p:nvSpPr>
          <p:cNvPr id="3" name="Espace réservé du contenu 2">
            <a:extLst>
              <a:ext uri="{FF2B5EF4-FFF2-40B4-BE49-F238E27FC236}">
                <a16:creationId xmlns:a16="http://schemas.microsoft.com/office/drawing/2014/main" id="{F76272BD-A619-D2EE-FFF9-B74BA8DE8201}"/>
              </a:ext>
            </a:extLst>
          </p:cNvPr>
          <p:cNvSpPr>
            <a:spLocks noGrp="1"/>
          </p:cNvSpPr>
          <p:nvPr>
            <p:ph idx="1"/>
          </p:nvPr>
        </p:nvSpPr>
        <p:spPr>
          <a:xfrm>
            <a:off x="1109472" y="2633472"/>
            <a:ext cx="10567416" cy="3712464"/>
          </a:xfrm>
        </p:spPr>
        <p:txBody>
          <a:bodyPr>
            <a:normAutofit/>
          </a:bodyPr>
          <a:lstStyle/>
          <a:p>
            <a:pPr marL="0" indent="0">
              <a:buNone/>
            </a:pPr>
            <a:r>
              <a:rPr lang="fr-FR" sz="3000" dirty="0">
                <a:solidFill>
                  <a:srgbClr val="0070C0"/>
                </a:solidFill>
              </a:rPr>
              <a:t>Carline de </a:t>
            </a:r>
            <a:r>
              <a:rPr lang="fr-FR" sz="3000" dirty="0" err="1">
                <a:solidFill>
                  <a:srgbClr val="0070C0"/>
                </a:solidFill>
              </a:rPr>
              <a:t>Reuck</a:t>
            </a:r>
            <a:r>
              <a:rPr lang="fr-FR" sz="3000" dirty="0"/>
              <a:t>, présidente de la chambre du conseil du tribunal de première instance francophone de Bruxelles</a:t>
            </a:r>
          </a:p>
        </p:txBody>
      </p:sp>
    </p:spTree>
    <p:extLst>
      <p:ext uri="{BB962C8B-B14F-4D97-AF65-F5344CB8AC3E}">
        <p14:creationId xmlns:p14="http://schemas.microsoft.com/office/powerpoint/2010/main" val="9795833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65F9C-F659-0CA1-C645-945AF383B2D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860F942-7CDA-17CA-236F-B4FD24E69F51}"/>
              </a:ext>
            </a:extLst>
          </p:cNvPr>
          <p:cNvSpPr>
            <a:spLocks noGrp="1"/>
          </p:cNvSpPr>
          <p:nvPr>
            <p:ph type="title"/>
          </p:nvPr>
        </p:nvSpPr>
        <p:spPr/>
        <p:txBody>
          <a:bodyPr/>
          <a:lstStyle/>
          <a:p>
            <a:r>
              <a:rPr lang="fr-FR" dirty="0"/>
              <a:t>2</a:t>
            </a:r>
            <a:r>
              <a:rPr lang="fr-FR" baseline="30000" dirty="0"/>
              <a:t>eme</a:t>
            </a:r>
            <a:r>
              <a:rPr lang="fr-FR" dirty="0"/>
              <a:t> table ronde</a:t>
            </a:r>
          </a:p>
        </p:txBody>
      </p:sp>
      <p:sp>
        <p:nvSpPr>
          <p:cNvPr id="3" name="Espace réservé du contenu 2">
            <a:extLst>
              <a:ext uri="{FF2B5EF4-FFF2-40B4-BE49-F238E27FC236}">
                <a16:creationId xmlns:a16="http://schemas.microsoft.com/office/drawing/2014/main" id="{CB8BE84C-43F2-1C57-4C6C-7E59BD3A7A98}"/>
              </a:ext>
            </a:extLst>
          </p:cNvPr>
          <p:cNvSpPr>
            <a:spLocks noGrp="1"/>
          </p:cNvSpPr>
          <p:nvPr>
            <p:ph idx="1"/>
          </p:nvPr>
        </p:nvSpPr>
        <p:spPr>
          <a:xfrm>
            <a:off x="1109472" y="2633472"/>
            <a:ext cx="10567416" cy="3712464"/>
          </a:xfrm>
        </p:spPr>
        <p:txBody>
          <a:bodyPr>
            <a:normAutofit/>
          </a:bodyPr>
          <a:lstStyle/>
          <a:p>
            <a:pPr marL="0" indent="0">
              <a:buNone/>
            </a:pPr>
            <a:r>
              <a:rPr lang="fr-FR" sz="3000" dirty="0">
                <a:solidFill>
                  <a:srgbClr val="0070C0"/>
                </a:solidFill>
              </a:rPr>
              <a:t>Harold Sax</a:t>
            </a:r>
            <a:r>
              <a:rPr lang="fr-FR" sz="3000" dirty="0"/>
              <a:t>, avocat au Barreau de Bruxelles, assistant à l’</a:t>
            </a:r>
            <a:r>
              <a:rPr lang="fr-FR" sz="3000" dirty="0" err="1"/>
              <a:t>UCLouvain</a:t>
            </a:r>
            <a:r>
              <a:rPr lang="fr-FR" sz="3000" dirty="0"/>
              <a:t> Saint-Louis – Bruxelles </a:t>
            </a:r>
          </a:p>
        </p:txBody>
      </p:sp>
    </p:spTree>
    <p:extLst>
      <p:ext uri="{BB962C8B-B14F-4D97-AF65-F5344CB8AC3E}">
        <p14:creationId xmlns:p14="http://schemas.microsoft.com/office/powerpoint/2010/main" val="2167600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C5399-514F-17F0-F34E-8E439ED1EB3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0D264C9-12A7-D14E-1242-560CC230CD95}"/>
              </a:ext>
            </a:extLst>
          </p:cNvPr>
          <p:cNvSpPr>
            <a:spLocks noGrp="1"/>
          </p:cNvSpPr>
          <p:nvPr>
            <p:ph type="title"/>
          </p:nvPr>
        </p:nvSpPr>
        <p:spPr/>
        <p:txBody>
          <a:bodyPr/>
          <a:lstStyle/>
          <a:p>
            <a:r>
              <a:rPr lang="fr-FR" dirty="0"/>
              <a:t>2</a:t>
            </a:r>
            <a:r>
              <a:rPr lang="fr-FR" baseline="30000" dirty="0"/>
              <a:t>eme</a:t>
            </a:r>
            <a:r>
              <a:rPr lang="fr-FR" dirty="0"/>
              <a:t> table ronde</a:t>
            </a:r>
          </a:p>
        </p:txBody>
      </p:sp>
      <p:sp>
        <p:nvSpPr>
          <p:cNvPr id="3" name="Espace réservé du contenu 2">
            <a:extLst>
              <a:ext uri="{FF2B5EF4-FFF2-40B4-BE49-F238E27FC236}">
                <a16:creationId xmlns:a16="http://schemas.microsoft.com/office/drawing/2014/main" id="{7367E674-3A6E-2A94-12EE-060CA15BE18A}"/>
              </a:ext>
            </a:extLst>
          </p:cNvPr>
          <p:cNvSpPr>
            <a:spLocks noGrp="1"/>
          </p:cNvSpPr>
          <p:nvPr>
            <p:ph idx="1"/>
          </p:nvPr>
        </p:nvSpPr>
        <p:spPr>
          <a:xfrm>
            <a:off x="1109472" y="2633472"/>
            <a:ext cx="10567416" cy="3712464"/>
          </a:xfrm>
        </p:spPr>
        <p:txBody>
          <a:bodyPr>
            <a:normAutofit/>
          </a:bodyPr>
          <a:lstStyle/>
          <a:p>
            <a:pPr marL="0" indent="0">
              <a:buNone/>
            </a:pPr>
            <a:r>
              <a:rPr lang="fr-FR" sz="3000" dirty="0"/>
              <a:t>Second tour de parole</a:t>
            </a:r>
          </a:p>
        </p:txBody>
      </p:sp>
    </p:spTree>
    <p:extLst>
      <p:ext uri="{BB962C8B-B14F-4D97-AF65-F5344CB8AC3E}">
        <p14:creationId xmlns:p14="http://schemas.microsoft.com/office/powerpoint/2010/main" val="31525369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0505CC-3FFA-54A3-95F2-42CBC8B92920}"/>
              </a:ext>
            </a:extLst>
          </p:cNvPr>
          <p:cNvSpPr>
            <a:spLocks noGrp="1"/>
          </p:cNvSpPr>
          <p:nvPr>
            <p:ph type="title"/>
          </p:nvPr>
        </p:nvSpPr>
        <p:spPr/>
        <p:txBody>
          <a:bodyPr/>
          <a:lstStyle/>
          <a:p>
            <a:r>
              <a:rPr lang="fr-FR" dirty="0"/>
              <a:t>Temps d’échange </a:t>
            </a:r>
          </a:p>
        </p:txBody>
      </p:sp>
      <p:pic>
        <p:nvPicPr>
          <p:cNvPr id="5" name="Image 4">
            <a:extLst>
              <a:ext uri="{FF2B5EF4-FFF2-40B4-BE49-F238E27FC236}">
                <a16:creationId xmlns:a16="http://schemas.microsoft.com/office/drawing/2014/main" id="{9163EAFC-D789-82EE-975F-C3BAF74AD965}"/>
              </a:ext>
            </a:extLst>
          </p:cNvPr>
          <p:cNvPicPr>
            <a:picLocks noChangeAspect="1"/>
          </p:cNvPicPr>
          <p:nvPr/>
        </p:nvPicPr>
        <p:blipFill>
          <a:blip r:embed="rId2"/>
          <a:stretch>
            <a:fillRect/>
          </a:stretch>
        </p:blipFill>
        <p:spPr>
          <a:xfrm>
            <a:off x="1231174" y="2441448"/>
            <a:ext cx="9169960" cy="3136392"/>
          </a:xfrm>
          <a:prstGeom prst="rect">
            <a:avLst/>
          </a:prstGeom>
        </p:spPr>
      </p:pic>
    </p:spTree>
    <p:extLst>
      <p:ext uri="{BB962C8B-B14F-4D97-AF65-F5344CB8AC3E}">
        <p14:creationId xmlns:p14="http://schemas.microsoft.com/office/powerpoint/2010/main" val="34451753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C32CD27-7027-AB2B-38F1-71C08EB84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3A5FA228-5273-12C6-91CC-23958F4A258D}"/>
              </a:ext>
            </a:extLst>
          </p:cNvPr>
          <p:cNvSpPr>
            <a:spLocks noGrp="1"/>
          </p:cNvSpPr>
          <p:nvPr>
            <p:ph type="title"/>
          </p:nvPr>
        </p:nvSpPr>
        <p:spPr>
          <a:xfrm>
            <a:off x="5431536" y="978408"/>
            <a:ext cx="6236208" cy="1463040"/>
          </a:xfrm>
        </p:spPr>
        <p:txBody>
          <a:bodyPr>
            <a:normAutofit/>
          </a:bodyPr>
          <a:lstStyle/>
          <a:p>
            <a:r>
              <a:rPr lang="fr-FR" dirty="0"/>
              <a:t>Témoignages</a:t>
            </a:r>
            <a:endParaRPr lang="fr-FR"/>
          </a:p>
        </p:txBody>
      </p:sp>
      <p:pic>
        <p:nvPicPr>
          <p:cNvPr id="5" name="Image 4">
            <a:extLst>
              <a:ext uri="{FF2B5EF4-FFF2-40B4-BE49-F238E27FC236}">
                <a16:creationId xmlns:a16="http://schemas.microsoft.com/office/drawing/2014/main" id="{733A0F3E-7D92-C64E-B2A5-6BD46B4A9314}"/>
              </a:ext>
            </a:extLst>
          </p:cNvPr>
          <p:cNvPicPr>
            <a:picLocks noChangeAspect="1"/>
          </p:cNvPicPr>
          <p:nvPr/>
        </p:nvPicPr>
        <p:blipFill>
          <a:blip r:embed="rId2"/>
          <a:srcRect l="11441" r="36491" b="2"/>
          <a:stretch>
            <a:fillRect/>
          </a:stretch>
        </p:blipFill>
        <p:spPr>
          <a:xfrm>
            <a:off x="517869" y="508091"/>
            <a:ext cx="4221911" cy="5837918"/>
          </a:xfrm>
          <a:prstGeom prst="rect">
            <a:avLst/>
          </a:prstGeom>
        </p:spPr>
      </p:pic>
      <p:sp>
        <p:nvSpPr>
          <p:cNvPr id="12" name="Freeform: Shape 11">
            <a:extLst>
              <a:ext uri="{FF2B5EF4-FFF2-40B4-BE49-F238E27FC236}">
                <a16:creationId xmlns:a16="http://schemas.microsoft.com/office/drawing/2014/main" id="{C6DD38CD-CFFE-4ABA-3DC8-01ED90559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4611" y="508090"/>
            <a:ext cx="6186474"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contenu 2">
            <a:extLst>
              <a:ext uri="{FF2B5EF4-FFF2-40B4-BE49-F238E27FC236}">
                <a16:creationId xmlns:a16="http://schemas.microsoft.com/office/drawing/2014/main" id="{A8BF5D8F-0421-7259-5D1C-2FA48F57F0B6}"/>
              </a:ext>
            </a:extLst>
          </p:cNvPr>
          <p:cNvSpPr>
            <a:spLocks noGrp="1"/>
          </p:cNvSpPr>
          <p:nvPr>
            <p:ph idx="1"/>
          </p:nvPr>
        </p:nvSpPr>
        <p:spPr>
          <a:xfrm>
            <a:off x="5431536" y="2578608"/>
            <a:ext cx="6236208" cy="3767328"/>
          </a:xfrm>
        </p:spPr>
        <p:txBody>
          <a:bodyPr>
            <a:normAutofit/>
          </a:bodyPr>
          <a:lstStyle/>
          <a:p>
            <a:r>
              <a:rPr lang="fr-FR" sz="2200" dirty="0"/>
              <a:t>Témoignage d’une personne internée, recueilli par Vladimir </a:t>
            </a:r>
            <a:r>
              <a:rPr lang="fr-FR" sz="2200" dirty="0" err="1"/>
              <a:t>Harcq</a:t>
            </a:r>
            <a:r>
              <a:rPr lang="fr-FR" sz="2200"/>
              <a:t>, conseiller moral</a:t>
            </a:r>
            <a:endParaRPr lang="fr-FR" sz="2200" dirty="0"/>
          </a:p>
          <a:p>
            <a:endParaRPr lang="fr-FR" sz="2200" dirty="0"/>
          </a:p>
          <a:p>
            <a:r>
              <a:rPr lang="fr-FR" sz="2200" dirty="0"/>
              <a:t>Témoignage d’Hélène Liégeois, </a:t>
            </a:r>
            <a:r>
              <a:rPr lang="fr-BE" sz="2200" dirty="0"/>
              <a:t>proche concernée par l’internement, fédératrice du réseau </a:t>
            </a:r>
            <a:r>
              <a:rPr lang="fr-BE" sz="2200" dirty="0" err="1"/>
              <a:t>Sin’RJ</a:t>
            </a:r>
            <a:r>
              <a:rPr lang="fr-BE" sz="2200" dirty="0"/>
              <a:t> (approche transdisciplinaire entre prévention, santé mentale et justice), créatrice du podcast « Éclats d’esprit »</a:t>
            </a:r>
            <a:endParaRPr lang="fr-FR" sz="2200" dirty="0"/>
          </a:p>
        </p:txBody>
      </p:sp>
    </p:spTree>
    <p:extLst>
      <p:ext uri="{BB962C8B-B14F-4D97-AF65-F5344CB8AC3E}">
        <p14:creationId xmlns:p14="http://schemas.microsoft.com/office/powerpoint/2010/main" val="35859758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5FEA8-3B91-94D9-778E-36B6053481B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EB7E3DBF-7021-5268-6342-37296D247AAC}"/>
              </a:ext>
            </a:extLst>
          </p:cNvPr>
          <p:cNvPicPr>
            <a:picLocks noChangeAspect="1"/>
          </p:cNvPicPr>
          <p:nvPr/>
        </p:nvPicPr>
        <p:blipFill>
          <a:blip r:embed="rId2"/>
          <a:stretch>
            <a:fillRect/>
          </a:stretch>
        </p:blipFill>
        <p:spPr>
          <a:xfrm>
            <a:off x="1336298" y="1306916"/>
            <a:ext cx="9094061" cy="4684225"/>
          </a:xfrm>
          <a:prstGeom prst="rect">
            <a:avLst/>
          </a:prstGeom>
        </p:spPr>
      </p:pic>
    </p:spTree>
    <p:extLst>
      <p:ext uri="{BB962C8B-B14F-4D97-AF65-F5344CB8AC3E}">
        <p14:creationId xmlns:p14="http://schemas.microsoft.com/office/powerpoint/2010/main" val="31436131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25C9E-5D2C-4143-2033-5D7B7EF168A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A8E6B8A-11CA-45EF-A372-EDF7BC3BC447}"/>
              </a:ext>
            </a:extLst>
          </p:cNvPr>
          <p:cNvSpPr>
            <a:spLocks noGrp="1"/>
          </p:cNvSpPr>
          <p:nvPr>
            <p:ph type="title"/>
          </p:nvPr>
        </p:nvSpPr>
        <p:spPr/>
        <p:txBody>
          <a:bodyPr/>
          <a:lstStyle/>
          <a:p>
            <a:r>
              <a:rPr lang="fr-FR" dirty="0"/>
              <a:t>3</a:t>
            </a:r>
            <a:r>
              <a:rPr lang="fr-FR" baseline="30000" dirty="0"/>
              <a:t>eme</a:t>
            </a:r>
            <a:r>
              <a:rPr lang="fr-FR" dirty="0"/>
              <a:t> table ronde</a:t>
            </a:r>
          </a:p>
        </p:txBody>
      </p:sp>
      <p:sp>
        <p:nvSpPr>
          <p:cNvPr id="3" name="Espace réservé du contenu 2">
            <a:extLst>
              <a:ext uri="{FF2B5EF4-FFF2-40B4-BE49-F238E27FC236}">
                <a16:creationId xmlns:a16="http://schemas.microsoft.com/office/drawing/2014/main" id="{424656E6-41C6-51C7-47F9-879DD1B67482}"/>
              </a:ext>
            </a:extLst>
          </p:cNvPr>
          <p:cNvSpPr>
            <a:spLocks noGrp="1"/>
          </p:cNvSpPr>
          <p:nvPr>
            <p:ph idx="1"/>
          </p:nvPr>
        </p:nvSpPr>
        <p:spPr>
          <a:xfrm>
            <a:off x="1109472" y="2633472"/>
            <a:ext cx="10567416" cy="3712464"/>
          </a:xfrm>
        </p:spPr>
        <p:txBody>
          <a:bodyPr>
            <a:normAutofit/>
          </a:bodyPr>
          <a:lstStyle/>
          <a:p>
            <a:pPr marL="0" indent="0">
              <a:buNone/>
            </a:pPr>
            <a:r>
              <a:rPr lang="fr-FR" sz="3000" dirty="0">
                <a:solidFill>
                  <a:srgbClr val="0070C0"/>
                </a:solidFill>
              </a:rPr>
              <a:t>Sophie </a:t>
            </a:r>
            <a:r>
              <a:rPr lang="fr-FR" sz="3000" dirty="0" err="1">
                <a:solidFill>
                  <a:srgbClr val="0070C0"/>
                </a:solidFill>
              </a:rPr>
              <a:t>Mercenier</a:t>
            </a:r>
            <a:r>
              <a:rPr lang="fr-FR" sz="3000" dirty="0"/>
              <a:t>, coordinatrice TSI pour la cour d’appel de Bruxelles</a:t>
            </a:r>
          </a:p>
        </p:txBody>
      </p:sp>
    </p:spTree>
    <p:extLst>
      <p:ext uri="{BB962C8B-B14F-4D97-AF65-F5344CB8AC3E}">
        <p14:creationId xmlns:p14="http://schemas.microsoft.com/office/powerpoint/2010/main" val="2154760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64ED8E2-B43B-3B30-6D0D-EBD9B6E126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942" y="643467"/>
            <a:ext cx="9904116" cy="5571065"/>
          </a:xfrm>
          <a:prstGeom prst="rect">
            <a:avLst/>
          </a:prstGeom>
          <a:ln>
            <a:noFill/>
          </a:ln>
        </p:spPr>
      </p:pic>
    </p:spTree>
    <p:extLst>
      <p:ext uri="{BB962C8B-B14F-4D97-AF65-F5344CB8AC3E}">
        <p14:creationId xmlns:p14="http://schemas.microsoft.com/office/powerpoint/2010/main" val="2999659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B1047343-E10D-FDB8-5C61-CBBA3FF3800D}"/>
              </a:ext>
            </a:extLst>
          </p:cNvPr>
          <p:cNvGraphicFramePr>
            <a:graphicFrameLocks noGrp="1"/>
          </p:cNvGraphicFramePr>
          <p:nvPr>
            <p:extLst>
              <p:ext uri="{D42A27DB-BD31-4B8C-83A1-F6EECF244321}">
                <p14:modId xmlns:p14="http://schemas.microsoft.com/office/powerpoint/2010/main" val="736364490"/>
              </p:ext>
            </p:extLst>
          </p:nvPr>
        </p:nvGraphicFramePr>
        <p:xfrm>
          <a:off x="207484" y="233511"/>
          <a:ext cx="11777031" cy="5465854"/>
        </p:xfrm>
        <a:graphic>
          <a:graphicData uri="http://schemas.openxmlformats.org/drawingml/2006/table">
            <a:tbl>
              <a:tblPr firstRow="1" bandRow="1">
                <a:tableStyleId>{5C22544A-7EE6-4342-B048-85BDC9FD1C3A}</a:tableStyleId>
              </a:tblPr>
              <a:tblGrid>
                <a:gridCol w="2128627">
                  <a:extLst>
                    <a:ext uri="{9D8B030D-6E8A-4147-A177-3AD203B41FA5}">
                      <a16:colId xmlns:a16="http://schemas.microsoft.com/office/drawing/2014/main" val="2551366872"/>
                    </a:ext>
                  </a:extLst>
                </a:gridCol>
                <a:gridCol w="1453691">
                  <a:extLst>
                    <a:ext uri="{9D8B030D-6E8A-4147-A177-3AD203B41FA5}">
                      <a16:colId xmlns:a16="http://schemas.microsoft.com/office/drawing/2014/main" val="3358871570"/>
                    </a:ext>
                  </a:extLst>
                </a:gridCol>
                <a:gridCol w="1817784">
                  <a:extLst>
                    <a:ext uri="{9D8B030D-6E8A-4147-A177-3AD203B41FA5}">
                      <a16:colId xmlns:a16="http://schemas.microsoft.com/office/drawing/2014/main" val="3757703164"/>
                    </a:ext>
                  </a:extLst>
                </a:gridCol>
                <a:gridCol w="3249975">
                  <a:extLst>
                    <a:ext uri="{9D8B030D-6E8A-4147-A177-3AD203B41FA5}">
                      <a16:colId xmlns:a16="http://schemas.microsoft.com/office/drawing/2014/main" val="1050600769"/>
                    </a:ext>
                  </a:extLst>
                </a:gridCol>
                <a:gridCol w="3126954">
                  <a:extLst>
                    <a:ext uri="{9D8B030D-6E8A-4147-A177-3AD203B41FA5}">
                      <a16:colId xmlns:a16="http://schemas.microsoft.com/office/drawing/2014/main" val="3843111909"/>
                    </a:ext>
                  </a:extLst>
                </a:gridCol>
              </a:tblGrid>
              <a:tr h="800838">
                <a:tc>
                  <a:txBody>
                    <a:bodyPr/>
                    <a:lstStyle/>
                    <a:p>
                      <a:endParaRPr lang="fr-FR"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fr-FR" sz="2200" dirty="0"/>
                        <a:t>Phase d’enquête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a:txBody>
                    <a:bodyPr/>
                    <a:lstStyle/>
                    <a:p>
                      <a:r>
                        <a:rPr lang="fr-FR" sz="2200" dirty="0"/>
                        <a:t>Phase de prononcé </a:t>
                      </a:r>
                    </a:p>
                    <a:p>
                      <a:r>
                        <a:rPr lang="fr-FR" sz="2200" dirty="0"/>
                        <a:t>de la mesure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2200" dirty="0"/>
                        <a:t>Phase d’exécution de la mesure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3214282"/>
                  </a:ext>
                </a:extLst>
              </a:tr>
              <a:tr h="943596">
                <a:tc>
                  <a:txBody>
                    <a:bodyPr/>
                    <a:lstStyle/>
                    <a:p>
                      <a:r>
                        <a:rPr lang="fr-FR" dirty="0" err="1"/>
                        <a:t>Magistrat·es</a:t>
                      </a:r>
                      <a:r>
                        <a:rPr lang="fr-FR"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Parquet : orientation du dossier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1288" indent="0">
                        <a:tabLst/>
                      </a:pPr>
                      <a:r>
                        <a:rPr lang="fr-FR" dirty="0"/>
                        <a:t>Juge d’instruction ; juridictions d’instruction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Juridictions d’instruction ou juridictions de jugement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Chambre de protection sociale (TAP)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8725326"/>
                  </a:ext>
                </a:extLst>
              </a:tr>
              <a:tr h="1249306">
                <a:tc rowSpan="3">
                  <a:txBody>
                    <a:bodyPr/>
                    <a:lstStyle/>
                    <a:p>
                      <a:r>
                        <a:rPr lang="fr-FR" dirty="0"/>
                        <a:t>Cadre légal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r>
                        <a:rPr lang="fr-FR" b="1" dirty="0">
                          <a:solidFill>
                            <a:schemeClr val="accent4"/>
                          </a:solidFill>
                        </a:rPr>
                        <a:t>  Loi internement (phase judiciaire)</a:t>
                      </a:r>
                    </a:p>
                    <a:p>
                      <a:endParaRPr lang="fr-FR" dirty="0">
                        <a:solidFill>
                          <a:schemeClr val="accent4"/>
                        </a:solidFill>
                      </a:endParaRPr>
                    </a:p>
                    <a:p>
                      <a:r>
                        <a:rPr lang="fr-FR" b="1" dirty="0">
                          <a:solidFill>
                            <a:schemeClr val="accent4"/>
                          </a:solidFill>
                        </a:rPr>
                        <a:t>  Loi détention préventive</a:t>
                      </a: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dirty="0"/>
                    </a:p>
                  </a:txBody>
                  <a:tcPr/>
                </a:tc>
                <a:tc>
                  <a:txBody>
                    <a:bodyPr/>
                    <a:lstStyle/>
                    <a:p>
                      <a:r>
                        <a:rPr lang="fr-FR" b="1" dirty="0">
                          <a:solidFill>
                            <a:schemeClr val="accent4"/>
                          </a:solidFill>
                        </a:rPr>
                        <a:t>Loi internement </a:t>
                      </a:r>
                    </a:p>
                    <a:p>
                      <a:r>
                        <a:rPr lang="fr-FR" b="1" dirty="0">
                          <a:solidFill>
                            <a:schemeClr val="accent4"/>
                          </a:solidFill>
                        </a:rPr>
                        <a:t>(phase exécution)</a:t>
                      </a: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0664685"/>
                  </a:ext>
                </a:extLst>
              </a:tr>
              <a:tr h="933476">
                <a:tc vMerge="1">
                  <a:txBody>
                    <a:bodyPr/>
                    <a:lstStyle/>
                    <a:p>
                      <a:endParaRPr lang="fr-FR"/>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personne en bracelet électronique ou libération avec des conditions (libération sous conditions si avant procès / libération à l’essai si exécution mesure)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4"/>
                          </a:solidFill>
                        </a:rPr>
                        <a:t>+ Code la justice communautaire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8711464"/>
                  </a:ext>
                </a:extLst>
              </a:tr>
              <a:tr h="617155">
                <a:tc v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personne (présumée innocente ou internée) en prison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4"/>
                          </a:solidFill>
                        </a:rPr>
                        <a:t>+ loi de principes de 2005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3431489"/>
                  </a:ext>
                </a:extLst>
              </a:tr>
              <a:tr h="653434">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4"/>
                          </a:solidFill>
                        </a:rPr>
                        <a:t>+ Droit des droits humains </a:t>
                      </a:r>
                      <a:r>
                        <a:rPr lang="fr-FR" b="0" dirty="0">
                          <a:solidFill>
                            <a:schemeClr val="accent4"/>
                          </a:solidFill>
                        </a:rPr>
                        <a:t>(Convention européenne des droits de l’homme, Convention relative aux droits des personnes handicapées…)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493054028"/>
                  </a:ext>
                </a:extLst>
              </a:tr>
            </a:tbl>
          </a:graphicData>
        </a:graphic>
      </p:graphicFrame>
      <p:sp>
        <p:nvSpPr>
          <p:cNvPr id="7" name="Rectangle 6">
            <a:extLst>
              <a:ext uri="{FF2B5EF4-FFF2-40B4-BE49-F238E27FC236}">
                <a16:creationId xmlns:a16="http://schemas.microsoft.com/office/drawing/2014/main" id="{B12E6A3F-784E-BC36-247B-314B30BBBAEA}"/>
              </a:ext>
            </a:extLst>
          </p:cNvPr>
          <p:cNvSpPr/>
          <p:nvPr/>
        </p:nvSpPr>
        <p:spPr>
          <a:xfrm>
            <a:off x="2082188" y="5912616"/>
            <a:ext cx="9514042" cy="8000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Dans certaines situations, avant, après ou en parallèle : </a:t>
            </a:r>
            <a:r>
              <a:rPr lang="fr-FR" b="1" dirty="0"/>
              <a:t>loi de 1990 </a:t>
            </a:r>
            <a:r>
              <a:rPr lang="fr-FR" dirty="0"/>
              <a:t>(modifiée en 2024) : </a:t>
            </a:r>
          </a:p>
          <a:p>
            <a:pPr algn="ctr"/>
            <a:r>
              <a:rPr lang="fr-FR" dirty="0"/>
              <a:t>mesures d’observation protectrices (MOP) – juge de paix</a:t>
            </a:r>
          </a:p>
        </p:txBody>
      </p:sp>
      <p:sp>
        <p:nvSpPr>
          <p:cNvPr id="2" name="Virage 1">
            <a:extLst>
              <a:ext uri="{FF2B5EF4-FFF2-40B4-BE49-F238E27FC236}">
                <a16:creationId xmlns:a16="http://schemas.microsoft.com/office/drawing/2014/main" id="{8F6E2655-905D-EC94-BAE6-E2E04C4F9399}"/>
              </a:ext>
            </a:extLst>
          </p:cNvPr>
          <p:cNvSpPr/>
          <p:nvPr/>
        </p:nvSpPr>
        <p:spPr>
          <a:xfrm rot="741155" flipV="1">
            <a:off x="1909867" y="1979937"/>
            <a:ext cx="553963" cy="4434977"/>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Flèche vers la droite 2">
            <a:extLst>
              <a:ext uri="{FF2B5EF4-FFF2-40B4-BE49-F238E27FC236}">
                <a16:creationId xmlns:a16="http://schemas.microsoft.com/office/drawing/2014/main" id="{D40B8E18-8D7A-F504-1449-315847516374}"/>
              </a:ext>
            </a:extLst>
          </p:cNvPr>
          <p:cNvSpPr/>
          <p:nvPr/>
        </p:nvSpPr>
        <p:spPr>
          <a:xfrm>
            <a:off x="3580483" y="1410159"/>
            <a:ext cx="440674" cy="3525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535719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9AA2A794-5E5E-D882-3E15-DCDFD5EA202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2" b="53"/>
          <a:stretch>
            <a:fillRect/>
          </a:stretch>
        </p:blipFill>
        <p:spPr>
          <a:xfrm>
            <a:off x="-6588" y="10"/>
            <a:ext cx="12198588" cy="6857990"/>
          </a:xfrm>
          <a:prstGeom prst="rect">
            <a:avLst/>
          </a:prstGeom>
        </p:spPr>
      </p:pic>
    </p:spTree>
    <p:extLst>
      <p:ext uri="{BB962C8B-B14F-4D97-AF65-F5344CB8AC3E}">
        <p14:creationId xmlns:p14="http://schemas.microsoft.com/office/powerpoint/2010/main" val="15633723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D9CC9814-C894-1145-66BD-C6D3A6F35A9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0" y="1"/>
            <a:ext cx="12191979" cy="6858000"/>
          </a:xfrm>
          <a:prstGeom prst="rect">
            <a:avLst/>
          </a:prstGeom>
        </p:spPr>
      </p:pic>
    </p:spTree>
    <p:extLst>
      <p:ext uri="{BB962C8B-B14F-4D97-AF65-F5344CB8AC3E}">
        <p14:creationId xmlns:p14="http://schemas.microsoft.com/office/powerpoint/2010/main" val="31349200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EC970AA-7147-46E6-D87C-CFD435193D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0058607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0174178-11B7-9BB4-3AB7-7E61AEA54E7C}"/>
              </a:ext>
            </a:extLst>
          </p:cNvPr>
          <p:cNvSpPr txBox="1"/>
          <p:nvPr/>
        </p:nvSpPr>
        <p:spPr>
          <a:xfrm>
            <a:off x="880129" y="1406134"/>
            <a:ext cx="4092704" cy="4452694"/>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fr-FR" noProof="0" dirty="0"/>
              <a:t>Fluidité des trajectoires de soins </a:t>
            </a:r>
          </a:p>
          <a:p>
            <a:pPr marL="285750" indent="-228600">
              <a:lnSpc>
                <a:spcPct val="90000"/>
              </a:lnSpc>
              <a:spcAft>
                <a:spcPts val="600"/>
              </a:spcAft>
              <a:buFont typeface="Arial" panose="020B0604020202020204" pitchFamily="34" charset="0"/>
              <a:buChar char="•"/>
            </a:pPr>
            <a:endParaRPr lang="fr-FR" noProof="0" dirty="0"/>
          </a:p>
          <a:p>
            <a:pPr marL="285750" indent="-228600">
              <a:lnSpc>
                <a:spcPct val="90000"/>
              </a:lnSpc>
              <a:spcAft>
                <a:spcPts val="600"/>
              </a:spcAft>
              <a:buFont typeface="Arial" panose="020B0604020202020204" pitchFamily="34" charset="0"/>
              <a:buChar char="•"/>
            </a:pPr>
            <a:r>
              <a:rPr lang="fr-FR" noProof="0" dirty="0"/>
              <a:t>Ouverture aux nouvelles collaborations</a:t>
            </a:r>
          </a:p>
          <a:p>
            <a:pPr marL="285750" indent="-228600">
              <a:lnSpc>
                <a:spcPct val="90000"/>
              </a:lnSpc>
              <a:spcAft>
                <a:spcPts val="600"/>
              </a:spcAft>
              <a:buFont typeface="Arial" panose="020B0604020202020204" pitchFamily="34" charset="0"/>
              <a:buChar char="•"/>
            </a:pPr>
            <a:endParaRPr lang="fr-FR" noProof="0" dirty="0"/>
          </a:p>
          <a:p>
            <a:pPr marL="285750" indent="-228600">
              <a:lnSpc>
                <a:spcPct val="90000"/>
              </a:lnSpc>
              <a:spcAft>
                <a:spcPts val="600"/>
              </a:spcAft>
              <a:buFont typeface="Arial" panose="020B0604020202020204" pitchFamily="34" charset="0"/>
              <a:buChar char="•"/>
            </a:pPr>
            <a:r>
              <a:rPr lang="fr-FR" noProof="0" dirty="0"/>
              <a:t>Adaptation des équipes aux obligations qui portent sur la personne internée  </a:t>
            </a:r>
          </a:p>
          <a:p>
            <a:pPr marL="285750" indent="-228600">
              <a:lnSpc>
                <a:spcPct val="90000"/>
              </a:lnSpc>
              <a:spcAft>
                <a:spcPts val="600"/>
              </a:spcAft>
              <a:buFont typeface="Arial" panose="020B0604020202020204" pitchFamily="34" charset="0"/>
              <a:buChar char="•"/>
            </a:pPr>
            <a:endParaRPr lang="fr-FR" noProof="0" dirty="0"/>
          </a:p>
          <a:p>
            <a:pPr marL="285750" indent="-228600">
              <a:lnSpc>
                <a:spcPct val="90000"/>
              </a:lnSpc>
              <a:spcAft>
                <a:spcPts val="600"/>
              </a:spcAft>
              <a:buFont typeface="Arial" panose="020B0604020202020204" pitchFamily="34" charset="0"/>
              <a:buChar char="•"/>
            </a:pPr>
            <a:r>
              <a:rPr lang="fr-FR" noProof="0" dirty="0"/>
              <a:t>Intégration de nouveaux « modèles »</a:t>
            </a:r>
          </a:p>
          <a:p>
            <a:pPr marL="285750" indent="-228600">
              <a:lnSpc>
                <a:spcPct val="90000"/>
              </a:lnSpc>
              <a:spcAft>
                <a:spcPts val="600"/>
              </a:spcAft>
              <a:buFont typeface="Arial" panose="020B0604020202020204" pitchFamily="34" charset="0"/>
              <a:buChar char="•"/>
            </a:pPr>
            <a:endParaRPr lang="fr-FR" noProof="0" dirty="0"/>
          </a:p>
          <a:p>
            <a:pPr marL="285750" indent="-228600">
              <a:lnSpc>
                <a:spcPct val="90000"/>
              </a:lnSpc>
              <a:spcAft>
                <a:spcPts val="600"/>
              </a:spcAft>
              <a:buFont typeface="Arial" panose="020B0604020202020204" pitchFamily="34" charset="0"/>
              <a:buChar char="•"/>
            </a:pPr>
            <a:r>
              <a:rPr lang="fr-FR" noProof="0" dirty="0"/>
              <a:t>Ouverture et compréhension des acteurs Justice</a:t>
            </a:r>
          </a:p>
          <a:p>
            <a:pPr indent="-228600">
              <a:lnSpc>
                <a:spcPct val="90000"/>
              </a:lnSpc>
              <a:spcAft>
                <a:spcPts val="600"/>
              </a:spcAft>
              <a:buFont typeface="Arial" panose="020B0604020202020204" pitchFamily="34" charset="0"/>
              <a:buChar char="•"/>
            </a:pPr>
            <a:endParaRPr lang="en-US" sz="1300" dirty="0"/>
          </a:p>
        </p:txBody>
      </p:sp>
      <p:pic>
        <p:nvPicPr>
          <p:cNvPr id="5" name="Espace réservé du contenu 4">
            <a:extLst>
              <a:ext uri="{FF2B5EF4-FFF2-40B4-BE49-F238E27FC236}">
                <a16:creationId xmlns:a16="http://schemas.microsoft.com/office/drawing/2014/main" id="{53316AF6-BA1B-65C0-A876-5D3D63E0BF2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3625" r="3832" b="-2"/>
          <a:stretch>
            <a:fillRect/>
          </a:stretch>
        </p:blipFill>
        <p:spPr>
          <a:xfrm>
            <a:off x="5089243" y="877413"/>
            <a:ext cx="6222628" cy="5043096"/>
          </a:xfrm>
          <a:prstGeom prst="rect">
            <a:avLst/>
          </a:prstGeom>
        </p:spPr>
      </p:pic>
    </p:spTree>
    <p:extLst>
      <p:ext uri="{BB962C8B-B14F-4D97-AF65-F5344CB8AC3E}">
        <p14:creationId xmlns:p14="http://schemas.microsoft.com/office/powerpoint/2010/main" val="24494277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7F55702B-E33B-8283-11C0-6C11E093088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0" y="1"/>
            <a:ext cx="12191979" cy="6858000"/>
          </a:xfrm>
          <a:prstGeom prst="rect">
            <a:avLst/>
          </a:prstGeom>
        </p:spPr>
      </p:pic>
    </p:spTree>
    <p:extLst>
      <p:ext uri="{BB962C8B-B14F-4D97-AF65-F5344CB8AC3E}">
        <p14:creationId xmlns:p14="http://schemas.microsoft.com/office/powerpoint/2010/main" val="32331228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FA74A966-5634-7F3E-15A6-E4E91D364D9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0" y="1"/>
            <a:ext cx="12191979" cy="6858000"/>
          </a:xfrm>
          <a:prstGeom prst="rect">
            <a:avLst/>
          </a:prstGeom>
        </p:spPr>
      </p:pic>
    </p:spTree>
    <p:extLst>
      <p:ext uri="{BB962C8B-B14F-4D97-AF65-F5344CB8AC3E}">
        <p14:creationId xmlns:p14="http://schemas.microsoft.com/office/powerpoint/2010/main" val="33237942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85895CA2-2BF3-8E2F-8464-6D3E6AEACB4B}"/>
              </a:ext>
            </a:extLst>
          </p:cNvPr>
          <p:cNvPicPr>
            <a:picLocks noChangeAspect="1"/>
          </p:cNvPicPr>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6276923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14C5EEA-B532-219A-9AB6-0080290E1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4461348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25A36-33F8-B736-968E-9B139BC8DA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CF47912-6D71-4435-5580-7C57B4840901}"/>
              </a:ext>
            </a:extLst>
          </p:cNvPr>
          <p:cNvSpPr>
            <a:spLocks noGrp="1"/>
          </p:cNvSpPr>
          <p:nvPr>
            <p:ph type="title"/>
          </p:nvPr>
        </p:nvSpPr>
        <p:spPr/>
        <p:txBody>
          <a:bodyPr/>
          <a:lstStyle/>
          <a:p>
            <a:r>
              <a:rPr lang="fr-FR" dirty="0"/>
              <a:t>3</a:t>
            </a:r>
            <a:r>
              <a:rPr lang="fr-FR" baseline="30000" dirty="0"/>
              <a:t>eme</a:t>
            </a:r>
            <a:r>
              <a:rPr lang="fr-FR" dirty="0"/>
              <a:t> table ronde</a:t>
            </a:r>
          </a:p>
        </p:txBody>
      </p:sp>
      <p:sp>
        <p:nvSpPr>
          <p:cNvPr id="3" name="Espace réservé du contenu 2">
            <a:extLst>
              <a:ext uri="{FF2B5EF4-FFF2-40B4-BE49-F238E27FC236}">
                <a16:creationId xmlns:a16="http://schemas.microsoft.com/office/drawing/2014/main" id="{3864E199-73CE-214D-9761-C0464FF02449}"/>
              </a:ext>
            </a:extLst>
          </p:cNvPr>
          <p:cNvSpPr>
            <a:spLocks noGrp="1"/>
          </p:cNvSpPr>
          <p:nvPr>
            <p:ph idx="1"/>
          </p:nvPr>
        </p:nvSpPr>
        <p:spPr>
          <a:xfrm>
            <a:off x="1109472" y="2633472"/>
            <a:ext cx="10567416" cy="3712464"/>
          </a:xfrm>
        </p:spPr>
        <p:txBody>
          <a:bodyPr>
            <a:normAutofit/>
          </a:bodyPr>
          <a:lstStyle/>
          <a:p>
            <a:pPr marL="0" indent="0">
              <a:buNone/>
            </a:pPr>
            <a:r>
              <a:rPr lang="fr-FR" sz="3000" dirty="0">
                <a:solidFill>
                  <a:srgbClr val="0070C0"/>
                </a:solidFill>
              </a:rPr>
              <a:t>Mathieu </a:t>
            </a:r>
            <a:r>
              <a:rPr lang="fr-FR" sz="3000" dirty="0" err="1">
                <a:solidFill>
                  <a:srgbClr val="0070C0"/>
                </a:solidFill>
              </a:rPr>
              <a:t>Galmart</a:t>
            </a:r>
            <a:r>
              <a:rPr lang="fr-FR" sz="3000" dirty="0"/>
              <a:t>, référent de l’antenne Eolia de l’équipe mobile TSI, antenne de la cour d’appel de Bruxelles – Brabant wallon</a:t>
            </a:r>
          </a:p>
          <a:p>
            <a:pPr marL="0" indent="0">
              <a:buNone/>
            </a:pPr>
            <a:endParaRPr lang="fr-FR" sz="3000" dirty="0"/>
          </a:p>
          <a:p>
            <a:pPr marL="0" indent="0">
              <a:buNone/>
            </a:pPr>
            <a:r>
              <a:rPr lang="fr-FR" sz="3200" dirty="0"/>
              <a:t>« L’expérience de l’antenne Eolia après une décennie d’application de la loi sur l’internement »</a:t>
            </a:r>
            <a:endParaRPr lang="fr-FR" sz="3000" dirty="0"/>
          </a:p>
        </p:txBody>
      </p:sp>
    </p:spTree>
    <p:extLst>
      <p:ext uri="{BB962C8B-B14F-4D97-AF65-F5344CB8AC3E}">
        <p14:creationId xmlns:p14="http://schemas.microsoft.com/office/powerpoint/2010/main" val="29265008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équipes mobiles</a:t>
            </a:r>
            <a:endParaRPr lang="fr-BE" dirty="0"/>
          </a:p>
        </p:txBody>
      </p:sp>
      <p:sp>
        <p:nvSpPr>
          <p:cNvPr id="4" name="Google Shape;378;p41"/>
          <p:cNvSpPr txBox="1">
            <a:spLocks/>
          </p:cNvSpPr>
          <p:nvPr/>
        </p:nvSpPr>
        <p:spPr>
          <a:xfrm>
            <a:off x="5609780" y="4022953"/>
            <a:ext cx="3486030" cy="571200"/>
          </a:xfrm>
          <a:prstGeom prst="rect">
            <a:avLst/>
          </a:prstGeom>
        </p:spPr>
        <p:txBody>
          <a:bodyPr spcFirstLastPara="1" vert="horz" wrap="square" lIns="121900" tIns="121900" rIns="121900" bIns="121900" rtlCol="0" anchor="b" anchorCtr="0">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BE" sz="2400" dirty="0">
                <a:solidFill>
                  <a:srgbClr val="3E4D61"/>
                </a:solidFill>
              </a:rPr>
              <a:t>Equipe</a:t>
            </a:r>
          </a:p>
        </p:txBody>
      </p:sp>
      <p:sp>
        <p:nvSpPr>
          <p:cNvPr id="5" name="Google Shape;379;p41"/>
          <p:cNvSpPr txBox="1">
            <a:spLocks/>
          </p:cNvSpPr>
          <p:nvPr/>
        </p:nvSpPr>
        <p:spPr>
          <a:xfrm>
            <a:off x="5345099" y="4531243"/>
            <a:ext cx="3486030" cy="10712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r>
              <a:rPr lang="fr-BE" dirty="0">
                <a:solidFill>
                  <a:srgbClr val="3E4D61"/>
                </a:solidFill>
              </a:rPr>
              <a:t>Pluridisciplinaire</a:t>
            </a:r>
          </a:p>
        </p:txBody>
      </p:sp>
      <p:sp>
        <p:nvSpPr>
          <p:cNvPr id="6" name="Google Shape;380;p41"/>
          <p:cNvSpPr txBox="1">
            <a:spLocks/>
          </p:cNvSpPr>
          <p:nvPr/>
        </p:nvSpPr>
        <p:spPr>
          <a:xfrm>
            <a:off x="8566448" y="3997136"/>
            <a:ext cx="3486030" cy="571200"/>
          </a:xfrm>
          <a:prstGeom prst="rect">
            <a:avLst/>
          </a:prstGeom>
        </p:spPr>
        <p:txBody>
          <a:bodyPr spcFirstLastPara="1" vert="horz" wrap="square" lIns="121900" tIns="121900" rIns="121900" bIns="121900" rtlCol="0" anchor="b" anchorCtr="0">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BE" sz="2400" dirty="0">
                <a:solidFill>
                  <a:srgbClr val="3E4D61"/>
                </a:solidFill>
              </a:rPr>
              <a:t>Collaboration</a:t>
            </a:r>
          </a:p>
        </p:txBody>
      </p:sp>
      <p:sp>
        <p:nvSpPr>
          <p:cNvPr id="7" name="Google Shape;381;p41"/>
          <p:cNvSpPr txBox="1">
            <a:spLocks/>
          </p:cNvSpPr>
          <p:nvPr/>
        </p:nvSpPr>
        <p:spPr>
          <a:xfrm>
            <a:off x="8566448" y="4494150"/>
            <a:ext cx="3486030" cy="10712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Clr>
                <a:schemeClr val="dk1"/>
              </a:buClr>
              <a:buSzPts val="1100"/>
            </a:pPr>
            <a:r>
              <a:rPr lang="fr-FR" dirty="0">
                <a:solidFill>
                  <a:srgbClr val="3E4D61"/>
                </a:solidFill>
              </a:rPr>
              <a:t>Lien direct et étroit avec les coordinateurs Santé et Justice </a:t>
            </a:r>
          </a:p>
        </p:txBody>
      </p:sp>
      <p:sp>
        <p:nvSpPr>
          <p:cNvPr id="8" name="Google Shape;382;p41"/>
          <p:cNvSpPr/>
          <p:nvPr/>
        </p:nvSpPr>
        <p:spPr>
          <a:xfrm>
            <a:off x="2464033" y="3043621"/>
            <a:ext cx="960365" cy="699683"/>
          </a:xfrm>
          <a:custGeom>
            <a:avLst/>
            <a:gdLst/>
            <a:ahLst/>
            <a:cxnLst/>
            <a:rect l="l" t="t" r="r" b="b"/>
            <a:pathLst>
              <a:path w="13288" h="11068" extrusionOk="0">
                <a:moveTo>
                  <a:pt x="2398" y="582"/>
                </a:moveTo>
                <a:cubicBezTo>
                  <a:pt x="2592" y="582"/>
                  <a:pt x="2748" y="738"/>
                  <a:pt x="2748" y="931"/>
                </a:cubicBezTo>
                <a:lnTo>
                  <a:pt x="2748" y="2239"/>
                </a:lnTo>
                <a:cubicBezTo>
                  <a:pt x="2748" y="2432"/>
                  <a:pt x="2592" y="2588"/>
                  <a:pt x="2398" y="2588"/>
                </a:cubicBezTo>
                <a:cubicBezTo>
                  <a:pt x="2205" y="2588"/>
                  <a:pt x="2049" y="2432"/>
                  <a:pt x="2049" y="2239"/>
                </a:cubicBezTo>
                <a:lnTo>
                  <a:pt x="2049" y="931"/>
                </a:lnTo>
                <a:cubicBezTo>
                  <a:pt x="2049" y="738"/>
                  <a:pt x="2205" y="582"/>
                  <a:pt x="2398" y="582"/>
                </a:cubicBezTo>
                <a:close/>
                <a:moveTo>
                  <a:pt x="10890" y="582"/>
                </a:moveTo>
                <a:cubicBezTo>
                  <a:pt x="11083" y="582"/>
                  <a:pt x="11240" y="738"/>
                  <a:pt x="11240" y="931"/>
                </a:cubicBezTo>
                <a:lnTo>
                  <a:pt x="11240" y="2239"/>
                </a:lnTo>
                <a:cubicBezTo>
                  <a:pt x="11240" y="2432"/>
                  <a:pt x="11083" y="2588"/>
                  <a:pt x="10890" y="2588"/>
                </a:cubicBezTo>
                <a:cubicBezTo>
                  <a:pt x="10697" y="2588"/>
                  <a:pt x="10540" y="2432"/>
                  <a:pt x="10540" y="2239"/>
                </a:cubicBezTo>
                <a:lnTo>
                  <a:pt x="10540" y="931"/>
                </a:lnTo>
                <a:cubicBezTo>
                  <a:pt x="10540" y="738"/>
                  <a:pt x="10697" y="582"/>
                  <a:pt x="10890" y="582"/>
                </a:cubicBezTo>
                <a:close/>
                <a:moveTo>
                  <a:pt x="5343" y="4117"/>
                </a:moveTo>
                <a:lnTo>
                  <a:pt x="5343" y="5048"/>
                </a:lnTo>
                <a:lnTo>
                  <a:pt x="3677" y="5048"/>
                </a:lnTo>
                <a:lnTo>
                  <a:pt x="3677" y="4117"/>
                </a:lnTo>
                <a:close/>
                <a:moveTo>
                  <a:pt x="9903" y="4116"/>
                </a:moveTo>
                <a:lnTo>
                  <a:pt x="9903" y="5048"/>
                </a:lnTo>
                <a:lnTo>
                  <a:pt x="8236" y="5048"/>
                </a:lnTo>
                <a:lnTo>
                  <a:pt x="8236" y="4116"/>
                </a:lnTo>
                <a:close/>
                <a:moveTo>
                  <a:pt x="12182" y="4117"/>
                </a:moveTo>
                <a:lnTo>
                  <a:pt x="12182" y="5048"/>
                </a:lnTo>
                <a:lnTo>
                  <a:pt x="10516" y="5048"/>
                </a:lnTo>
                <a:lnTo>
                  <a:pt x="10516" y="4117"/>
                </a:lnTo>
                <a:close/>
                <a:moveTo>
                  <a:pt x="7624" y="4117"/>
                </a:moveTo>
                <a:lnTo>
                  <a:pt x="7624" y="5049"/>
                </a:lnTo>
                <a:lnTo>
                  <a:pt x="5957" y="5049"/>
                </a:lnTo>
                <a:lnTo>
                  <a:pt x="5957" y="4117"/>
                </a:lnTo>
                <a:close/>
                <a:moveTo>
                  <a:pt x="3064" y="5696"/>
                </a:moveTo>
                <a:lnTo>
                  <a:pt x="3064" y="6629"/>
                </a:lnTo>
                <a:lnTo>
                  <a:pt x="1397" y="6629"/>
                </a:lnTo>
                <a:lnTo>
                  <a:pt x="1397" y="5696"/>
                </a:lnTo>
                <a:close/>
                <a:moveTo>
                  <a:pt x="5343" y="5698"/>
                </a:moveTo>
                <a:lnTo>
                  <a:pt x="5343" y="6629"/>
                </a:lnTo>
                <a:lnTo>
                  <a:pt x="3677" y="6629"/>
                </a:lnTo>
                <a:lnTo>
                  <a:pt x="3677" y="5698"/>
                </a:lnTo>
                <a:close/>
                <a:moveTo>
                  <a:pt x="9903" y="5696"/>
                </a:moveTo>
                <a:lnTo>
                  <a:pt x="9903" y="6629"/>
                </a:lnTo>
                <a:lnTo>
                  <a:pt x="8236" y="6629"/>
                </a:lnTo>
                <a:lnTo>
                  <a:pt x="8236" y="5696"/>
                </a:lnTo>
                <a:close/>
                <a:moveTo>
                  <a:pt x="12182" y="5698"/>
                </a:moveTo>
                <a:lnTo>
                  <a:pt x="12182" y="6629"/>
                </a:lnTo>
                <a:lnTo>
                  <a:pt x="10516" y="6629"/>
                </a:lnTo>
                <a:lnTo>
                  <a:pt x="10516" y="5698"/>
                </a:lnTo>
                <a:close/>
                <a:moveTo>
                  <a:pt x="7624" y="5698"/>
                </a:moveTo>
                <a:lnTo>
                  <a:pt x="7624" y="6630"/>
                </a:lnTo>
                <a:lnTo>
                  <a:pt x="5957" y="6630"/>
                </a:lnTo>
                <a:lnTo>
                  <a:pt x="5957" y="5698"/>
                </a:lnTo>
                <a:close/>
                <a:moveTo>
                  <a:pt x="9903" y="7278"/>
                </a:moveTo>
                <a:lnTo>
                  <a:pt x="9903" y="8209"/>
                </a:lnTo>
                <a:lnTo>
                  <a:pt x="8236" y="8209"/>
                </a:lnTo>
                <a:lnTo>
                  <a:pt x="8236" y="7278"/>
                </a:lnTo>
                <a:close/>
                <a:moveTo>
                  <a:pt x="3064" y="7278"/>
                </a:moveTo>
                <a:lnTo>
                  <a:pt x="3064" y="8210"/>
                </a:lnTo>
                <a:lnTo>
                  <a:pt x="1397" y="8210"/>
                </a:lnTo>
                <a:lnTo>
                  <a:pt x="1397" y="7278"/>
                </a:lnTo>
                <a:close/>
                <a:moveTo>
                  <a:pt x="5343" y="7278"/>
                </a:moveTo>
                <a:lnTo>
                  <a:pt x="5343" y="8210"/>
                </a:lnTo>
                <a:lnTo>
                  <a:pt x="3677" y="8210"/>
                </a:lnTo>
                <a:lnTo>
                  <a:pt x="3677" y="7278"/>
                </a:lnTo>
                <a:close/>
                <a:moveTo>
                  <a:pt x="12182" y="7278"/>
                </a:moveTo>
                <a:lnTo>
                  <a:pt x="12182" y="8210"/>
                </a:lnTo>
                <a:lnTo>
                  <a:pt x="10516" y="8210"/>
                </a:lnTo>
                <a:lnTo>
                  <a:pt x="10516" y="7278"/>
                </a:lnTo>
                <a:close/>
                <a:moveTo>
                  <a:pt x="7624" y="7279"/>
                </a:moveTo>
                <a:lnTo>
                  <a:pt x="7624" y="8211"/>
                </a:lnTo>
                <a:lnTo>
                  <a:pt x="5957" y="8211"/>
                </a:lnTo>
                <a:lnTo>
                  <a:pt x="5957" y="7279"/>
                </a:lnTo>
                <a:close/>
                <a:moveTo>
                  <a:pt x="3064" y="8860"/>
                </a:moveTo>
                <a:lnTo>
                  <a:pt x="3064" y="9791"/>
                </a:lnTo>
                <a:lnTo>
                  <a:pt x="1397" y="9791"/>
                </a:lnTo>
                <a:lnTo>
                  <a:pt x="1397" y="8860"/>
                </a:lnTo>
                <a:close/>
                <a:moveTo>
                  <a:pt x="5343" y="8860"/>
                </a:moveTo>
                <a:lnTo>
                  <a:pt x="5343" y="9791"/>
                </a:lnTo>
                <a:lnTo>
                  <a:pt x="3677" y="9791"/>
                </a:lnTo>
                <a:lnTo>
                  <a:pt x="3677" y="8860"/>
                </a:lnTo>
                <a:close/>
                <a:moveTo>
                  <a:pt x="10890" y="0"/>
                </a:moveTo>
                <a:cubicBezTo>
                  <a:pt x="10371" y="0"/>
                  <a:pt x="9944" y="412"/>
                  <a:pt x="9927" y="931"/>
                </a:cubicBezTo>
                <a:lnTo>
                  <a:pt x="9927" y="1693"/>
                </a:lnTo>
                <a:lnTo>
                  <a:pt x="3361" y="1693"/>
                </a:lnTo>
                <a:lnTo>
                  <a:pt x="3361" y="931"/>
                </a:lnTo>
                <a:cubicBezTo>
                  <a:pt x="3343" y="413"/>
                  <a:pt x="2918" y="2"/>
                  <a:pt x="2398" y="2"/>
                </a:cubicBezTo>
                <a:cubicBezTo>
                  <a:pt x="1880" y="2"/>
                  <a:pt x="1455" y="413"/>
                  <a:pt x="1436" y="931"/>
                </a:cubicBezTo>
                <a:lnTo>
                  <a:pt x="1436" y="1693"/>
                </a:lnTo>
                <a:lnTo>
                  <a:pt x="308" y="1693"/>
                </a:lnTo>
                <a:cubicBezTo>
                  <a:pt x="138" y="1693"/>
                  <a:pt x="1" y="1830"/>
                  <a:pt x="1" y="1999"/>
                </a:cubicBezTo>
                <a:lnTo>
                  <a:pt x="1" y="9912"/>
                </a:lnTo>
                <a:cubicBezTo>
                  <a:pt x="2" y="10550"/>
                  <a:pt x="518" y="11068"/>
                  <a:pt x="1156" y="11068"/>
                </a:cubicBezTo>
                <a:lnTo>
                  <a:pt x="12133" y="11068"/>
                </a:lnTo>
                <a:cubicBezTo>
                  <a:pt x="12769" y="11068"/>
                  <a:pt x="13287" y="10550"/>
                  <a:pt x="13288" y="9912"/>
                </a:cubicBezTo>
                <a:lnTo>
                  <a:pt x="13288" y="1999"/>
                </a:lnTo>
                <a:cubicBezTo>
                  <a:pt x="13288" y="1830"/>
                  <a:pt x="13150" y="1693"/>
                  <a:pt x="12981" y="1693"/>
                </a:cubicBezTo>
                <a:lnTo>
                  <a:pt x="11852" y="1693"/>
                </a:lnTo>
                <a:lnTo>
                  <a:pt x="11852" y="931"/>
                </a:lnTo>
                <a:cubicBezTo>
                  <a:pt x="11835" y="412"/>
                  <a:pt x="11410" y="0"/>
                  <a:pt x="10890" y="0"/>
                </a:cubicBezTo>
                <a:close/>
              </a:path>
            </a:pathLst>
          </a:custGeom>
          <a:solidFill>
            <a:srgbClr val="3E4D61"/>
          </a:solidFill>
          <a:ln>
            <a:noFill/>
          </a:ln>
        </p:spPr>
        <p:txBody>
          <a:bodyPr spcFirstLastPara="1" wrap="square" lIns="121900" tIns="121900" rIns="121900" bIns="121900" anchor="ctr" anchorCtr="0">
            <a:noAutofit/>
          </a:bodyPr>
          <a:lstStyle/>
          <a:p>
            <a:endParaRPr sz="2400" dirty="0"/>
          </a:p>
        </p:txBody>
      </p:sp>
      <p:grpSp>
        <p:nvGrpSpPr>
          <p:cNvPr id="9" name="Google Shape;8219;p78">
            <a:extLst>
              <a:ext uri="{FF2B5EF4-FFF2-40B4-BE49-F238E27FC236}">
                <a16:creationId xmlns:a16="http://schemas.microsoft.com/office/drawing/2014/main" id="{D8CB98AD-9098-444D-AC4E-050A23C2A0AD}"/>
              </a:ext>
            </a:extLst>
          </p:cNvPr>
          <p:cNvGrpSpPr/>
          <p:nvPr/>
        </p:nvGrpSpPr>
        <p:grpSpPr>
          <a:xfrm>
            <a:off x="9610512" y="3074904"/>
            <a:ext cx="1103871" cy="668400"/>
            <a:chOff x="2037825" y="3254050"/>
            <a:chExt cx="296175" cy="296175"/>
          </a:xfrm>
          <a:solidFill>
            <a:srgbClr val="3E4D61"/>
          </a:solidFill>
        </p:grpSpPr>
        <p:sp>
          <p:nvSpPr>
            <p:cNvPr id="10" name="Google Shape;8220;p78">
              <a:extLst>
                <a:ext uri="{FF2B5EF4-FFF2-40B4-BE49-F238E27FC236}">
                  <a16:creationId xmlns:a16="http://schemas.microsoft.com/office/drawing/2014/main" id="{8E3FB711-873B-B749-AA89-015F2A12AD9B}"/>
                </a:ext>
              </a:extLst>
            </p:cNvPr>
            <p:cNvSpPr/>
            <p:nvPr/>
          </p:nvSpPr>
          <p:spPr>
            <a:xfrm>
              <a:off x="2063825" y="3254050"/>
              <a:ext cx="86675" cy="86675"/>
            </a:xfrm>
            <a:custGeom>
              <a:avLst/>
              <a:gdLst/>
              <a:ahLst/>
              <a:cxnLst/>
              <a:rect l="l" t="t" r="r" b="b"/>
              <a:pathLst>
                <a:path w="3467" h="3467" extrusionOk="0">
                  <a:moveTo>
                    <a:pt x="1733" y="1"/>
                  </a:moveTo>
                  <a:cubicBezTo>
                    <a:pt x="788" y="1"/>
                    <a:pt x="1" y="788"/>
                    <a:pt x="1" y="1733"/>
                  </a:cubicBezTo>
                  <a:cubicBezTo>
                    <a:pt x="1" y="2679"/>
                    <a:pt x="788" y="3466"/>
                    <a:pt x="1733" y="3466"/>
                  </a:cubicBezTo>
                  <a:cubicBezTo>
                    <a:pt x="2678" y="3466"/>
                    <a:pt x="3466" y="2679"/>
                    <a:pt x="3466" y="1733"/>
                  </a:cubicBezTo>
                  <a:cubicBezTo>
                    <a:pt x="3466" y="788"/>
                    <a:pt x="2678" y="1"/>
                    <a:pt x="1733" y="1"/>
                  </a:cubicBezTo>
                  <a:close/>
                </a:path>
              </a:pathLst>
            </a:custGeom>
            <a:grpFill/>
            <a:ln>
              <a:noFill/>
            </a:ln>
          </p:spPr>
          <p:txBody>
            <a:bodyPr spcFirstLastPara="1" wrap="square" lIns="121900" tIns="121900" rIns="121900" bIns="121900" anchor="ctr" anchorCtr="0">
              <a:noAutofit/>
            </a:bodyPr>
            <a:lstStyle/>
            <a:p>
              <a:endParaRPr sz="2400" dirty="0"/>
            </a:p>
          </p:txBody>
        </p:sp>
        <p:sp>
          <p:nvSpPr>
            <p:cNvPr id="11" name="Google Shape;8221;p78">
              <a:extLst>
                <a:ext uri="{FF2B5EF4-FFF2-40B4-BE49-F238E27FC236}">
                  <a16:creationId xmlns:a16="http://schemas.microsoft.com/office/drawing/2014/main" id="{39B7C07D-9AF2-BE42-A5C2-10946BA8D3D1}"/>
                </a:ext>
              </a:extLst>
            </p:cNvPr>
            <p:cNvSpPr/>
            <p:nvPr/>
          </p:nvSpPr>
          <p:spPr>
            <a:xfrm>
              <a:off x="2178025" y="3289500"/>
              <a:ext cx="104000" cy="67950"/>
            </a:xfrm>
            <a:custGeom>
              <a:avLst/>
              <a:gdLst/>
              <a:ahLst/>
              <a:cxnLst/>
              <a:rect l="l" t="t" r="r" b="b"/>
              <a:pathLst>
                <a:path w="4160" h="2718" extrusionOk="0">
                  <a:moveTo>
                    <a:pt x="347" y="0"/>
                  </a:moveTo>
                  <a:cubicBezTo>
                    <a:pt x="158" y="0"/>
                    <a:pt x="1" y="158"/>
                    <a:pt x="1" y="347"/>
                  </a:cubicBezTo>
                  <a:cubicBezTo>
                    <a:pt x="1" y="536"/>
                    <a:pt x="95" y="662"/>
                    <a:pt x="316" y="662"/>
                  </a:cubicBezTo>
                  <a:lnTo>
                    <a:pt x="2395" y="662"/>
                  </a:lnTo>
                  <a:cubicBezTo>
                    <a:pt x="2584" y="662"/>
                    <a:pt x="2742" y="820"/>
                    <a:pt x="2742" y="1009"/>
                  </a:cubicBezTo>
                  <a:lnTo>
                    <a:pt x="2742" y="1576"/>
                  </a:lnTo>
                  <a:lnTo>
                    <a:pt x="2616" y="1450"/>
                  </a:lnTo>
                  <a:cubicBezTo>
                    <a:pt x="2568" y="1387"/>
                    <a:pt x="2482" y="1355"/>
                    <a:pt x="2391" y="1355"/>
                  </a:cubicBezTo>
                  <a:cubicBezTo>
                    <a:pt x="2301" y="1355"/>
                    <a:pt x="2206" y="1387"/>
                    <a:pt x="2143" y="1450"/>
                  </a:cubicBezTo>
                  <a:cubicBezTo>
                    <a:pt x="2049" y="1576"/>
                    <a:pt x="2049" y="1796"/>
                    <a:pt x="2143" y="1922"/>
                  </a:cubicBezTo>
                  <a:lnTo>
                    <a:pt x="2868" y="2647"/>
                  </a:lnTo>
                  <a:cubicBezTo>
                    <a:pt x="2931" y="2694"/>
                    <a:pt x="3017" y="2718"/>
                    <a:pt x="3104" y="2718"/>
                  </a:cubicBezTo>
                  <a:cubicBezTo>
                    <a:pt x="3191" y="2718"/>
                    <a:pt x="3277" y="2694"/>
                    <a:pt x="3340" y="2647"/>
                  </a:cubicBezTo>
                  <a:lnTo>
                    <a:pt x="4033" y="1922"/>
                  </a:lnTo>
                  <a:cubicBezTo>
                    <a:pt x="4159" y="1796"/>
                    <a:pt x="4159" y="1576"/>
                    <a:pt x="4033" y="1450"/>
                  </a:cubicBezTo>
                  <a:cubicBezTo>
                    <a:pt x="3986" y="1387"/>
                    <a:pt x="3899" y="1355"/>
                    <a:pt x="3809" y="1355"/>
                  </a:cubicBezTo>
                  <a:cubicBezTo>
                    <a:pt x="3718" y="1355"/>
                    <a:pt x="3624" y="1387"/>
                    <a:pt x="3561" y="1450"/>
                  </a:cubicBezTo>
                  <a:lnTo>
                    <a:pt x="3466" y="1576"/>
                  </a:lnTo>
                  <a:lnTo>
                    <a:pt x="3466" y="1009"/>
                  </a:lnTo>
                  <a:cubicBezTo>
                    <a:pt x="3466" y="441"/>
                    <a:pt x="2994" y="0"/>
                    <a:pt x="2427" y="0"/>
                  </a:cubicBezTo>
                  <a:close/>
                </a:path>
              </a:pathLst>
            </a:custGeom>
            <a:grpFill/>
            <a:ln>
              <a:noFill/>
            </a:ln>
          </p:spPr>
          <p:txBody>
            <a:bodyPr spcFirstLastPara="1" wrap="square" lIns="121900" tIns="121900" rIns="121900" bIns="121900" anchor="ctr" anchorCtr="0">
              <a:noAutofit/>
            </a:bodyPr>
            <a:lstStyle/>
            <a:p>
              <a:endParaRPr sz="2400" dirty="0"/>
            </a:p>
          </p:txBody>
        </p:sp>
        <p:sp>
          <p:nvSpPr>
            <p:cNvPr id="12" name="Google Shape;8222;p78">
              <a:extLst>
                <a:ext uri="{FF2B5EF4-FFF2-40B4-BE49-F238E27FC236}">
                  <a16:creationId xmlns:a16="http://schemas.microsoft.com/office/drawing/2014/main" id="{9B3432C9-BCE0-6E4E-90AA-CB4B85A5CF04}"/>
                </a:ext>
              </a:extLst>
            </p:cNvPr>
            <p:cNvSpPr/>
            <p:nvPr/>
          </p:nvSpPr>
          <p:spPr>
            <a:xfrm>
              <a:off x="2070125" y="3444225"/>
              <a:ext cx="106350" cy="69075"/>
            </a:xfrm>
            <a:custGeom>
              <a:avLst/>
              <a:gdLst/>
              <a:ahLst/>
              <a:cxnLst/>
              <a:rect l="l" t="t" r="r" b="b"/>
              <a:pathLst>
                <a:path w="4254" h="2763" extrusionOk="0">
                  <a:moveTo>
                    <a:pt x="1095" y="0"/>
                  </a:moveTo>
                  <a:cubicBezTo>
                    <a:pt x="1002" y="0"/>
                    <a:pt x="904" y="28"/>
                    <a:pt x="820" y="112"/>
                  </a:cubicBezTo>
                  <a:lnTo>
                    <a:pt x="127" y="805"/>
                  </a:lnTo>
                  <a:cubicBezTo>
                    <a:pt x="1" y="931"/>
                    <a:pt x="1" y="1184"/>
                    <a:pt x="127" y="1278"/>
                  </a:cubicBezTo>
                  <a:cubicBezTo>
                    <a:pt x="190" y="1341"/>
                    <a:pt x="276" y="1373"/>
                    <a:pt x="363" y="1373"/>
                  </a:cubicBezTo>
                  <a:cubicBezTo>
                    <a:pt x="449" y="1373"/>
                    <a:pt x="536" y="1341"/>
                    <a:pt x="599" y="1278"/>
                  </a:cubicBezTo>
                  <a:lnTo>
                    <a:pt x="725" y="1184"/>
                  </a:lnTo>
                  <a:lnTo>
                    <a:pt x="725" y="1719"/>
                  </a:lnTo>
                  <a:cubicBezTo>
                    <a:pt x="725" y="2318"/>
                    <a:pt x="1198" y="2759"/>
                    <a:pt x="1733" y="2759"/>
                  </a:cubicBezTo>
                  <a:lnTo>
                    <a:pt x="3813" y="2759"/>
                  </a:lnTo>
                  <a:cubicBezTo>
                    <a:pt x="3837" y="2761"/>
                    <a:pt x="3861" y="2763"/>
                    <a:pt x="3883" y="2763"/>
                  </a:cubicBezTo>
                  <a:cubicBezTo>
                    <a:pt x="4122" y="2763"/>
                    <a:pt x="4254" y="2616"/>
                    <a:pt x="4254" y="2444"/>
                  </a:cubicBezTo>
                  <a:cubicBezTo>
                    <a:pt x="4254" y="2223"/>
                    <a:pt x="4096" y="2066"/>
                    <a:pt x="3907" y="2066"/>
                  </a:cubicBezTo>
                  <a:lnTo>
                    <a:pt x="1828" y="2066"/>
                  </a:lnTo>
                  <a:cubicBezTo>
                    <a:pt x="1639" y="2066"/>
                    <a:pt x="1481" y="1908"/>
                    <a:pt x="1481" y="1719"/>
                  </a:cubicBezTo>
                  <a:lnTo>
                    <a:pt x="1481" y="1184"/>
                  </a:lnTo>
                  <a:lnTo>
                    <a:pt x="1576" y="1278"/>
                  </a:lnTo>
                  <a:cubicBezTo>
                    <a:pt x="1639" y="1341"/>
                    <a:pt x="1733" y="1373"/>
                    <a:pt x="1824" y="1373"/>
                  </a:cubicBezTo>
                  <a:cubicBezTo>
                    <a:pt x="1914" y="1373"/>
                    <a:pt x="2001" y="1341"/>
                    <a:pt x="2048" y="1278"/>
                  </a:cubicBezTo>
                  <a:cubicBezTo>
                    <a:pt x="2174" y="1184"/>
                    <a:pt x="2174" y="931"/>
                    <a:pt x="2048" y="805"/>
                  </a:cubicBezTo>
                  <a:lnTo>
                    <a:pt x="1355" y="112"/>
                  </a:lnTo>
                  <a:cubicBezTo>
                    <a:pt x="1292" y="81"/>
                    <a:pt x="1261" y="81"/>
                    <a:pt x="1229" y="18"/>
                  </a:cubicBezTo>
                  <a:cubicBezTo>
                    <a:pt x="1187" y="7"/>
                    <a:pt x="1142" y="0"/>
                    <a:pt x="1095" y="0"/>
                  </a:cubicBezTo>
                  <a:close/>
                </a:path>
              </a:pathLst>
            </a:custGeom>
            <a:grpFill/>
            <a:ln>
              <a:noFill/>
            </a:ln>
          </p:spPr>
          <p:txBody>
            <a:bodyPr spcFirstLastPara="1" wrap="square" lIns="121900" tIns="121900" rIns="121900" bIns="121900" anchor="ctr" anchorCtr="0">
              <a:noAutofit/>
            </a:bodyPr>
            <a:lstStyle/>
            <a:p>
              <a:endParaRPr sz="2400" dirty="0"/>
            </a:p>
          </p:txBody>
        </p:sp>
        <p:sp>
          <p:nvSpPr>
            <p:cNvPr id="13" name="Google Shape;8223;p78">
              <a:extLst>
                <a:ext uri="{FF2B5EF4-FFF2-40B4-BE49-F238E27FC236}">
                  <a16:creationId xmlns:a16="http://schemas.microsoft.com/office/drawing/2014/main" id="{AF861A11-76AA-9748-B3A3-5F4E22D9F532}"/>
                </a:ext>
              </a:extLst>
            </p:cNvPr>
            <p:cNvSpPr/>
            <p:nvPr/>
          </p:nvSpPr>
          <p:spPr>
            <a:xfrm>
              <a:off x="2219775" y="3375350"/>
              <a:ext cx="89025" cy="85875"/>
            </a:xfrm>
            <a:custGeom>
              <a:avLst/>
              <a:gdLst/>
              <a:ahLst/>
              <a:cxnLst/>
              <a:rect l="l" t="t" r="r" b="b"/>
              <a:pathLst>
                <a:path w="3561" h="3435" extrusionOk="0">
                  <a:moveTo>
                    <a:pt x="1796" y="0"/>
                  </a:moveTo>
                  <a:cubicBezTo>
                    <a:pt x="788" y="0"/>
                    <a:pt x="0" y="788"/>
                    <a:pt x="0" y="1733"/>
                  </a:cubicBezTo>
                  <a:cubicBezTo>
                    <a:pt x="0" y="2647"/>
                    <a:pt x="788" y="3434"/>
                    <a:pt x="1796" y="3434"/>
                  </a:cubicBezTo>
                  <a:cubicBezTo>
                    <a:pt x="2741" y="3434"/>
                    <a:pt x="3561" y="2647"/>
                    <a:pt x="3561" y="1733"/>
                  </a:cubicBezTo>
                  <a:cubicBezTo>
                    <a:pt x="3561" y="788"/>
                    <a:pt x="2773" y="0"/>
                    <a:pt x="1796" y="0"/>
                  </a:cubicBezTo>
                  <a:close/>
                </a:path>
              </a:pathLst>
            </a:custGeom>
            <a:grpFill/>
            <a:ln>
              <a:noFill/>
            </a:ln>
          </p:spPr>
          <p:txBody>
            <a:bodyPr spcFirstLastPara="1" wrap="square" lIns="121900" tIns="121900" rIns="121900" bIns="121900" anchor="ctr" anchorCtr="0">
              <a:noAutofit/>
            </a:bodyPr>
            <a:lstStyle/>
            <a:p>
              <a:endParaRPr sz="2400" dirty="0"/>
            </a:p>
          </p:txBody>
        </p:sp>
        <p:sp>
          <p:nvSpPr>
            <p:cNvPr id="14" name="Google Shape;8224;p78">
              <a:extLst>
                <a:ext uri="{FF2B5EF4-FFF2-40B4-BE49-F238E27FC236}">
                  <a16:creationId xmlns:a16="http://schemas.microsoft.com/office/drawing/2014/main" id="{70DC7B1E-2DF2-4845-9585-5DFA6F4B60F1}"/>
                </a:ext>
              </a:extLst>
            </p:cNvPr>
            <p:cNvSpPr/>
            <p:nvPr/>
          </p:nvSpPr>
          <p:spPr>
            <a:xfrm>
              <a:off x="2037825" y="3339125"/>
              <a:ext cx="138650" cy="88225"/>
            </a:xfrm>
            <a:custGeom>
              <a:avLst/>
              <a:gdLst/>
              <a:ahLst/>
              <a:cxnLst/>
              <a:rect l="l" t="t" r="r" b="b"/>
              <a:pathLst>
                <a:path w="5546" h="3529" extrusionOk="0">
                  <a:moveTo>
                    <a:pt x="1072" y="0"/>
                  </a:moveTo>
                  <a:cubicBezTo>
                    <a:pt x="442" y="536"/>
                    <a:pt x="32" y="1292"/>
                    <a:pt x="32" y="2143"/>
                  </a:cubicBezTo>
                  <a:lnTo>
                    <a:pt x="32" y="3182"/>
                  </a:lnTo>
                  <a:cubicBezTo>
                    <a:pt x="1" y="3371"/>
                    <a:pt x="158" y="3529"/>
                    <a:pt x="347" y="3529"/>
                  </a:cubicBezTo>
                  <a:lnTo>
                    <a:pt x="5199" y="3529"/>
                  </a:lnTo>
                  <a:cubicBezTo>
                    <a:pt x="5388" y="3529"/>
                    <a:pt x="5546" y="3371"/>
                    <a:pt x="5546" y="3182"/>
                  </a:cubicBezTo>
                  <a:lnTo>
                    <a:pt x="5546" y="2143"/>
                  </a:lnTo>
                  <a:cubicBezTo>
                    <a:pt x="5546" y="1292"/>
                    <a:pt x="5168" y="536"/>
                    <a:pt x="4538" y="0"/>
                  </a:cubicBezTo>
                  <a:cubicBezTo>
                    <a:pt x="4096" y="473"/>
                    <a:pt x="3466" y="756"/>
                    <a:pt x="2805" y="756"/>
                  </a:cubicBezTo>
                  <a:cubicBezTo>
                    <a:pt x="2143" y="756"/>
                    <a:pt x="1513" y="504"/>
                    <a:pt x="1072" y="0"/>
                  </a:cubicBezTo>
                  <a:close/>
                </a:path>
              </a:pathLst>
            </a:custGeom>
            <a:grpFill/>
            <a:ln>
              <a:noFill/>
            </a:ln>
          </p:spPr>
          <p:txBody>
            <a:bodyPr spcFirstLastPara="1" wrap="square" lIns="121900" tIns="121900" rIns="121900" bIns="121900" anchor="ctr" anchorCtr="0">
              <a:noAutofit/>
            </a:bodyPr>
            <a:lstStyle/>
            <a:p>
              <a:endParaRPr sz="2400" dirty="0"/>
            </a:p>
          </p:txBody>
        </p:sp>
        <p:sp>
          <p:nvSpPr>
            <p:cNvPr id="15" name="Google Shape;8225;p78">
              <a:extLst>
                <a:ext uri="{FF2B5EF4-FFF2-40B4-BE49-F238E27FC236}">
                  <a16:creationId xmlns:a16="http://schemas.microsoft.com/office/drawing/2014/main" id="{D1D9EE21-E921-5942-A63E-463D522E344E}"/>
                </a:ext>
              </a:extLst>
            </p:cNvPr>
            <p:cNvSpPr/>
            <p:nvPr/>
          </p:nvSpPr>
          <p:spPr>
            <a:xfrm>
              <a:off x="2193775" y="3460400"/>
              <a:ext cx="140225" cy="89825"/>
            </a:xfrm>
            <a:custGeom>
              <a:avLst/>
              <a:gdLst/>
              <a:ahLst/>
              <a:cxnLst/>
              <a:rect l="l" t="t" r="r" b="b"/>
              <a:pathLst>
                <a:path w="5609" h="3593" extrusionOk="0">
                  <a:moveTo>
                    <a:pt x="1009" y="1"/>
                  </a:moveTo>
                  <a:cubicBezTo>
                    <a:pt x="379" y="537"/>
                    <a:pt x="1" y="1261"/>
                    <a:pt x="1" y="2143"/>
                  </a:cubicBezTo>
                  <a:lnTo>
                    <a:pt x="1" y="3246"/>
                  </a:lnTo>
                  <a:cubicBezTo>
                    <a:pt x="1" y="3435"/>
                    <a:pt x="158" y="3592"/>
                    <a:pt x="347" y="3592"/>
                  </a:cubicBezTo>
                  <a:lnTo>
                    <a:pt x="5262" y="3592"/>
                  </a:lnTo>
                  <a:cubicBezTo>
                    <a:pt x="5451" y="3592"/>
                    <a:pt x="5609" y="3435"/>
                    <a:pt x="5609" y="3246"/>
                  </a:cubicBezTo>
                  <a:lnTo>
                    <a:pt x="5609" y="2143"/>
                  </a:lnTo>
                  <a:cubicBezTo>
                    <a:pt x="5577" y="1261"/>
                    <a:pt x="5199" y="537"/>
                    <a:pt x="4569" y="1"/>
                  </a:cubicBezTo>
                  <a:cubicBezTo>
                    <a:pt x="4128" y="474"/>
                    <a:pt x="3498" y="757"/>
                    <a:pt x="2773" y="757"/>
                  </a:cubicBezTo>
                  <a:cubicBezTo>
                    <a:pt x="2080" y="757"/>
                    <a:pt x="1450" y="474"/>
                    <a:pt x="1009" y="1"/>
                  </a:cubicBezTo>
                  <a:close/>
                </a:path>
              </a:pathLst>
            </a:custGeom>
            <a:grpFill/>
            <a:ln>
              <a:noFill/>
            </a:ln>
          </p:spPr>
          <p:txBody>
            <a:bodyPr spcFirstLastPara="1" wrap="square" lIns="121900" tIns="121900" rIns="121900" bIns="121900" anchor="ctr" anchorCtr="0">
              <a:noAutofit/>
            </a:bodyPr>
            <a:lstStyle/>
            <a:p>
              <a:endParaRPr sz="2400" dirty="0"/>
            </a:p>
          </p:txBody>
        </p:sp>
      </p:grpSp>
      <p:sp>
        <p:nvSpPr>
          <p:cNvPr id="16" name="Rectangle 15" descr="Children">
            <a:extLst>
              <a:ext uri="{FF2B5EF4-FFF2-40B4-BE49-F238E27FC236}">
                <a16:creationId xmlns:a16="http://schemas.microsoft.com/office/drawing/2014/main" id="{F400F2C0-03D8-7946-930C-655E3C476936}"/>
              </a:ext>
            </a:extLst>
          </p:cNvPr>
          <p:cNvSpPr/>
          <p:nvPr/>
        </p:nvSpPr>
        <p:spPr>
          <a:xfrm>
            <a:off x="5724728" y="2794684"/>
            <a:ext cx="1324040" cy="1324040"/>
          </a:xfrm>
          <a:prstGeom prst="rect">
            <a:avLst/>
          </a:prstGeom>
          <a: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fr-FR"/>
          </a:p>
        </p:txBody>
      </p:sp>
      <p:sp>
        <p:nvSpPr>
          <p:cNvPr id="17" name="Google Shape;376;p41"/>
          <p:cNvSpPr txBox="1">
            <a:spLocks/>
          </p:cNvSpPr>
          <p:nvPr/>
        </p:nvSpPr>
        <p:spPr>
          <a:xfrm>
            <a:off x="2156526" y="4022953"/>
            <a:ext cx="1710239" cy="571200"/>
          </a:xfrm>
          <a:prstGeom prst="rect">
            <a:avLst/>
          </a:prstGeom>
        </p:spPr>
        <p:txBody>
          <a:bodyPr spcFirstLastPara="1" vert="horz" wrap="square" lIns="121900" tIns="121900" rIns="121900" bIns="121900" rtlCol="0" anchor="b" anchorCtr="0">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BE" sz="2400" dirty="0">
                <a:solidFill>
                  <a:srgbClr val="3E4D61"/>
                </a:solidFill>
              </a:rPr>
              <a:t>Création</a:t>
            </a:r>
          </a:p>
        </p:txBody>
      </p:sp>
      <p:sp>
        <p:nvSpPr>
          <p:cNvPr id="18" name="Google Shape;377;p41"/>
          <p:cNvSpPr txBox="1">
            <a:spLocks/>
          </p:cNvSpPr>
          <p:nvPr/>
        </p:nvSpPr>
        <p:spPr>
          <a:xfrm>
            <a:off x="1242190" y="4600428"/>
            <a:ext cx="3538910" cy="1071200"/>
          </a:xfrm>
          <a:prstGeom prst="rect">
            <a:avLst/>
          </a:prstGeom>
        </p:spPr>
        <p:txBody>
          <a:bodyPr spcFirstLastPara="1" vert="horz" wrap="square" lIns="121900" tIns="121900" rIns="121900" bIns="121900" rtlCol="0" anchor="t" anchorCtr="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r>
              <a:rPr lang="fr-FR" dirty="0">
                <a:solidFill>
                  <a:srgbClr val="3E4D61"/>
                </a:solidFill>
              </a:rPr>
              <a:t>Une équipe d’</a:t>
            </a:r>
            <a:r>
              <a:rPr lang="fr-FR" dirty="0" err="1">
                <a:solidFill>
                  <a:srgbClr val="3E4D61"/>
                </a:solidFill>
              </a:rPr>
              <a:t>Outreaching</a:t>
            </a:r>
            <a:r>
              <a:rPr lang="fr-FR" dirty="0">
                <a:solidFill>
                  <a:srgbClr val="3E4D61"/>
                </a:solidFill>
              </a:rPr>
              <a:t> a vu le jour en 2009</a:t>
            </a:r>
          </a:p>
          <a:p>
            <a:pPr marL="0" indent="0"/>
            <a:r>
              <a:rPr lang="fr-FR" dirty="0">
                <a:solidFill>
                  <a:srgbClr val="3E4D61"/>
                </a:solidFill>
              </a:rPr>
              <a:t>EMTSI depuis 2014</a:t>
            </a:r>
          </a:p>
        </p:txBody>
      </p:sp>
    </p:spTree>
    <p:extLst>
      <p:ext uri="{BB962C8B-B14F-4D97-AF65-F5344CB8AC3E}">
        <p14:creationId xmlns:p14="http://schemas.microsoft.com/office/powerpoint/2010/main" val="434074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A510017-0CEE-37F8-2CCA-F5492265A6BC}"/>
              </a:ext>
            </a:extLst>
          </p:cNvPr>
          <p:cNvPicPr>
            <a:picLocks noChangeAspect="1"/>
          </p:cNvPicPr>
          <p:nvPr/>
        </p:nvPicPr>
        <p:blipFill>
          <a:blip r:embed="rId2"/>
          <a:stretch>
            <a:fillRect/>
          </a:stretch>
        </p:blipFill>
        <p:spPr>
          <a:xfrm>
            <a:off x="1586177" y="153734"/>
            <a:ext cx="9489653" cy="6550532"/>
          </a:xfrm>
          <a:prstGeom prst="rect">
            <a:avLst/>
          </a:prstGeom>
        </p:spPr>
      </p:pic>
      <p:sp>
        <p:nvSpPr>
          <p:cNvPr id="2" name="ZoneTexte 1">
            <a:extLst>
              <a:ext uri="{FF2B5EF4-FFF2-40B4-BE49-F238E27FC236}">
                <a16:creationId xmlns:a16="http://schemas.microsoft.com/office/drawing/2014/main" id="{0AB96E06-3F4D-0466-058E-6447469B096F}"/>
              </a:ext>
            </a:extLst>
          </p:cNvPr>
          <p:cNvSpPr txBox="1"/>
          <p:nvPr/>
        </p:nvSpPr>
        <p:spPr>
          <a:xfrm>
            <a:off x="9601200" y="6225988"/>
            <a:ext cx="2366682" cy="646331"/>
          </a:xfrm>
          <a:prstGeom prst="rect">
            <a:avLst/>
          </a:prstGeom>
          <a:noFill/>
        </p:spPr>
        <p:txBody>
          <a:bodyPr wrap="square" rtlCol="0">
            <a:spAutoFit/>
          </a:bodyPr>
          <a:lstStyle/>
          <a:p>
            <a:r>
              <a:rPr lang="fr-FR" dirty="0"/>
              <a:t>Schéma tiré du rapport de l’INCC</a:t>
            </a:r>
          </a:p>
        </p:txBody>
      </p:sp>
    </p:spTree>
    <p:extLst>
      <p:ext uri="{BB962C8B-B14F-4D97-AF65-F5344CB8AC3E}">
        <p14:creationId xmlns:p14="http://schemas.microsoft.com/office/powerpoint/2010/main" val="5791960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missions</a:t>
            </a:r>
            <a:endParaRPr lang="fr-BE" dirty="0"/>
          </a:p>
        </p:txBody>
      </p:sp>
      <p:graphicFrame>
        <p:nvGraphicFramePr>
          <p:cNvPr id="4" name="Espace réservé du contenu 2">
            <a:extLst>
              <a:ext uri="{FF2B5EF4-FFF2-40B4-BE49-F238E27FC236}">
                <a16:creationId xmlns:a16="http://schemas.microsoft.com/office/drawing/2014/main" id="{7A166BDF-1B4D-6447-81F6-5965E6F11D49}"/>
              </a:ext>
            </a:extLst>
          </p:cNvPr>
          <p:cNvGraphicFramePr>
            <a:graphicFrameLocks noGrp="1"/>
          </p:cNvGraphicFramePr>
          <p:nvPr>
            <p:ph idx="1"/>
          </p:nvPr>
        </p:nvGraphicFramePr>
        <p:xfrm>
          <a:off x="2589212" y="2580861"/>
          <a:ext cx="8915400" cy="3778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51775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8237" y="633989"/>
            <a:ext cx="10755086" cy="1280890"/>
          </a:xfrm>
        </p:spPr>
        <p:txBody>
          <a:bodyPr>
            <a:normAutofit/>
          </a:bodyPr>
          <a:lstStyle/>
          <a:p>
            <a:r>
              <a:rPr lang="fr-FR" sz="3200" dirty="0"/>
              <a:t>Le travail de la continuité avec différents partenaires</a:t>
            </a:r>
            <a:endParaRPr lang="fr-BE" sz="3200" dirty="0"/>
          </a:p>
        </p:txBody>
      </p:sp>
      <p:sp>
        <p:nvSpPr>
          <p:cNvPr id="4" name="Rectangle 1"/>
          <p:cNvSpPr>
            <a:spLocks noGrp="1" noChangeArrowheads="1"/>
          </p:cNvSpPr>
          <p:nvPr>
            <p:ph idx="1"/>
          </p:nvPr>
        </p:nvSpPr>
        <p:spPr bwMode="auto">
          <a:xfrm>
            <a:off x="1465480" y="4501305"/>
            <a:ext cx="10024155"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000" dirty="0">
              <a:solidFill>
                <a:schemeClr val="tx1"/>
              </a:solidFill>
              <a:latin typeface="Arial Unicode M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000" b="0" i="0" u="none" strike="noStrike" cap="none" normalizeH="0" dirty="0">
              <a:ln>
                <a:noFill/>
              </a:ln>
              <a:solidFill>
                <a:schemeClr val="tx1"/>
              </a:solidFill>
              <a:effectLst/>
              <a:latin typeface="Arial Unicode MS"/>
            </a:endParaRPr>
          </a:p>
          <a:p>
            <a:pPr defTabSz="914400" eaLnBrk="0" fontAlgn="base" hangingPunct="0">
              <a:spcBef>
                <a:spcPct val="0"/>
              </a:spcBef>
              <a:spcAft>
                <a:spcPct val="0"/>
              </a:spcAft>
              <a:buClrTx/>
            </a:pPr>
            <a:r>
              <a:rPr lang="fr-FR" altLang="fr-FR" sz="1000" dirty="0">
                <a:solidFill>
                  <a:schemeClr val="tx1"/>
                </a:solidFill>
                <a:latin typeface="Arial Unicode MS"/>
              </a:rPr>
              <a:t>Avocats</a:t>
            </a:r>
          </a:p>
          <a:p>
            <a:pPr defTabSz="914400" eaLnBrk="0" fontAlgn="base" hangingPunct="0">
              <a:spcBef>
                <a:spcPct val="0"/>
              </a:spcBef>
              <a:spcAft>
                <a:spcPct val="0"/>
              </a:spcAft>
              <a:buClrTx/>
            </a:pPr>
            <a:r>
              <a:rPr lang="fr-FR" altLang="fr-FR" sz="1000" dirty="0">
                <a:solidFill>
                  <a:schemeClr val="tx1"/>
                </a:solidFill>
                <a:latin typeface="Arial Unicode MS"/>
              </a:rPr>
              <a:t>Service psycho-social (SPS)</a:t>
            </a:r>
          </a:p>
          <a:p>
            <a:pPr defTabSz="914400" eaLnBrk="0" fontAlgn="base" hangingPunct="0">
              <a:spcBef>
                <a:spcPct val="0"/>
              </a:spcBef>
              <a:spcAft>
                <a:spcPct val="0"/>
              </a:spcAft>
              <a:buClrTx/>
            </a:pPr>
            <a:r>
              <a:rPr lang="fr-FR" altLang="fr-FR" sz="1000" dirty="0">
                <a:solidFill>
                  <a:schemeClr val="tx1"/>
                </a:solidFill>
                <a:latin typeface="Arial Unicode MS"/>
              </a:rPr>
              <a:t>Service de Soins de Santé en Prison (SSSP)</a:t>
            </a:r>
          </a:p>
          <a:p>
            <a:pPr defTabSz="914400" eaLnBrk="0" fontAlgn="base" hangingPunct="0">
              <a:spcBef>
                <a:spcPct val="0"/>
              </a:spcBef>
              <a:spcAft>
                <a:spcPct val="0"/>
              </a:spcAft>
              <a:buClrTx/>
            </a:pPr>
            <a:r>
              <a:rPr lang="fr-FR" altLang="fr-FR" sz="1000" dirty="0">
                <a:solidFill>
                  <a:schemeClr val="tx1"/>
                </a:solidFill>
                <a:latin typeface="Arial Unicode MS"/>
              </a:rPr>
              <a:t>Service d’aide aux justiciables (SAJ/ SAD)</a:t>
            </a:r>
          </a:p>
          <a:p>
            <a:pPr defTabSz="914400" eaLnBrk="0" fontAlgn="base" hangingPunct="0">
              <a:spcBef>
                <a:spcPct val="0"/>
              </a:spcBef>
              <a:spcAft>
                <a:spcPct val="0"/>
              </a:spcAft>
              <a:buClrTx/>
            </a:pPr>
            <a:r>
              <a:rPr lang="fr-FR" altLang="fr-FR" sz="1000" dirty="0">
                <a:solidFill>
                  <a:schemeClr val="tx1"/>
                </a:solidFill>
                <a:latin typeface="Arial Unicode MS"/>
              </a:rPr>
              <a:t>Assistant de Justice</a:t>
            </a:r>
          </a:p>
          <a:p>
            <a:pPr defTabSz="914400" eaLnBrk="0" fontAlgn="base" hangingPunct="0">
              <a:spcBef>
                <a:spcPct val="0"/>
              </a:spcBef>
              <a:spcAft>
                <a:spcPct val="0"/>
              </a:spcAft>
              <a:buClrTx/>
            </a:pPr>
            <a:r>
              <a:rPr lang="fr-FR" altLang="fr-FR" sz="1000" dirty="0">
                <a:solidFill>
                  <a:schemeClr val="tx1"/>
                </a:solidFill>
                <a:latin typeface="Arial Unicode MS"/>
              </a:rPr>
              <a:t>Médecin (de tutelle, psychiatre ou généraliste)</a:t>
            </a:r>
          </a:p>
          <a:p>
            <a:pPr defTabSz="914400" eaLnBrk="0" fontAlgn="base" hangingPunct="0">
              <a:spcBef>
                <a:spcPct val="0"/>
              </a:spcBef>
              <a:spcAft>
                <a:spcPct val="0"/>
              </a:spcAft>
              <a:buClrTx/>
            </a:pPr>
            <a:r>
              <a:rPr kumimoji="0" lang="fr-FR" altLang="fr-FR" sz="1000" b="0" i="0" u="none" strike="noStrike" cap="none" normalizeH="0" baseline="0" dirty="0">
                <a:ln>
                  <a:noFill/>
                </a:ln>
                <a:solidFill>
                  <a:schemeClr val="tx1"/>
                </a:solidFill>
                <a:effectLst/>
                <a:latin typeface="Arial Unicode MS"/>
              </a:rPr>
              <a:t>Hôpital</a:t>
            </a:r>
          </a:p>
          <a:p>
            <a:pPr defTabSz="914400" eaLnBrk="0" fontAlgn="base" hangingPunct="0">
              <a:spcBef>
                <a:spcPct val="0"/>
              </a:spcBef>
              <a:spcAft>
                <a:spcPct val="0"/>
              </a:spcAft>
              <a:buClrTx/>
            </a:pPr>
            <a:r>
              <a:rPr lang="fr-FR" altLang="fr-FR" sz="1000" dirty="0">
                <a:solidFill>
                  <a:schemeClr val="tx1"/>
                </a:solidFill>
                <a:latin typeface="Arial Unicode MS"/>
              </a:rPr>
              <a:t>Logement</a:t>
            </a:r>
          </a:p>
          <a:p>
            <a:pPr defTabSz="914400" eaLnBrk="0" fontAlgn="base" hangingPunct="0">
              <a:spcBef>
                <a:spcPct val="0"/>
              </a:spcBef>
              <a:spcAft>
                <a:spcPct val="0"/>
              </a:spcAft>
              <a:buClrTx/>
            </a:pPr>
            <a:r>
              <a:rPr kumimoji="0" lang="fr-FR" altLang="fr-FR" sz="1000" b="0" i="0" u="none" strike="noStrike" cap="none" normalizeH="0" baseline="0" dirty="0">
                <a:ln>
                  <a:noFill/>
                </a:ln>
                <a:solidFill>
                  <a:schemeClr val="tx1"/>
                </a:solidFill>
                <a:effectLst/>
                <a:latin typeface="Arial Unicode MS"/>
              </a:rPr>
              <a:t>Services sociaux</a:t>
            </a:r>
          </a:p>
          <a:p>
            <a:pPr defTabSz="914400" eaLnBrk="0" fontAlgn="base" hangingPunct="0">
              <a:spcBef>
                <a:spcPct val="0"/>
              </a:spcBef>
              <a:spcAft>
                <a:spcPct val="0"/>
              </a:spcAft>
              <a:buClrTx/>
            </a:pPr>
            <a:r>
              <a:rPr lang="fr-FR" altLang="fr-FR" sz="1000" dirty="0">
                <a:solidFill>
                  <a:schemeClr val="tx1"/>
                </a:solidFill>
                <a:latin typeface="Arial Unicode MS"/>
              </a:rPr>
              <a:t>Structures agréées et non agréées</a:t>
            </a:r>
          </a:p>
          <a:p>
            <a:pPr defTabSz="914400" eaLnBrk="0" fontAlgn="base" hangingPunct="0">
              <a:spcBef>
                <a:spcPct val="0"/>
              </a:spcBef>
              <a:spcAft>
                <a:spcPct val="0"/>
              </a:spcAft>
              <a:buClrTx/>
            </a:pPr>
            <a:r>
              <a:rPr kumimoji="0" lang="fr-FR" altLang="fr-FR" sz="1000" b="0" i="0" u="none" strike="noStrike" cap="none" normalizeH="0" baseline="0" dirty="0">
                <a:ln>
                  <a:noFill/>
                </a:ln>
                <a:solidFill>
                  <a:schemeClr val="tx1"/>
                </a:solidFill>
                <a:effectLst/>
                <a:latin typeface="Arial Unicode MS"/>
              </a:rPr>
              <a:t>Proches</a:t>
            </a:r>
          </a:p>
          <a:p>
            <a:pPr defTabSz="914400" eaLnBrk="0" fontAlgn="base" hangingPunct="0">
              <a:spcBef>
                <a:spcPct val="0"/>
              </a:spcBef>
              <a:spcAft>
                <a:spcPct val="0"/>
              </a:spcAft>
              <a:buClrTx/>
            </a:pPr>
            <a:r>
              <a:rPr lang="fr-FR" altLang="fr-FR" sz="1000" dirty="0">
                <a:solidFill>
                  <a:schemeClr val="tx1"/>
                </a:solidFill>
                <a:latin typeface="Arial Unicode MS"/>
              </a:rPr>
              <a:t>Réseaux ambulatoires</a:t>
            </a:r>
            <a:endParaRPr kumimoji="0" lang="fr-FR" altLang="fr-FR" sz="1000" b="0" i="0" u="none" strike="noStrike" cap="none" normalizeH="0" baseline="0" dirty="0">
              <a:ln>
                <a:noFill/>
              </a:ln>
              <a:solidFill>
                <a:schemeClr val="tx1"/>
              </a:solidFill>
              <a:effectLst/>
              <a:latin typeface="Arial Unicode M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5" name="ZoneTexte 4"/>
          <p:cNvSpPr txBox="1"/>
          <p:nvPr/>
        </p:nvSpPr>
        <p:spPr>
          <a:xfrm>
            <a:off x="1123405" y="2448915"/>
            <a:ext cx="4258491" cy="1477328"/>
          </a:xfrm>
          <a:prstGeom prst="rect">
            <a:avLst/>
          </a:prstGeom>
          <a:noFill/>
          <a:ln>
            <a:solidFill>
              <a:schemeClr val="tx1"/>
            </a:solidFill>
          </a:ln>
        </p:spPr>
        <p:txBody>
          <a:bodyPr wrap="square" rtlCol="0">
            <a:spAutoFit/>
          </a:bodyPr>
          <a:lstStyle/>
          <a:p>
            <a:r>
              <a:rPr lang="fr-FR" dirty="0">
                <a:solidFill>
                  <a:schemeClr val="accent3">
                    <a:lumMod val="60000"/>
                    <a:lumOff val="40000"/>
                  </a:schemeClr>
                </a:solidFill>
              </a:rPr>
              <a:t>Mission de liaison</a:t>
            </a:r>
          </a:p>
          <a:p>
            <a:endParaRPr lang="fr-FR" dirty="0"/>
          </a:p>
          <a:p>
            <a:r>
              <a:rPr lang="fr-FR" dirty="0"/>
              <a:t>Annexe(s) psychiatrique(s)</a:t>
            </a:r>
          </a:p>
          <a:p>
            <a:endParaRPr lang="fr-FR" dirty="0"/>
          </a:p>
          <a:p>
            <a:r>
              <a:rPr lang="fr-FR" dirty="0"/>
              <a:t>Lieu(x) de placement</a:t>
            </a:r>
            <a:endParaRPr lang="fr-BE" dirty="0"/>
          </a:p>
        </p:txBody>
      </p:sp>
      <p:sp>
        <p:nvSpPr>
          <p:cNvPr id="6" name="ZoneTexte 5"/>
          <p:cNvSpPr txBox="1"/>
          <p:nvPr/>
        </p:nvSpPr>
        <p:spPr>
          <a:xfrm>
            <a:off x="6717613" y="2445178"/>
            <a:ext cx="4641014" cy="2585323"/>
          </a:xfrm>
          <a:prstGeom prst="rect">
            <a:avLst/>
          </a:prstGeom>
          <a:noFill/>
          <a:ln>
            <a:solidFill>
              <a:schemeClr val="tx1"/>
            </a:solidFill>
          </a:ln>
        </p:spPr>
        <p:txBody>
          <a:bodyPr wrap="none" rtlCol="0">
            <a:spAutoFit/>
          </a:bodyPr>
          <a:lstStyle/>
          <a:p>
            <a:r>
              <a:rPr lang="fr-FR" dirty="0">
                <a:solidFill>
                  <a:schemeClr val="accent3">
                    <a:lumMod val="60000"/>
                    <a:lumOff val="40000"/>
                  </a:schemeClr>
                </a:solidFill>
              </a:rPr>
              <a:t>Mission d’</a:t>
            </a:r>
            <a:r>
              <a:rPr lang="fr-FR" dirty="0" err="1">
                <a:solidFill>
                  <a:schemeClr val="accent3">
                    <a:lumMod val="60000"/>
                    <a:lumOff val="40000"/>
                  </a:schemeClr>
                </a:solidFill>
              </a:rPr>
              <a:t>Outreaching</a:t>
            </a:r>
            <a:endParaRPr lang="fr-FR" dirty="0">
              <a:solidFill>
                <a:schemeClr val="accent3">
                  <a:lumMod val="60000"/>
                  <a:lumOff val="40000"/>
                </a:schemeClr>
              </a:solidFill>
            </a:endParaRPr>
          </a:p>
          <a:p>
            <a:endParaRPr lang="fr-FR" dirty="0"/>
          </a:p>
          <a:p>
            <a:r>
              <a:rPr lang="fr-FR" dirty="0"/>
              <a:t>Réseau du trajet de soins internés</a:t>
            </a:r>
          </a:p>
          <a:p>
            <a:endParaRPr lang="fr-FR" dirty="0"/>
          </a:p>
          <a:p>
            <a:endParaRPr lang="fr-FR" dirty="0"/>
          </a:p>
          <a:p>
            <a:endParaRPr lang="fr-FR" dirty="0"/>
          </a:p>
          <a:p>
            <a:endParaRPr lang="fr-FR" dirty="0"/>
          </a:p>
          <a:p>
            <a:r>
              <a:rPr lang="fr-FR" dirty="0"/>
              <a:t>Réseau de soins réguliers / ambulatoires</a:t>
            </a:r>
          </a:p>
          <a:p>
            <a:endParaRPr lang="fr-BE" dirty="0"/>
          </a:p>
        </p:txBody>
      </p:sp>
      <p:cxnSp>
        <p:nvCxnSpPr>
          <p:cNvPr id="8" name="Connecteur droit avec flèche 7"/>
          <p:cNvCxnSpPr/>
          <p:nvPr/>
        </p:nvCxnSpPr>
        <p:spPr>
          <a:xfrm>
            <a:off x="5381897" y="2957974"/>
            <a:ext cx="1335716" cy="20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5437871" y="2527523"/>
            <a:ext cx="1105989" cy="430887"/>
          </a:xfrm>
          <a:prstGeom prst="rect">
            <a:avLst/>
          </a:prstGeom>
          <a:noFill/>
        </p:spPr>
        <p:txBody>
          <a:bodyPr wrap="square" rtlCol="0">
            <a:spAutoFit/>
          </a:bodyPr>
          <a:lstStyle/>
          <a:p>
            <a:r>
              <a:rPr lang="fr-FR" sz="1100" dirty="0"/>
              <a:t>Libération à l’essai</a:t>
            </a:r>
            <a:endParaRPr lang="fr-BE" sz="1100" dirty="0"/>
          </a:p>
        </p:txBody>
      </p:sp>
      <p:cxnSp>
        <p:nvCxnSpPr>
          <p:cNvPr id="11" name="Connecteur droit avec flèche 10"/>
          <p:cNvCxnSpPr/>
          <p:nvPr/>
        </p:nvCxnSpPr>
        <p:spPr>
          <a:xfrm>
            <a:off x="2281646" y="2785891"/>
            <a:ext cx="0" cy="261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8581730" y="3381957"/>
            <a:ext cx="17417" cy="108857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Connecteur en angle 19"/>
          <p:cNvCxnSpPr/>
          <p:nvPr/>
        </p:nvCxnSpPr>
        <p:spPr>
          <a:xfrm rot="10800000">
            <a:off x="5413440" y="3737839"/>
            <a:ext cx="1335716" cy="1010416"/>
          </a:xfrm>
          <a:prstGeom prst="bentConnector3">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5037525" y="4014698"/>
            <a:ext cx="1298255" cy="600164"/>
          </a:xfrm>
          <a:prstGeom prst="rect">
            <a:avLst/>
          </a:prstGeom>
          <a:noFill/>
        </p:spPr>
        <p:txBody>
          <a:bodyPr wrap="square" rtlCol="0">
            <a:spAutoFit/>
          </a:bodyPr>
          <a:lstStyle/>
          <a:p>
            <a:r>
              <a:rPr lang="fr-FR" sz="1100" dirty="0"/>
              <a:t>Risque de rupture de la continuité</a:t>
            </a:r>
            <a:endParaRPr lang="fr-BE" sz="1100" dirty="0"/>
          </a:p>
        </p:txBody>
      </p:sp>
      <p:sp>
        <p:nvSpPr>
          <p:cNvPr id="26" name="ZoneTexte 25"/>
          <p:cNvSpPr txBox="1"/>
          <p:nvPr/>
        </p:nvSpPr>
        <p:spPr>
          <a:xfrm>
            <a:off x="4360630" y="1508361"/>
            <a:ext cx="2892287" cy="369332"/>
          </a:xfrm>
          <a:prstGeom prst="rect">
            <a:avLst/>
          </a:prstGeom>
          <a:noFill/>
          <a:ln>
            <a:solidFill>
              <a:schemeClr val="tx1"/>
            </a:solidFill>
          </a:ln>
        </p:spPr>
        <p:txBody>
          <a:bodyPr wrap="square" rtlCol="0">
            <a:spAutoFit/>
          </a:bodyPr>
          <a:lstStyle/>
          <a:p>
            <a:r>
              <a:rPr lang="fr-FR" dirty="0">
                <a:solidFill>
                  <a:schemeClr val="accent3">
                    <a:lumMod val="60000"/>
                    <a:lumOff val="40000"/>
                  </a:schemeClr>
                </a:solidFill>
              </a:rPr>
              <a:t>Analyse de la demande</a:t>
            </a:r>
            <a:endParaRPr lang="fr-BE" dirty="0">
              <a:solidFill>
                <a:schemeClr val="accent3">
                  <a:lumMod val="60000"/>
                  <a:lumOff val="40000"/>
                </a:schemeClr>
              </a:solidFill>
            </a:endParaRPr>
          </a:p>
        </p:txBody>
      </p:sp>
      <p:cxnSp>
        <p:nvCxnSpPr>
          <p:cNvPr id="28" name="Connecteur droit avec flèche 27"/>
          <p:cNvCxnSpPr/>
          <p:nvPr/>
        </p:nvCxnSpPr>
        <p:spPr>
          <a:xfrm>
            <a:off x="6749156" y="1921937"/>
            <a:ext cx="615740" cy="417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flipH="1">
            <a:off x="4214191" y="1913709"/>
            <a:ext cx="626166" cy="410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a:stCxn id="26" idx="3"/>
          </p:cNvCxnSpPr>
          <p:nvPr/>
        </p:nvCxnSpPr>
        <p:spPr>
          <a:xfrm>
            <a:off x="7252917" y="1693027"/>
            <a:ext cx="12351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8638497" y="1508361"/>
            <a:ext cx="2851138" cy="369332"/>
          </a:xfrm>
          <a:prstGeom prst="rect">
            <a:avLst/>
          </a:prstGeom>
          <a:noFill/>
        </p:spPr>
        <p:txBody>
          <a:bodyPr wrap="square" rtlCol="0">
            <a:spAutoFit/>
          </a:bodyPr>
          <a:lstStyle/>
          <a:p>
            <a:r>
              <a:rPr lang="fr-FR" dirty="0">
                <a:solidFill>
                  <a:schemeClr val="accent3">
                    <a:lumMod val="60000"/>
                    <a:lumOff val="40000"/>
                  </a:schemeClr>
                </a:solidFill>
              </a:rPr>
              <a:t>Orientation/relais/refus</a:t>
            </a:r>
            <a:endParaRPr lang="fr-BE" dirty="0">
              <a:solidFill>
                <a:schemeClr val="accent3">
                  <a:lumMod val="60000"/>
                  <a:lumOff val="40000"/>
                </a:schemeClr>
              </a:solidFill>
            </a:endParaRPr>
          </a:p>
        </p:txBody>
      </p:sp>
      <p:cxnSp>
        <p:nvCxnSpPr>
          <p:cNvPr id="35" name="Connecteur droit avec flèche 34"/>
          <p:cNvCxnSpPr/>
          <p:nvPr/>
        </p:nvCxnSpPr>
        <p:spPr>
          <a:xfrm flipH="1">
            <a:off x="6910018" y="5030501"/>
            <a:ext cx="1739811" cy="575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4778291" y="5796311"/>
            <a:ext cx="2425147" cy="369332"/>
          </a:xfrm>
          <a:prstGeom prst="rect">
            <a:avLst/>
          </a:prstGeom>
          <a:noFill/>
          <a:ln>
            <a:solidFill>
              <a:schemeClr val="tx1"/>
            </a:solidFill>
          </a:ln>
        </p:spPr>
        <p:txBody>
          <a:bodyPr wrap="square" rtlCol="0">
            <a:spAutoFit/>
          </a:bodyPr>
          <a:lstStyle/>
          <a:p>
            <a:r>
              <a:rPr lang="fr-FR" dirty="0">
                <a:solidFill>
                  <a:schemeClr val="accent3">
                    <a:lumMod val="60000"/>
                    <a:lumOff val="40000"/>
                  </a:schemeClr>
                </a:solidFill>
              </a:rPr>
              <a:t>Libération définitive</a:t>
            </a:r>
            <a:endParaRPr lang="fr-BE" dirty="0">
              <a:solidFill>
                <a:schemeClr val="accent3">
                  <a:lumMod val="60000"/>
                  <a:lumOff val="40000"/>
                </a:schemeClr>
              </a:solidFill>
            </a:endParaRPr>
          </a:p>
        </p:txBody>
      </p:sp>
      <p:sp>
        <p:nvSpPr>
          <p:cNvPr id="38" name="ZoneTexte 37"/>
          <p:cNvSpPr txBox="1"/>
          <p:nvPr/>
        </p:nvSpPr>
        <p:spPr>
          <a:xfrm>
            <a:off x="1465480" y="4470528"/>
            <a:ext cx="2500233" cy="369332"/>
          </a:xfrm>
          <a:prstGeom prst="rect">
            <a:avLst/>
          </a:prstGeom>
          <a:noFill/>
        </p:spPr>
        <p:txBody>
          <a:bodyPr wrap="square" rtlCol="0">
            <a:spAutoFit/>
          </a:bodyPr>
          <a:lstStyle/>
          <a:p>
            <a:r>
              <a:rPr lang="fr-FR" dirty="0">
                <a:solidFill>
                  <a:schemeClr val="accent3">
                    <a:lumMod val="60000"/>
                    <a:lumOff val="40000"/>
                  </a:schemeClr>
                </a:solidFill>
              </a:rPr>
              <a:t>Les partenaires</a:t>
            </a:r>
            <a:endParaRPr lang="fr-BE" dirty="0">
              <a:solidFill>
                <a:schemeClr val="accent3">
                  <a:lumMod val="60000"/>
                  <a:lumOff val="40000"/>
                </a:schemeClr>
              </a:solidFill>
            </a:endParaRPr>
          </a:p>
        </p:txBody>
      </p:sp>
      <p:sp>
        <p:nvSpPr>
          <p:cNvPr id="39" name="Ellipse 38"/>
          <p:cNvSpPr/>
          <p:nvPr/>
        </p:nvSpPr>
        <p:spPr>
          <a:xfrm>
            <a:off x="607591" y="4263220"/>
            <a:ext cx="4053862" cy="25947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 name="ZoneTexte 39"/>
          <p:cNvSpPr txBox="1"/>
          <p:nvPr/>
        </p:nvSpPr>
        <p:spPr>
          <a:xfrm>
            <a:off x="8649829" y="5821759"/>
            <a:ext cx="824948" cy="369332"/>
          </a:xfrm>
          <a:prstGeom prst="rect">
            <a:avLst/>
          </a:prstGeom>
          <a:noFill/>
          <a:ln>
            <a:solidFill>
              <a:schemeClr val="tx1"/>
            </a:solidFill>
          </a:ln>
        </p:spPr>
        <p:txBody>
          <a:bodyPr wrap="square" rtlCol="0">
            <a:spAutoFit/>
          </a:bodyPr>
          <a:lstStyle/>
          <a:p>
            <a:r>
              <a:rPr lang="fr-FR" dirty="0">
                <a:solidFill>
                  <a:schemeClr val="accent2">
                    <a:lumMod val="75000"/>
                  </a:schemeClr>
                </a:solidFill>
              </a:rPr>
              <a:t>relais</a:t>
            </a:r>
            <a:endParaRPr lang="fr-BE" dirty="0">
              <a:solidFill>
                <a:schemeClr val="accent2">
                  <a:lumMod val="75000"/>
                </a:schemeClr>
              </a:solidFill>
            </a:endParaRPr>
          </a:p>
        </p:txBody>
      </p:sp>
      <p:cxnSp>
        <p:nvCxnSpPr>
          <p:cNvPr id="42" name="Connecteur droit avec flèche 41"/>
          <p:cNvCxnSpPr/>
          <p:nvPr/>
        </p:nvCxnSpPr>
        <p:spPr>
          <a:xfrm>
            <a:off x="7364896" y="5980977"/>
            <a:ext cx="1123121" cy="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a:off x="8948352" y="5148470"/>
            <a:ext cx="0" cy="45720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5168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50423" y="624110"/>
            <a:ext cx="9754189" cy="1280890"/>
          </a:xfrm>
        </p:spPr>
        <p:txBody>
          <a:bodyPr>
            <a:normAutofit/>
          </a:bodyPr>
          <a:lstStyle/>
          <a:p>
            <a:r>
              <a:rPr lang="fr-FR" sz="3200" dirty="0"/>
              <a:t>Augmentation et transformation des demandes</a:t>
            </a:r>
            <a:endParaRPr lang="fr-BE" sz="3200" dirty="0"/>
          </a:p>
        </p:txBody>
      </p:sp>
      <p:graphicFrame>
        <p:nvGraphicFramePr>
          <p:cNvPr id="4" name="Espace réservé du contenu 3"/>
          <p:cNvGraphicFramePr>
            <a:graphicFrameLocks noGrp="1"/>
          </p:cNvGraphicFramePr>
          <p:nvPr>
            <p:ph idx="1"/>
          </p:nvPr>
        </p:nvGraphicFramePr>
        <p:xfrm>
          <a:off x="1140824" y="1978297"/>
          <a:ext cx="10363794" cy="1652652"/>
        </p:xfrm>
        <a:graphic>
          <a:graphicData uri="http://schemas.openxmlformats.org/drawingml/2006/table">
            <a:tbl>
              <a:tblPr firstRow="1" bandRow="1">
                <a:tableStyleId>{F5AB1C69-6EDB-4FF4-983F-18BD219EF322}</a:tableStyleId>
              </a:tblPr>
              <a:tblGrid>
                <a:gridCol w="3918856">
                  <a:extLst>
                    <a:ext uri="{9D8B030D-6E8A-4147-A177-3AD203B41FA5}">
                      <a16:colId xmlns:a16="http://schemas.microsoft.com/office/drawing/2014/main" val="2489625334"/>
                    </a:ext>
                  </a:extLst>
                </a:gridCol>
                <a:gridCol w="1123406">
                  <a:extLst>
                    <a:ext uri="{9D8B030D-6E8A-4147-A177-3AD203B41FA5}">
                      <a16:colId xmlns:a16="http://schemas.microsoft.com/office/drawing/2014/main" val="3562278577"/>
                    </a:ext>
                  </a:extLst>
                </a:gridCol>
                <a:gridCol w="1097280">
                  <a:extLst>
                    <a:ext uri="{9D8B030D-6E8A-4147-A177-3AD203B41FA5}">
                      <a16:colId xmlns:a16="http://schemas.microsoft.com/office/drawing/2014/main" val="51837699"/>
                    </a:ext>
                  </a:extLst>
                </a:gridCol>
                <a:gridCol w="1027611">
                  <a:extLst>
                    <a:ext uri="{9D8B030D-6E8A-4147-A177-3AD203B41FA5}">
                      <a16:colId xmlns:a16="http://schemas.microsoft.com/office/drawing/2014/main" val="2456735056"/>
                    </a:ext>
                  </a:extLst>
                </a:gridCol>
                <a:gridCol w="1001486">
                  <a:extLst>
                    <a:ext uri="{9D8B030D-6E8A-4147-A177-3AD203B41FA5}">
                      <a16:colId xmlns:a16="http://schemas.microsoft.com/office/drawing/2014/main" val="2915920803"/>
                    </a:ext>
                  </a:extLst>
                </a:gridCol>
                <a:gridCol w="1001486">
                  <a:extLst>
                    <a:ext uri="{9D8B030D-6E8A-4147-A177-3AD203B41FA5}">
                      <a16:colId xmlns:a16="http://schemas.microsoft.com/office/drawing/2014/main" val="2305101128"/>
                    </a:ext>
                  </a:extLst>
                </a:gridCol>
                <a:gridCol w="1193669">
                  <a:extLst>
                    <a:ext uri="{9D8B030D-6E8A-4147-A177-3AD203B41FA5}">
                      <a16:colId xmlns:a16="http://schemas.microsoft.com/office/drawing/2014/main" val="686680131"/>
                    </a:ext>
                  </a:extLst>
                </a:gridCol>
              </a:tblGrid>
              <a:tr h="0">
                <a:tc>
                  <a:txBody>
                    <a:bodyPr/>
                    <a:lstStyle/>
                    <a:p>
                      <a:pPr>
                        <a:lnSpc>
                          <a:spcPct val="107000"/>
                        </a:lnSpc>
                        <a:spcAft>
                          <a:spcPts val="0"/>
                        </a:spcAft>
                      </a:pPr>
                      <a:r>
                        <a:rPr lang="fr-FR" sz="1800" dirty="0">
                          <a:effectLst/>
                          <a:latin typeface="Century Gothic" panose="020B0502020202020204" pitchFamily="34" charset="0"/>
                          <a:ea typeface="Calibri" panose="020F0502020204030204" pitchFamily="34" charset="0"/>
                          <a:cs typeface="Times New Roman" panose="02020603050405020304" pitchFamily="18" charset="0"/>
                        </a:rPr>
                        <a:t>Années</a:t>
                      </a:r>
                      <a:endParaRPr lang="fr-BE" sz="1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r>
                        <a:rPr lang="fr-FR" dirty="0"/>
                        <a:t>2020</a:t>
                      </a:r>
                      <a:endParaRPr lang="fr-BE" dirty="0"/>
                    </a:p>
                  </a:txBody>
                  <a:tcPr/>
                </a:tc>
                <a:tc>
                  <a:txBody>
                    <a:bodyPr/>
                    <a:lstStyle/>
                    <a:p>
                      <a:r>
                        <a:rPr lang="fr-FR" dirty="0"/>
                        <a:t>2021</a:t>
                      </a:r>
                      <a:endParaRPr lang="fr-BE" dirty="0"/>
                    </a:p>
                  </a:txBody>
                  <a:tcPr/>
                </a:tc>
                <a:tc>
                  <a:txBody>
                    <a:bodyPr/>
                    <a:lstStyle/>
                    <a:p>
                      <a:r>
                        <a:rPr lang="fr-FR" dirty="0"/>
                        <a:t>2022</a:t>
                      </a:r>
                      <a:endParaRPr lang="fr-BE" dirty="0"/>
                    </a:p>
                  </a:txBody>
                  <a:tcPr/>
                </a:tc>
                <a:tc>
                  <a:txBody>
                    <a:bodyPr/>
                    <a:lstStyle/>
                    <a:p>
                      <a:r>
                        <a:rPr lang="fr-FR" dirty="0"/>
                        <a:t>2023</a:t>
                      </a:r>
                      <a:endParaRPr lang="fr-BE" dirty="0"/>
                    </a:p>
                  </a:txBody>
                  <a:tcPr/>
                </a:tc>
                <a:tc>
                  <a:txBody>
                    <a:bodyPr/>
                    <a:lstStyle/>
                    <a:p>
                      <a:r>
                        <a:rPr lang="fr-FR" dirty="0"/>
                        <a:t>2024</a:t>
                      </a:r>
                      <a:endParaRPr lang="fr-BE" dirty="0"/>
                    </a:p>
                  </a:txBody>
                  <a:tcPr/>
                </a:tc>
                <a:tc>
                  <a:txBody>
                    <a:bodyPr/>
                    <a:lstStyle/>
                    <a:p>
                      <a:r>
                        <a:rPr lang="fr-FR" dirty="0"/>
                        <a:t>2025</a:t>
                      </a:r>
                      <a:endParaRPr lang="fr-BE" dirty="0"/>
                    </a:p>
                  </a:txBody>
                  <a:tcPr/>
                </a:tc>
                <a:extLst>
                  <a:ext uri="{0D108BD9-81ED-4DB2-BD59-A6C34878D82A}">
                    <a16:rowId xmlns:a16="http://schemas.microsoft.com/office/drawing/2014/main" val="2388540940"/>
                  </a:ext>
                </a:extLst>
              </a:tr>
              <a:tr h="370840">
                <a:tc>
                  <a:txBody>
                    <a:bodyPr/>
                    <a:lstStyle/>
                    <a:p>
                      <a:pPr>
                        <a:lnSpc>
                          <a:spcPct val="107000"/>
                        </a:lnSpc>
                        <a:spcAft>
                          <a:spcPts val="0"/>
                        </a:spcAft>
                      </a:pPr>
                      <a:r>
                        <a:rPr lang="fr-BE" sz="1400">
                          <a:effectLst/>
                          <a:latin typeface="Century Gothic" panose="020B0502020202020204" pitchFamily="34" charset="0"/>
                          <a:ea typeface="Times New Roman" panose="02020603050405020304" pitchFamily="18" charset="0"/>
                          <a:cs typeface="Times New Roman" panose="02020603050405020304" pitchFamily="18" charset="0"/>
                        </a:rPr>
                        <a:t>File active au 31/12</a:t>
                      </a:r>
                      <a:endParaRPr lang="fr-BE"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dirty="0">
                          <a:effectLst/>
                          <a:latin typeface="Times New Roman" panose="02020603050405020304" pitchFamily="18" charset="0"/>
                          <a:ea typeface="Times New Roman" panose="02020603050405020304" pitchFamily="18" charset="0"/>
                          <a:cs typeface="Times New Roman" panose="02020603050405020304" pitchFamily="18" charset="0"/>
                        </a:rPr>
                        <a:t>104</a:t>
                      </a:r>
                      <a:endParaRPr lang="fr-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130</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131</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160</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138</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140</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520553090"/>
                  </a:ext>
                </a:extLst>
              </a:tr>
              <a:tr h="370840">
                <a:tc>
                  <a:txBody>
                    <a:bodyPr/>
                    <a:lstStyle/>
                    <a:p>
                      <a:pPr>
                        <a:lnSpc>
                          <a:spcPct val="107000"/>
                        </a:lnSpc>
                        <a:spcAft>
                          <a:spcPts val="0"/>
                        </a:spcAft>
                      </a:pPr>
                      <a:r>
                        <a:rPr lang="fr-BE" sz="1400">
                          <a:effectLst/>
                          <a:latin typeface="Century Gothic" panose="020B0502020202020204" pitchFamily="34" charset="0"/>
                          <a:ea typeface="Times New Roman" panose="02020603050405020304" pitchFamily="18" charset="0"/>
                          <a:cs typeface="Times New Roman" panose="02020603050405020304" pitchFamily="18" charset="0"/>
                        </a:rPr>
                        <a:t>Nb de patients suivis en mission liaison au 31/12</a:t>
                      </a:r>
                      <a:endParaRPr lang="fr-BE"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33</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48</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49</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00523011"/>
                  </a:ext>
                </a:extLst>
              </a:tr>
              <a:tr h="370840">
                <a:tc>
                  <a:txBody>
                    <a:bodyPr/>
                    <a:lstStyle/>
                    <a:p>
                      <a:pPr>
                        <a:lnSpc>
                          <a:spcPct val="107000"/>
                        </a:lnSpc>
                        <a:spcAft>
                          <a:spcPts val="0"/>
                        </a:spcAft>
                      </a:pPr>
                      <a:r>
                        <a:rPr lang="fr-BE" sz="1400" dirty="0">
                          <a:effectLst/>
                          <a:latin typeface="Century Gothic" panose="020B0502020202020204" pitchFamily="34" charset="0"/>
                          <a:ea typeface="Times New Roman" panose="02020603050405020304" pitchFamily="18" charset="0"/>
                          <a:cs typeface="Times New Roman" panose="02020603050405020304" pitchFamily="18" charset="0"/>
                        </a:rPr>
                        <a:t>pourcentage de suivis liaison dans la file active au 31/12</a:t>
                      </a:r>
                      <a:endParaRPr lang="fr-BE"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21,15%</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25,38%</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26,71%</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31,25%</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34,7%</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fr-BE" sz="1200" dirty="0">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fr-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93708679"/>
                  </a:ext>
                </a:extLst>
              </a:tr>
            </a:tbl>
          </a:graphicData>
        </a:graphic>
      </p:graphicFrame>
      <p:graphicFrame>
        <p:nvGraphicFramePr>
          <p:cNvPr id="5" name="Tableau 4"/>
          <p:cNvGraphicFramePr>
            <a:graphicFrameLocks noGrp="1"/>
          </p:cNvGraphicFramePr>
          <p:nvPr/>
        </p:nvGraphicFramePr>
        <p:xfrm>
          <a:off x="1140824" y="4716899"/>
          <a:ext cx="10363787" cy="1483360"/>
        </p:xfrm>
        <a:graphic>
          <a:graphicData uri="http://schemas.openxmlformats.org/drawingml/2006/table">
            <a:tbl>
              <a:tblPr firstRow="1" bandRow="1">
                <a:tableStyleId>{F5AB1C69-6EDB-4FF4-983F-18BD219EF322}</a:tableStyleId>
              </a:tblPr>
              <a:tblGrid>
                <a:gridCol w="3962399">
                  <a:extLst>
                    <a:ext uri="{9D8B030D-6E8A-4147-A177-3AD203B41FA5}">
                      <a16:colId xmlns:a16="http://schemas.microsoft.com/office/drawing/2014/main" val="3735504349"/>
                    </a:ext>
                  </a:extLst>
                </a:gridCol>
                <a:gridCol w="1071154">
                  <a:extLst>
                    <a:ext uri="{9D8B030D-6E8A-4147-A177-3AD203B41FA5}">
                      <a16:colId xmlns:a16="http://schemas.microsoft.com/office/drawing/2014/main" val="3672894300"/>
                    </a:ext>
                  </a:extLst>
                </a:gridCol>
                <a:gridCol w="1105989">
                  <a:extLst>
                    <a:ext uri="{9D8B030D-6E8A-4147-A177-3AD203B41FA5}">
                      <a16:colId xmlns:a16="http://schemas.microsoft.com/office/drawing/2014/main" val="1449846160"/>
                    </a:ext>
                  </a:extLst>
                </a:gridCol>
                <a:gridCol w="1018903">
                  <a:extLst>
                    <a:ext uri="{9D8B030D-6E8A-4147-A177-3AD203B41FA5}">
                      <a16:colId xmlns:a16="http://schemas.microsoft.com/office/drawing/2014/main" val="1487580491"/>
                    </a:ext>
                  </a:extLst>
                </a:gridCol>
                <a:gridCol w="1010194">
                  <a:extLst>
                    <a:ext uri="{9D8B030D-6E8A-4147-A177-3AD203B41FA5}">
                      <a16:colId xmlns:a16="http://schemas.microsoft.com/office/drawing/2014/main" val="4289015087"/>
                    </a:ext>
                  </a:extLst>
                </a:gridCol>
                <a:gridCol w="992777">
                  <a:extLst>
                    <a:ext uri="{9D8B030D-6E8A-4147-A177-3AD203B41FA5}">
                      <a16:colId xmlns:a16="http://schemas.microsoft.com/office/drawing/2014/main" val="3055280382"/>
                    </a:ext>
                  </a:extLst>
                </a:gridCol>
                <a:gridCol w="1202371">
                  <a:extLst>
                    <a:ext uri="{9D8B030D-6E8A-4147-A177-3AD203B41FA5}">
                      <a16:colId xmlns:a16="http://schemas.microsoft.com/office/drawing/2014/main" val="3291613118"/>
                    </a:ext>
                  </a:extLst>
                </a:gridCol>
              </a:tblGrid>
              <a:tr h="370840">
                <a:tc>
                  <a:txBody>
                    <a:bodyPr/>
                    <a:lstStyle/>
                    <a:p>
                      <a:pPr>
                        <a:lnSpc>
                          <a:spcPct val="107000"/>
                        </a:lnSpc>
                        <a:spcAft>
                          <a:spcPts val="0"/>
                        </a:spcAft>
                      </a:pPr>
                      <a:r>
                        <a:rPr lang="fr-FR" sz="1800" dirty="0">
                          <a:effectLst/>
                        </a:rPr>
                        <a:t>Années</a:t>
                      </a:r>
                      <a:endParaRPr lang="fr-BE" sz="1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r>
                        <a:rPr lang="fr-FR" dirty="0"/>
                        <a:t>2020</a:t>
                      </a:r>
                      <a:endParaRPr lang="fr-BE" dirty="0"/>
                    </a:p>
                  </a:txBody>
                  <a:tcPr/>
                </a:tc>
                <a:tc>
                  <a:txBody>
                    <a:bodyPr/>
                    <a:lstStyle/>
                    <a:p>
                      <a:r>
                        <a:rPr lang="fr-FR" dirty="0"/>
                        <a:t>2021</a:t>
                      </a:r>
                      <a:endParaRPr lang="fr-BE" dirty="0"/>
                    </a:p>
                  </a:txBody>
                  <a:tcPr/>
                </a:tc>
                <a:tc>
                  <a:txBody>
                    <a:bodyPr/>
                    <a:lstStyle/>
                    <a:p>
                      <a:r>
                        <a:rPr lang="fr-FR" dirty="0"/>
                        <a:t>2022</a:t>
                      </a:r>
                      <a:endParaRPr lang="fr-BE" dirty="0"/>
                    </a:p>
                  </a:txBody>
                  <a:tcPr/>
                </a:tc>
                <a:tc>
                  <a:txBody>
                    <a:bodyPr/>
                    <a:lstStyle/>
                    <a:p>
                      <a:r>
                        <a:rPr lang="fr-FR" dirty="0"/>
                        <a:t>2023</a:t>
                      </a:r>
                      <a:endParaRPr lang="fr-BE" dirty="0"/>
                    </a:p>
                  </a:txBody>
                  <a:tcPr/>
                </a:tc>
                <a:tc>
                  <a:txBody>
                    <a:bodyPr/>
                    <a:lstStyle/>
                    <a:p>
                      <a:r>
                        <a:rPr lang="fr-FR" dirty="0"/>
                        <a:t>2024</a:t>
                      </a:r>
                      <a:endParaRPr lang="fr-BE" dirty="0"/>
                    </a:p>
                  </a:txBody>
                  <a:tcPr/>
                </a:tc>
                <a:tc>
                  <a:txBody>
                    <a:bodyPr/>
                    <a:lstStyle/>
                    <a:p>
                      <a:r>
                        <a:rPr lang="fr-FR" dirty="0"/>
                        <a:t>2025</a:t>
                      </a:r>
                      <a:endParaRPr lang="fr-BE" dirty="0"/>
                    </a:p>
                  </a:txBody>
                  <a:tcPr/>
                </a:tc>
                <a:extLst>
                  <a:ext uri="{0D108BD9-81ED-4DB2-BD59-A6C34878D82A}">
                    <a16:rowId xmlns:a16="http://schemas.microsoft.com/office/drawing/2014/main" val="4206741251"/>
                  </a:ext>
                </a:extLst>
              </a:tr>
              <a:tr h="370840">
                <a:tc>
                  <a:txBody>
                    <a:bodyPr/>
                    <a:lstStyle/>
                    <a:p>
                      <a:pPr algn="l">
                        <a:lnSpc>
                          <a:spcPct val="107000"/>
                        </a:lnSpc>
                        <a:spcAft>
                          <a:spcPts val="0"/>
                        </a:spcAft>
                      </a:pPr>
                      <a:r>
                        <a:rPr lang="fr-BE" sz="1200" dirty="0">
                          <a:effectLst/>
                        </a:rPr>
                        <a:t>total des</a:t>
                      </a:r>
                      <a:r>
                        <a:rPr lang="fr-BE" sz="1200" baseline="0" dirty="0">
                          <a:effectLst/>
                        </a:rPr>
                        <a:t> Analyses de la Demandes (ADLD)</a:t>
                      </a:r>
                      <a:endParaRPr lang="fr-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rPr>
                        <a:t>62</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rPr>
                        <a:t>62</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rPr>
                        <a:t>91</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rPr>
                        <a:t>112</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rPr>
                        <a:t>106</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fr-BE" sz="1200">
                          <a:effectLst/>
                        </a:rPr>
                        <a:t>145</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31114398"/>
                  </a:ext>
                </a:extLst>
              </a:tr>
              <a:tr h="370840">
                <a:tc>
                  <a:txBody>
                    <a:bodyPr/>
                    <a:lstStyle/>
                    <a:p>
                      <a:pPr algn="l">
                        <a:lnSpc>
                          <a:spcPct val="107000"/>
                        </a:lnSpc>
                        <a:spcAft>
                          <a:spcPts val="0"/>
                        </a:spcAft>
                      </a:pPr>
                      <a:r>
                        <a:rPr lang="fr-BE" sz="1200">
                          <a:effectLst/>
                        </a:rPr>
                        <a:t>ADLD  à partir des lieux de placement et AP</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rPr>
                        <a:t>39</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rPr>
                        <a:t>39</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rPr>
                        <a:t>47</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rPr>
                        <a:t>79</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rPr>
                        <a:t>76</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fr-BE" sz="1200">
                          <a:effectLst/>
                        </a:rPr>
                        <a:t>115</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727481362"/>
                  </a:ext>
                </a:extLst>
              </a:tr>
              <a:tr h="370840">
                <a:tc>
                  <a:txBody>
                    <a:bodyPr/>
                    <a:lstStyle/>
                    <a:p>
                      <a:pPr algn="l">
                        <a:lnSpc>
                          <a:spcPct val="107000"/>
                        </a:lnSpc>
                        <a:spcAft>
                          <a:spcPts val="0"/>
                        </a:spcAft>
                      </a:pPr>
                      <a:r>
                        <a:rPr lang="fr-BE" sz="1200" dirty="0">
                          <a:effectLst/>
                        </a:rPr>
                        <a:t>pourcentage d'ADLD pour la mission de liaison</a:t>
                      </a:r>
                      <a:endParaRPr lang="fr-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rPr>
                        <a:t>62%</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rPr>
                        <a:t>62%</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rPr>
                        <a:t>52%</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rPr>
                        <a:t>70%</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fr-BE" sz="1200">
                          <a:effectLst/>
                        </a:rPr>
                        <a:t>72%</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fr-BE" sz="1200" dirty="0">
                          <a:effectLst/>
                        </a:rPr>
                        <a:t>79,3%</a:t>
                      </a:r>
                      <a:endParaRPr lang="fr-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033725340"/>
                  </a:ext>
                </a:extLst>
              </a:tr>
            </a:tbl>
          </a:graphicData>
        </a:graphic>
      </p:graphicFrame>
      <p:sp>
        <p:nvSpPr>
          <p:cNvPr id="6" name="ZoneTexte 5"/>
          <p:cNvSpPr txBox="1"/>
          <p:nvPr/>
        </p:nvSpPr>
        <p:spPr>
          <a:xfrm>
            <a:off x="2264229" y="3706430"/>
            <a:ext cx="5286103" cy="369332"/>
          </a:xfrm>
          <a:prstGeom prst="rect">
            <a:avLst/>
          </a:prstGeom>
          <a:noFill/>
        </p:spPr>
        <p:txBody>
          <a:bodyPr wrap="square" rtlCol="0">
            <a:spAutoFit/>
          </a:bodyPr>
          <a:lstStyle/>
          <a:p>
            <a:r>
              <a:rPr lang="fr-BE" dirty="0"/>
              <a:t>-&gt;  +122 % de suivis dans la mission de liaison.</a:t>
            </a:r>
          </a:p>
        </p:txBody>
      </p:sp>
      <p:sp>
        <p:nvSpPr>
          <p:cNvPr id="7" name="ZoneTexte 6"/>
          <p:cNvSpPr txBox="1"/>
          <p:nvPr/>
        </p:nvSpPr>
        <p:spPr>
          <a:xfrm>
            <a:off x="2090057" y="6357257"/>
            <a:ext cx="8020594" cy="369332"/>
          </a:xfrm>
          <a:prstGeom prst="rect">
            <a:avLst/>
          </a:prstGeom>
          <a:noFill/>
        </p:spPr>
        <p:txBody>
          <a:bodyPr wrap="square" rtlCol="0">
            <a:spAutoFit/>
          </a:bodyPr>
          <a:lstStyle/>
          <a:p>
            <a:r>
              <a:rPr lang="fr-FR" dirty="0"/>
              <a:t>+195 % de demandes provenant des annexes et lieux de placement</a:t>
            </a:r>
            <a:endParaRPr lang="fr-BE" dirty="0"/>
          </a:p>
        </p:txBody>
      </p:sp>
      <p:sp>
        <p:nvSpPr>
          <p:cNvPr id="8" name="ZoneTexte 7"/>
          <p:cNvSpPr txBox="1"/>
          <p:nvPr/>
        </p:nvSpPr>
        <p:spPr>
          <a:xfrm>
            <a:off x="1288869" y="1471749"/>
            <a:ext cx="5103222" cy="369332"/>
          </a:xfrm>
          <a:prstGeom prst="rect">
            <a:avLst/>
          </a:prstGeom>
          <a:noFill/>
        </p:spPr>
        <p:txBody>
          <a:bodyPr wrap="square" rtlCol="0">
            <a:spAutoFit/>
          </a:bodyPr>
          <a:lstStyle/>
          <a:p>
            <a:r>
              <a:rPr lang="fr-FR" dirty="0"/>
              <a:t>1. Évolution de l’activité</a:t>
            </a:r>
            <a:endParaRPr lang="fr-BE" dirty="0"/>
          </a:p>
        </p:txBody>
      </p:sp>
      <p:sp>
        <p:nvSpPr>
          <p:cNvPr id="9" name="ZoneTexte 8"/>
          <p:cNvSpPr txBox="1"/>
          <p:nvPr/>
        </p:nvSpPr>
        <p:spPr>
          <a:xfrm>
            <a:off x="1497873" y="4232760"/>
            <a:ext cx="9910355" cy="369332"/>
          </a:xfrm>
          <a:prstGeom prst="rect">
            <a:avLst/>
          </a:prstGeom>
          <a:noFill/>
        </p:spPr>
        <p:txBody>
          <a:bodyPr wrap="square" rtlCol="0">
            <a:spAutoFit/>
          </a:bodyPr>
          <a:lstStyle/>
          <a:p>
            <a:r>
              <a:rPr lang="fr-FR" dirty="0"/>
              <a:t>2. Évolution du nombre de sollicitations, la comptabilité des analyses de la demande</a:t>
            </a:r>
            <a:endParaRPr lang="fr-BE" dirty="0"/>
          </a:p>
        </p:txBody>
      </p:sp>
    </p:spTree>
    <p:extLst>
      <p:ext uri="{BB962C8B-B14F-4D97-AF65-F5344CB8AC3E}">
        <p14:creationId xmlns:p14="http://schemas.microsoft.com/office/powerpoint/2010/main" val="2451063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8343" y="673460"/>
            <a:ext cx="11843657" cy="777970"/>
          </a:xfrm>
        </p:spPr>
        <p:txBody>
          <a:bodyPr>
            <a:normAutofit fontScale="90000"/>
          </a:bodyPr>
          <a:lstStyle/>
          <a:p>
            <a:r>
              <a:rPr lang="fr-FR" dirty="0"/>
              <a:t>Tension constante sur les capacités de l’antenne</a:t>
            </a:r>
            <a:endParaRPr lang="fr-BE" dirty="0"/>
          </a:p>
        </p:txBody>
      </p:sp>
      <p:graphicFrame>
        <p:nvGraphicFramePr>
          <p:cNvPr id="4" name="Espace réservé du contenu 3"/>
          <p:cNvGraphicFramePr>
            <a:graphicFrameLocks noGrp="1"/>
          </p:cNvGraphicFramePr>
          <p:nvPr>
            <p:ph idx="1"/>
          </p:nvPr>
        </p:nvGraphicFramePr>
        <p:xfrm>
          <a:off x="1637212" y="1769990"/>
          <a:ext cx="8915400" cy="2592897"/>
        </p:xfrm>
        <a:graphic>
          <a:graphicData uri="http://schemas.openxmlformats.org/drawingml/2006/table">
            <a:tbl>
              <a:tblPr firstRow="1" bandRow="1">
                <a:tableStyleId>{5C22544A-7EE6-4342-B048-85BDC9FD1C3A}</a:tableStyleId>
              </a:tblPr>
              <a:tblGrid>
                <a:gridCol w="2228850">
                  <a:extLst>
                    <a:ext uri="{9D8B030D-6E8A-4147-A177-3AD203B41FA5}">
                      <a16:colId xmlns:a16="http://schemas.microsoft.com/office/drawing/2014/main" val="4278689992"/>
                    </a:ext>
                  </a:extLst>
                </a:gridCol>
                <a:gridCol w="2228850">
                  <a:extLst>
                    <a:ext uri="{9D8B030D-6E8A-4147-A177-3AD203B41FA5}">
                      <a16:colId xmlns:a16="http://schemas.microsoft.com/office/drawing/2014/main" val="3731924120"/>
                    </a:ext>
                  </a:extLst>
                </a:gridCol>
                <a:gridCol w="2088378">
                  <a:extLst>
                    <a:ext uri="{9D8B030D-6E8A-4147-A177-3AD203B41FA5}">
                      <a16:colId xmlns:a16="http://schemas.microsoft.com/office/drawing/2014/main" val="1975824014"/>
                    </a:ext>
                  </a:extLst>
                </a:gridCol>
                <a:gridCol w="2369322">
                  <a:extLst>
                    <a:ext uri="{9D8B030D-6E8A-4147-A177-3AD203B41FA5}">
                      <a16:colId xmlns:a16="http://schemas.microsoft.com/office/drawing/2014/main" val="3249999092"/>
                    </a:ext>
                  </a:extLst>
                </a:gridCol>
              </a:tblGrid>
              <a:tr h="398337">
                <a:tc>
                  <a:txBody>
                    <a:bodyPr/>
                    <a:lstStyle/>
                    <a:p>
                      <a:r>
                        <a:rPr lang="fr-BE" dirty="0"/>
                        <a:t>Année</a:t>
                      </a:r>
                    </a:p>
                  </a:txBody>
                  <a:tcPr anchor="ctr">
                    <a:solidFill>
                      <a:schemeClr val="accent3">
                        <a:lumMod val="75000"/>
                      </a:schemeClr>
                    </a:solidFill>
                  </a:tcPr>
                </a:tc>
                <a:tc>
                  <a:txBody>
                    <a:bodyPr/>
                    <a:lstStyle/>
                    <a:p>
                      <a:r>
                        <a:rPr lang="fr-BE" dirty="0"/>
                        <a:t>Patients</a:t>
                      </a:r>
                    </a:p>
                  </a:txBody>
                  <a:tcPr anchor="ctr">
                    <a:solidFill>
                      <a:schemeClr val="accent3">
                        <a:lumMod val="75000"/>
                      </a:schemeClr>
                    </a:solidFill>
                  </a:tcPr>
                </a:tc>
                <a:tc>
                  <a:txBody>
                    <a:bodyPr/>
                    <a:lstStyle/>
                    <a:p>
                      <a:r>
                        <a:rPr lang="fr-BE" dirty="0"/>
                        <a:t>ETP cliniques</a:t>
                      </a:r>
                    </a:p>
                  </a:txBody>
                  <a:tcPr anchor="ctr">
                    <a:solidFill>
                      <a:schemeClr val="accent3">
                        <a:lumMod val="75000"/>
                      </a:schemeClr>
                    </a:solidFill>
                  </a:tcPr>
                </a:tc>
                <a:tc>
                  <a:txBody>
                    <a:bodyPr/>
                    <a:lstStyle/>
                    <a:p>
                      <a:r>
                        <a:rPr lang="fr-BE" dirty="0"/>
                        <a:t>Ratio (ETP/Patients)</a:t>
                      </a:r>
                    </a:p>
                  </a:txBody>
                  <a:tcPr anchor="ctr">
                    <a:solidFill>
                      <a:schemeClr val="accent3">
                        <a:lumMod val="75000"/>
                      </a:schemeClr>
                    </a:solidFill>
                  </a:tcPr>
                </a:tc>
                <a:extLst>
                  <a:ext uri="{0D108BD9-81ED-4DB2-BD59-A6C34878D82A}">
                    <a16:rowId xmlns:a16="http://schemas.microsoft.com/office/drawing/2014/main" val="4030007801"/>
                  </a:ext>
                </a:extLst>
              </a:tr>
              <a:tr h="326589">
                <a:tc>
                  <a:txBody>
                    <a:bodyPr/>
                    <a:lstStyle/>
                    <a:p>
                      <a:pPr marL="0" algn="l" defTabSz="457200" rtl="0" eaLnBrk="1" latinLnBrk="0" hangingPunct="1"/>
                      <a:r>
                        <a:rPr lang="fr-BE" sz="1800" b="0" kern="1200" dirty="0">
                          <a:solidFill>
                            <a:schemeClr val="tx1"/>
                          </a:solidFill>
                          <a:latin typeface="+mn-lt"/>
                          <a:ea typeface="+mn-ea"/>
                          <a:cs typeface="+mn-cs"/>
                        </a:rPr>
                        <a:t>2020</a:t>
                      </a:r>
                    </a:p>
                  </a:txBody>
                  <a:tcPr anchor="ctr"/>
                </a:tc>
                <a:tc>
                  <a:txBody>
                    <a:bodyPr/>
                    <a:lstStyle/>
                    <a:p>
                      <a:pPr marL="0" algn="l" defTabSz="457200" rtl="0" eaLnBrk="1" latinLnBrk="0" hangingPunct="1"/>
                      <a:r>
                        <a:rPr lang="fr-BE" sz="1800" b="0" kern="1200" dirty="0">
                          <a:solidFill>
                            <a:schemeClr val="tx1"/>
                          </a:solidFill>
                          <a:latin typeface="+mn-lt"/>
                          <a:ea typeface="+mn-ea"/>
                          <a:cs typeface="+mn-cs"/>
                        </a:rPr>
                        <a:t>131</a:t>
                      </a:r>
                    </a:p>
                  </a:txBody>
                  <a:tcPr anchor="ctr"/>
                </a:tc>
                <a:tc>
                  <a:txBody>
                    <a:bodyPr/>
                    <a:lstStyle/>
                    <a:p>
                      <a:pPr marL="0" algn="l" defTabSz="457200" rtl="0" eaLnBrk="1" latinLnBrk="0" hangingPunct="1"/>
                      <a:r>
                        <a:rPr lang="fr-FR" sz="1800" b="0" kern="1200" dirty="0">
                          <a:solidFill>
                            <a:schemeClr val="tx1"/>
                          </a:solidFill>
                          <a:latin typeface="+mn-lt"/>
                          <a:ea typeface="+mn-ea"/>
                          <a:cs typeface="+mn-cs"/>
                        </a:rPr>
                        <a:t>7,44</a:t>
                      </a:r>
                      <a:endParaRPr lang="fr-BE" sz="1800" b="0" kern="1200" dirty="0">
                        <a:solidFill>
                          <a:schemeClr val="tx1"/>
                        </a:solidFill>
                        <a:latin typeface="+mn-lt"/>
                        <a:ea typeface="+mn-ea"/>
                        <a:cs typeface="+mn-cs"/>
                      </a:endParaRPr>
                    </a:p>
                  </a:txBody>
                  <a:tcPr anchor="ctr"/>
                </a:tc>
                <a:tc>
                  <a:txBody>
                    <a:bodyPr/>
                    <a:lstStyle/>
                    <a:p>
                      <a:pPr marL="0" algn="l" defTabSz="457200" rtl="0" eaLnBrk="1" latinLnBrk="0" hangingPunct="1"/>
                      <a:r>
                        <a:rPr lang="fr-BE" sz="1800" b="0" kern="1200" dirty="0">
                          <a:solidFill>
                            <a:schemeClr val="tx1"/>
                          </a:solidFill>
                          <a:latin typeface="+mn-lt"/>
                          <a:ea typeface="+mn-ea"/>
                          <a:cs typeface="+mn-cs"/>
                        </a:rPr>
                        <a:t>17,64</a:t>
                      </a:r>
                    </a:p>
                  </a:txBody>
                  <a:tcPr anchor="ctr"/>
                </a:tc>
                <a:extLst>
                  <a:ext uri="{0D108BD9-81ED-4DB2-BD59-A6C34878D82A}">
                    <a16:rowId xmlns:a16="http://schemas.microsoft.com/office/drawing/2014/main" val="1879915040"/>
                  </a:ext>
                </a:extLst>
              </a:tr>
              <a:tr h="326589">
                <a:tc>
                  <a:txBody>
                    <a:bodyPr/>
                    <a:lstStyle/>
                    <a:p>
                      <a:r>
                        <a:rPr lang="fr-BE" dirty="0"/>
                        <a:t>2021</a:t>
                      </a:r>
                    </a:p>
                  </a:txBody>
                  <a:tcPr anchor="ctr"/>
                </a:tc>
                <a:tc>
                  <a:txBody>
                    <a:bodyPr/>
                    <a:lstStyle/>
                    <a:p>
                      <a:r>
                        <a:rPr lang="fr-BE" dirty="0"/>
                        <a:t>156</a:t>
                      </a:r>
                    </a:p>
                  </a:txBody>
                  <a:tcPr anchor="ctr"/>
                </a:tc>
                <a:tc>
                  <a:txBody>
                    <a:bodyPr/>
                    <a:lstStyle/>
                    <a:p>
                      <a:r>
                        <a:rPr lang="fr-BE" dirty="0"/>
                        <a:t>8,18</a:t>
                      </a:r>
                    </a:p>
                  </a:txBody>
                  <a:tcPr anchor="ctr"/>
                </a:tc>
                <a:tc>
                  <a:txBody>
                    <a:bodyPr/>
                    <a:lstStyle/>
                    <a:p>
                      <a:r>
                        <a:rPr lang="fr-FR" dirty="0"/>
                        <a:t>19,07</a:t>
                      </a:r>
                      <a:endParaRPr lang="fr-BE" dirty="0"/>
                    </a:p>
                  </a:txBody>
                  <a:tcPr anchor="ctr"/>
                </a:tc>
                <a:extLst>
                  <a:ext uri="{0D108BD9-81ED-4DB2-BD59-A6C34878D82A}">
                    <a16:rowId xmlns:a16="http://schemas.microsoft.com/office/drawing/2014/main" val="566589934"/>
                  </a:ext>
                </a:extLst>
              </a:tr>
              <a:tr h="326589">
                <a:tc>
                  <a:txBody>
                    <a:bodyPr/>
                    <a:lstStyle/>
                    <a:p>
                      <a:r>
                        <a:rPr lang="fr-BE" dirty="0"/>
                        <a:t>2022</a:t>
                      </a:r>
                    </a:p>
                  </a:txBody>
                  <a:tcPr anchor="ctr"/>
                </a:tc>
                <a:tc>
                  <a:txBody>
                    <a:bodyPr/>
                    <a:lstStyle/>
                    <a:p>
                      <a:r>
                        <a:rPr lang="fr-BE" dirty="0"/>
                        <a:t>154</a:t>
                      </a:r>
                    </a:p>
                  </a:txBody>
                  <a:tcPr anchor="ctr"/>
                </a:tc>
                <a:tc>
                  <a:txBody>
                    <a:bodyPr/>
                    <a:lstStyle/>
                    <a:p>
                      <a:r>
                        <a:rPr lang="fr-FR" dirty="0"/>
                        <a:t>8,71</a:t>
                      </a:r>
                      <a:endParaRPr lang="fr-BE" dirty="0"/>
                    </a:p>
                  </a:txBody>
                  <a:tcPr anchor="ctr"/>
                </a:tc>
                <a:tc>
                  <a:txBody>
                    <a:bodyPr/>
                    <a:lstStyle/>
                    <a:p>
                      <a:r>
                        <a:rPr lang="fr-FR" dirty="0"/>
                        <a:t>17,68</a:t>
                      </a:r>
                      <a:endParaRPr lang="fr-BE" dirty="0"/>
                    </a:p>
                  </a:txBody>
                  <a:tcPr anchor="ctr"/>
                </a:tc>
                <a:extLst>
                  <a:ext uri="{0D108BD9-81ED-4DB2-BD59-A6C34878D82A}">
                    <a16:rowId xmlns:a16="http://schemas.microsoft.com/office/drawing/2014/main" val="2370481708"/>
                  </a:ext>
                </a:extLst>
              </a:tr>
              <a:tr h="326589">
                <a:tc>
                  <a:txBody>
                    <a:bodyPr/>
                    <a:lstStyle/>
                    <a:p>
                      <a:r>
                        <a:rPr lang="fr-BE" dirty="0"/>
                        <a:t>2023</a:t>
                      </a:r>
                    </a:p>
                  </a:txBody>
                  <a:tcPr anchor="ctr"/>
                </a:tc>
                <a:tc>
                  <a:txBody>
                    <a:bodyPr/>
                    <a:lstStyle/>
                    <a:p>
                      <a:r>
                        <a:rPr lang="fr-BE"/>
                        <a:t>160</a:t>
                      </a:r>
                    </a:p>
                  </a:txBody>
                  <a:tcPr anchor="ctr"/>
                </a:tc>
                <a:tc>
                  <a:txBody>
                    <a:bodyPr/>
                    <a:lstStyle/>
                    <a:p>
                      <a:r>
                        <a:rPr lang="fr-BE" dirty="0"/>
                        <a:t>10,2</a:t>
                      </a:r>
                    </a:p>
                  </a:txBody>
                  <a:tcPr anchor="ctr"/>
                </a:tc>
                <a:tc>
                  <a:txBody>
                    <a:bodyPr/>
                    <a:lstStyle/>
                    <a:p>
                      <a:r>
                        <a:rPr lang="fr-BE"/>
                        <a:t>15,68</a:t>
                      </a:r>
                    </a:p>
                  </a:txBody>
                  <a:tcPr anchor="ctr"/>
                </a:tc>
                <a:extLst>
                  <a:ext uri="{0D108BD9-81ED-4DB2-BD59-A6C34878D82A}">
                    <a16:rowId xmlns:a16="http://schemas.microsoft.com/office/drawing/2014/main" val="3673009034"/>
                  </a:ext>
                </a:extLst>
              </a:tr>
              <a:tr h="326589">
                <a:tc>
                  <a:txBody>
                    <a:bodyPr/>
                    <a:lstStyle/>
                    <a:p>
                      <a:r>
                        <a:rPr lang="fr-BE" dirty="0"/>
                        <a:t>2024</a:t>
                      </a:r>
                    </a:p>
                  </a:txBody>
                  <a:tcPr anchor="ctr"/>
                </a:tc>
                <a:tc>
                  <a:txBody>
                    <a:bodyPr/>
                    <a:lstStyle/>
                    <a:p>
                      <a:r>
                        <a:rPr lang="fr-BE" dirty="0"/>
                        <a:t>199</a:t>
                      </a:r>
                    </a:p>
                  </a:txBody>
                  <a:tcPr anchor="ctr"/>
                </a:tc>
                <a:tc>
                  <a:txBody>
                    <a:bodyPr/>
                    <a:lstStyle/>
                    <a:p>
                      <a:r>
                        <a:rPr lang="fr-BE" dirty="0"/>
                        <a:t>8,3</a:t>
                      </a:r>
                    </a:p>
                  </a:txBody>
                  <a:tcPr anchor="ctr"/>
                </a:tc>
                <a:tc>
                  <a:txBody>
                    <a:bodyPr/>
                    <a:lstStyle/>
                    <a:p>
                      <a:r>
                        <a:rPr lang="fr-BE" dirty="0"/>
                        <a:t>25,5</a:t>
                      </a:r>
                    </a:p>
                  </a:txBody>
                  <a:tcPr anchor="ctr"/>
                </a:tc>
                <a:extLst>
                  <a:ext uri="{0D108BD9-81ED-4DB2-BD59-A6C34878D82A}">
                    <a16:rowId xmlns:a16="http://schemas.microsoft.com/office/drawing/2014/main" val="1516341374"/>
                  </a:ext>
                </a:extLst>
              </a:tr>
              <a:tr h="326589">
                <a:tc>
                  <a:txBody>
                    <a:bodyPr/>
                    <a:lstStyle/>
                    <a:p>
                      <a:r>
                        <a:rPr lang="fr-BE"/>
                        <a:t>2025</a:t>
                      </a:r>
                    </a:p>
                  </a:txBody>
                  <a:tcPr anchor="ctr"/>
                </a:tc>
                <a:tc>
                  <a:txBody>
                    <a:bodyPr/>
                    <a:lstStyle/>
                    <a:p>
                      <a:r>
                        <a:rPr lang="fr-BE"/>
                        <a:t>180</a:t>
                      </a:r>
                    </a:p>
                  </a:txBody>
                  <a:tcPr anchor="ctr"/>
                </a:tc>
                <a:tc>
                  <a:txBody>
                    <a:bodyPr/>
                    <a:lstStyle/>
                    <a:p>
                      <a:r>
                        <a:rPr lang="fr-BE" dirty="0"/>
                        <a:t>10,65</a:t>
                      </a:r>
                    </a:p>
                  </a:txBody>
                  <a:tcPr anchor="ctr"/>
                </a:tc>
                <a:tc>
                  <a:txBody>
                    <a:bodyPr/>
                    <a:lstStyle/>
                    <a:p>
                      <a:r>
                        <a:rPr lang="fr-BE" dirty="0"/>
                        <a:t>16,91</a:t>
                      </a:r>
                    </a:p>
                  </a:txBody>
                  <a:tcPr anchor="ctr"/>
                </a:tc>
                <a:extLst>
                  <a:ext uri="{0D108BD9-81ED-4DB2-BD59-A6C34878D82A}">
                    <a16:rowId xmlns:a16="http://schemas.microsoft.com/office/drawing/2014/main" val="3395268742"/>
                  </a:ext>
                </a:extLst>
              </a:tr>
            </a:tbl>
          </a:graphicData>
        </a:graphic>
      </p:graphicFrame>
      <p:graphicFrame>
        <p:nvGraphicFramePr>
          <p:cNvPr id="6" name="Graphique 5"/>
          <p:cNvGraphicFramePr>
            <a:graphicFrameLocks/>
          </p:cNvGraphicFramePr>
          <p:nvPr/>
        </p:nvGraphicFramePr>
        <p:xfrm>
          <a:off x="3365318" y="4537165"/>
          <a:ext cx="5459187" cy="22419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23828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1007" y="754739"/>
            <a:ext cx="11509829" cy="1280890"/>
          </a:xfrm>
        </p:spPr>
        <p:txBody>
          <a:bodyPr>
            <a:normAutofit fontScale="90000"/>
          </a:bodyPr>
          <a:lstStyle/>
          <a:p>
            <a:r>
              <a:rPr lang="fr-FR" dirty="0"/>
              <a:t>Conclusion : la continuité malgré les ruptures</a:t>
            </a:r>
            <a:endParaRPr lang="fr-BE" dirty="0"/>
          </a:p>
        </p:txBody>
      </p:sp>
      <p:sp>
        <p:nvSpPr>
          <p:cNvPr id="4" name="Rectangle 1"/>
          <p:cNvSpPr>
            <a:spLocks noGrp="1" noChangeArrowheads="1"/>
          </p:cNvSpPr>
          <p:nvPr>
            <p:ph idx="1"/>
          </p:nvPr>
        </p:nvSpPr>
        <p:spPr bwMode="auto">
          <a:xfrm>
            <a:off x="1262744" y="1855335"/>
            <a:ext cx="968102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lang="fr-FR" altLang="fr-FR" sz="2000" dirty="0">
                <a:solidFill>
                  <a:schemeClr val="accent3">
                    <a:lumMod val="60000"/>
                    <a:lumOff val="40000"/>
                  </a:schemeClr>
                </a:solidFill>
                <a:latin typeface="Arial" panose="020B0604020202020204" pitchFamily="34" charset="0"/>
              </a:rPr>
              <a:t>Les ruptures </a:t>
            </a:r>
          </a:p>
          <a:p>
            <a:pPr marL="0" marR="0" lvl="0" indent="0" algn="l" defTabSz="914400" rtl="0" eaLnBrk="0" fontAlgn="base" latinLnBrk="0" hangingPunct="0">
              <a:lnSpc>
                <a:spcPct val="100000"/>
              </a:lnSpc>
              <a:spcBef>
                <a:spcPct val="0"/>
              </a:spcBef>
              <a:spcAft>
                <a:spcPct val="0"/>
              </a:spcAft>
              <a:buClrTx/>
              <a:buSzTx/>
              <a:buNone/>
              <a:tabLst/>
            </a:pPr>
            <a:endParaRPr lang="fr-FR" altLang="fr-FR" sz="20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fr-FR" altLang="fr-FR" sz="2000" dirty="0">
                <a:latin typeface="Arial" panose="020B0604020202020204" pitchFamily="34" charset="0"/>
              </a:rPr>
              <a:t>l</a:t>
            </a:r>
            <a:r>
              <a:rPr lang="fr-FR" altLang="fr-FR" sz="2000" dirty="0">
                <a:solidFill>
                  <a:schemeClr val="tx1"/>
                </a:solidFill>
                <a:latin typeface="Arial" panose="020B0604020202020204" pitchFamily="34" charset="0"/>
              </a:rPr>
              <a:t>es arrestations</a:t>
            </a:r>
          </a:p>
          <a:p>
            <a:pPr marL="0" marR="0" lvl="0" indent="0" algn="l" defTabSz="914400" rtl="0" eaLnBrk="0" fontAlgn="base" latinLnBrk="0" hangingPunct="0">
              <a:lnSpc>
                <a:spcPct val="100000"/>
              </a:lnSpc>
              <a:spcBef>
                <a:spcPct val="0"/>
              </a:spcBef>
              <a:spcAft>
                <a:spcPct val="0"/>
              </a:spcAft>
              <a:buClrTx/>
              <a:buSzTx/>
              <a:buFontTx/>
              <a:buChar char="•"/>
              <a:tabLst/>
            </a:pPr>
            <a:r>
              <a:rPr lang="fr-FR" altLang="fr-FR" sz="2000" dirty="0">
                <a:solidFill>
                  <a:schemeClr val="tx1"/>
                </a:solidFill>
                <a:latin typeface="Arial" panose="020B0604020202020204" pitchFamily="34" charset="0"/>
              </a:rPr>
              <a:t>l</a:t>
            </a:r>
            <a:r>
              <a:rPr kumimoji="0" lang="fr-FR" altLang="fr-FR" sz="2000" b="0" i="0" u="none" strike="noStrike" cap="none" normalizeH="0" baseline="0" dirty="0">
                <a:ln>
                  <a:noFill/>
                </a:ln>
                <a:solidFill>
                  <a:schemeClr val="tx1"/>
                </a:solidFill>
                <a:effectLst/>
                <a:latin typeface="Arial" panose="020B0604020202020204" pitchFamily="34" charset="0"/>
              </a:rPr>
              <a:t>es suspensions / révocations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000" b="0" i="0" u="none" strike="noStrike" cap="none" normalizeH="0" baseline="0" dirty="0">
                <a:ln>
                  <a:noFill/>
                </a:ln>
                <a:solidFill>
                  <a:schemeClr val="tx1"/>
                </a:solidFill>
                <a:effectLst/>
                <a:latin typeface="Arial" panose="020B0604020202020204" pitchFamily="34" charset="0"/>
              </a:rPr>
              <a:t>les placements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000" b="0" i="0" u="none" strike="noStrike" cap="none" normalizeH="0" baseline="0" dirty="0">
                <a:ln>
                  <a:noFill/>
                </a:ln>
                <a:solidFill>
                  <a:schemeClr val="tx1"/>
                </a:solidFill>
                <a:effectLst/>
                <a:latin typeface="Arial" panose="020B0604020202020204" pitchFamily="34" charset="0"/>
              </a:rPr>
              <a:t>les transitions institutionnelles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000" b="0" i="0" u="none" strike="noStrike" cap="none" normalizeH="0" baseline="0" dirty="0">
                <a:ln>
                  <a:noFill/>
                </a:ln>
                <a:solidFill>
                  <a:schemeClr val="tx1"/>
                </a:solidFill>
                <a:effectLst/>
                <a:latin typeface="Arial" panose="020B0604020202020204" pitchFamily="34" charset="0"/>
              </a:rPr>
              <a:t>les libérations définitives </a:t>
            </a:r>
          </a:p>
        </p:txBody>
      </p:sp>
      <p:sp>
        <p:nvSpPr>
          <p:cNvPr id="5" name="ZoneTexte 4"/>
          <p:cNvSpPr txBox="1"/>
          <p:nvPr/>
        </p:nvSpPr>
        <p:spPr>
          <a:xfrm>
            <a:off x="2077278" y="5029200"/>
            <a:ext cx="8448261" cy="769441"/>
          </a:xfrm>
          <a:prstGeom prst="rect">
            <a:avLst/>
          </a:prstGeom>
          <a:noFill/>
        </p:spPr>
        <p:txBody>
          <a:bodyPr wrap="square" rtlCol="0">
            <a:spAutoFit/>
          </a:bodyPr>
          <a:lstStyle/>
          <a:p>
            <a:r>
              <a:rPr lang="fr-FR" sz="2200" dirty="0"/>
              <a:t>« La continuité ne se décrète pas administrativement, elle se construit relationnellement et institutionnellement. »</a:t>
            </a:r>
            <a:endParaRPr lang="fr-BE" sz="2200" dirty="0"/>
          </a:p>
        </p:txBody>
      </p:sp>
    </p:spTree>
    <p:extLst>
      <p:ext uri="{BB962C8B-B14F-4D97-AF65-F5344CB8AC3E}">
        <p14:creationId xmlns:p14="http://schemas.microsoft.com/office/powerpoint/2010/main" val="34572686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E5B4C-9C52-E1C7-42A6-94E4AEC3192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BDBC6CA-5BBB-23F4-D206-8B455513593E}"/>
              </a:ext>
            </a:extLst>
          </p:cNvPr>
          <p:cNvSpPr>
            <a:spLocks noGrp="1"/>
          </p:cNvSpPr>
          <p:nvPr>
            <p:ph type="title"/>
          </p:nvPr>
        </p:nvSpPr>
        <p:spPr/>
        <p:txBody>
          <a:bodyPr/>
          <a:lstStyle/>
          <a:p>
            <a:r>
              <a:rPr lang="fr-FR" dirty="0"/>
              <a:t>3</a:t>
            </a:r>
            <a:r>
              <a:rPr lang="fr-FR" baseline="30000" dirty="0"/>
              <a:t>eme</a:t>
            </a:r>
            <a:r>
              <a:rPr lang="fr-FR" dirty="0"/>
              <a:t> table ronde</a:t>
            </a:r>
          </a:p>
        </p:txBody>
      </p:sp>
      <p:sp>
        <p:nvSpPr>
          <p:cNvPr id="3" name="Espace réservé du contenu 2">
            <a:extLst>
              <a:ext uri="{FF2B5EF4-FFF2-40B4-BE49-F238E27FC236}">
                <a16:creationId xmlns:a16="http://schemas.microsoft.com/office/drawing/2014/main" id="{ACC5F399-5659-56FB-59E4-292BCA0326B8}"/>
              </a:ext>
            </a:extLst>
          </p:cNvPr>
          <p:cNvSpPr>
            <a:spLocks noGrp="1"/>
          </p:cNvSpPr>
          <p:nvPr>
            <p:ph idx="1"/>
          </p:nvPr>
        </p:nvSpPr>
        <p:spPr>
          <a:xfrm>
            <a:off x="1109472" y="2633472"/>
            <a:ext cx="10567416" cy="3712464"/>
          </a:xfrm>
        </p:spPr>
        <p:txBody>
          <a:bodyPr>
            <a:normAutofit/>
          </a:bodyPr>
          <a:lstStyle/>
          <a:p>
            <a:pPr marL="0" indent="0">
              <a:buNone/>
            </a:pPr>
            <a:r>
              <a:rPr lang="fr-FR" sz="3000" dirty="0">
                <a:solidFill>
                  <a:srgbClr val="0070C0"/>
                </a:solidFill>
              </a:rPr>
              <a:t>Pierre </a:t>
            </a:r>
            <a:r>
              <a:rPr lang="fr-FR" sz="3000" dirty="0" err="1">
                <a:solidFill>
                  <a:srgbClr val="0070C0"/>
                </a:solidFill>
              </a:rPr>
              <a:t>Titeca</a:t>
            </a:r>
            <a:r>
              <a:rPr lang="fr-FR" sz="3000" dirty="0"/>
              <a:t>, médecin Chef de service du TSI du Centre hospitalier Jean </a:t>
            </a:r>
            <a:r>
              <a:rPr lang="fr-FR" sz="3000" dirty="0" err="1"/>
              <a:t>Titeca</a:t>
            </a:r>
            <a:endParaRPr lang="fr-FR" sz="3000" dirty="0"/>
          </a:p>
        </p:txBody>
      </p:sp>
    </p:spTree>
    <p:extLst>
      <p:ext uri="{BB962C8B-B14F-4D97-AF65-F5344CB8AC3E}">
        <p14:creationId xmlns:p14="http://schemas.microsoft.com/office/powerpoint/2010/main" val="33165103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A0D37-B4B0-A668-24F2-F81F86F1016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744A652-C4A7-ADA2-E0E8-63A80E3C5FDA}"/>
              </a:ext>
            </a:extLst>
          </p:cNvPr>
          <p:cNvSpPr>
            <a:spLocks noGrp="1"/>
          </p:cNvSpPr>
          <p:nvPr>
            <p:ph type="title"/>
          </p:nvPr>
        </p:nvSpPr>
        <p:spPr/>
        <p:txBody>
          <a:bodyPr/>
          <a:lstStyle/>
          <a:p>
            <a:r>
              <a:rPr lang="fr-FR" dirty="0"/>
              <a:t>3</a:t>
            </a:r>
            <a:r>
              <a:rPr lang="fr-FR" baseline="30000" dirty="0"/>
              <a:t>eme</a:t>
            </a:r>
            <a:r>
              <a:rPr lang="fr-FR" dirty="0"/>
              <a:t> table ronde</a:t>
            </a:r>
          </a:p>
        </p:txBody>
      </p:sp>
      <p:sp>
        <p:nvSpPr>
          <p:cNvPr id="3" name="Espace réservé du contenu 2">
            <a:extLst>
              <a:ext uri="{FF2B5EF4-FFF2-40B4-BE49-F238E27FC236}">
                <a16:creationId xmlns:a16="http://schemas.microsoft.com/office/drawing/2014/main" id="{ABC110D5-C599-90EF-D5C1-0B53A99CB0D1}"/>
              </a:ext>
            </a:extLst>
          </p:cNvPr>
          <p:cNvSpPr>
            <a:spLocks noGrp="1"/>
          </p:cNvSpPr>
          <p:nvPr>
            <p:ph idx="1"/>
          </p:nvPr>
        </p:nvSpPr>
        <p:spPr>
          <a:xfrm>
            <a:off x="1109472" y="2633472"/>
            <a:ext cx="10567416" cy="3712464"/>
          </a:xfrm>
        </p:spPr>
        <p:txBody>
          <a:bodyPr>
            <a:normAutofit/>
          </a:bodyPr>
          <a:lstStyle/>
          <a:p>
            <a:pPr marL="0" indent="0">
              <a:buNone/>
            </a:pPr>
            <a:r>
              <a:rPr lang="fr-FR" sz="3000" dirty="0">
                <a:solidFill>
                  <a:srgbClr val="0070C0"/>
                </a:solidFill>
              </a:rPr>
              <a:t>Sandrine </a:t>
            </a:r>
            <a:r>
              <a:rPr lang="fr-FR" sz="3000" dirty="0" err="1">
                <a:solidFill>
                  <a:srgbClr val="0070C0"/>
                </a:solidFill>
              </a:rPr>
              <a:t>Watthée</a:t>
            </a:r>
            <a:r>
              <a:rPr lang="fr-FR" sz="3000" dirty="0"/>
              <a:t>, substitute du Procureur du Roi, spécialisée en application des peines</a:t>
            </a:r>
          </a:p>
        </p:txBody>
      </p:sp>
    </p:spTree>
    <p:extLst>
      <p:ext uri="{BB962C8B-B14F-4D97-AF65-F5344CB8AC3E}">
        <p14:creationId xmlns:p14="http://schemas.microsoft.com/office/powerpoint/2010/main" val="2827651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5285C-5625-58AE-5294-79BB8A4AF75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4EA4620-07C6-1BF5-5997-9CEF81BCE2E3}"/>
              </a:ext>
            </a:extLst>
          </p:cNvPr>
          <p:cNvSpPr>
            <a:spLocks noGrp="1"/>
          </p:cNvSpPr>
          <p:nvPr>
            <p:ph type="title"/>
          </p:nvPr>
        </p:nvSpPr>
        <p:spPr/>
        <p:txBody>
          <a:bodyPr/>
          <a:lstStyle/>
          <a:p>
            <a:r>
              <a:rPr lang="fr-FR" dirty="0"/>
              <a:t>3</a:t>
            </a:r>
            <a:r>
              <a:rPr lang="fr-FR" baseline="30000" dirty="0"/>
              <a:t>eme</a:t>
            </a:r>
            <a:r>
              <a:rPr lang="fr-FR" dirty="0"/>
              <a:t> table ronde</a:t>
            </a:r>
          </a:p>
        </p:txBody>
      </p:sp>
      <p:sp>
        <p:nvSpPr>
          <p:cNvPr id="3" name="Espace réservé du contenu 2">
            <a:extLst>
              <a:ext uri="{FF2B5EF4-FFF2-40B4-BE49-F238E27FC236}">
                <a16:creationId xmlns:a16="http://schemas.microsoft.com/office/drawing/2014/main" id="{302F8BB8-B204-98B2-D0E6-86FD5D8892C6}"/>
              </a:ext>
            </a:extLst>
          </p:cNvPr>
          <p:cNvSpPr>
            <a:spLocks noGrp="1"/>
          </p:cNvSpPr>
          <p:nvPr>
            <p:ph idx="1"/>
          </p:nvPr>
        </p:nvSpPr>
        <p:spPr>
          <a:xfrm>
            <a:off x="1109472" y="2633472"/>
            <a:ext cx="10567416" cy="3712464"/>
          </a:xfrm>
        </p:spPr>
        <p:txBody>
          <a:bodyPr>
            <a:normAutofit/>
          </a:bodyPr>
          <a:lstStyle/>
          <a:p>
            <a:pPr marL="0" indent="0">
              <a:buNone/>
            </a:pPr>
            <a:r>
              <a:rPr lang="fr-FR" sz="3000" dirty="0">
                <a:solidFill>
                  <a:srgbClr val="0070C0"/>
                </a:solidFill>
              </a:rPr>
              <a:t>Caroline Mertens</a:t>
            </a:r>
            <a:r>
              <a:rPr lang="fr-FR" sz="3000" dirty="0"/>
              <a:t>, assesseure à la chambre de protection sociale du TAP francophone de Bruxelles</a:t>
            </a:r>
          </a:p>
        </p:txBody>
      </p:sp>
    </p:spTree>
    <p:extLst>
      <p:ext uri="{BB962C8B-B14F-4D97-AF65-F5344CB8AC3E}">
        <p14:creationId xmlns:p14="http://schemas.microsoft.com/office/powerpoint/2010/main" val="9282189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C3A0B-92D9-9BDC-D008-30732E9BA3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86364AC-C236-4F43-C526-FC8FBABC8F18}"/>
              </a:ext>
            </a:extLst>
          </p:cNvPr>
          <p:cNvSpPr>
            <a:spLocks noGrp="1"/>
          </p:cNvSpPr>
          <p:nvPr>
            <p:ph type="title"/>
          </p:nvPr>
        </p:nvSpPr>
        <p:spPr/>
        <p:txBody>
          <a:bodyPr/>
          <a:lstStyle/>
          <a:p>
            <a:r>
              <a:rPr lang="fr-FR" dirty="0"/>
              <a:t>3</a:t>
            </a:r>
            <a:r>
              <a:rPr lang="fr-FR" baseline="30000" dirty="0"/>
              <a:t>eme</a:t>
            </a:r>
            <a:r>
              <a:rPr lang="fr-FR" dirty="0"/>
              <a:t> table ronde</a:t>
            </a:r>
          </a:p>
        </p:txBody>
      </p:sp>
      <p:sp>
        <p:nvSpPr>
          <p:cNvPr id="3" name="Espace réservé du contenu 2">
            <a:extLst>
              <a:ext uri="{FF2B5EF4-FFF2-40B4-BE49-F238E27FC236}">
                <a16:creationId xmlns:a16="http://schemas.microsoft.com/office/drawing/2014/main" id="{F5D2D4BF-6A26-D637-11E1-9FECC5367FDC}"/>
              </a:ext>
            </a:extLst>
          </p:cNvPr>
          <p:cNvSpPr>
            <a:spLocks noGrp="1"/>
          </p:cNvSpPr>
          <p:nvPr>
            <p:ph idx="1"/>
          </p:nvPr>
        </p:nvSpPr>
        <p:spPr>
          <a:xfrm>
            <a:off x="1109472" y="2633472"/>
            <a:ext cx="10567416" cy="3712464"/>
          </a:xfrm>
        </p:spPr>
        <p:txBody>
          <a:bodyPr>
            <a:normAutofit/>
          </a:bodyPr>
          <a:lstStyle/>
          <a:p>
            <a:pPr marL="0" indent="0">
              <a:buNone/>
            </a:pPr>
            <a:r>
              <a:rPr lang="fr-FR" sz="3000" dirty="0">
                <a:solidFill>
                  <a:srgbClr val="0070C0"/>
                </a:solidFill>
              </a:rPr>
              <a:t>Audrey Servais</a:t>
            </a:r>
            <a:r>
              <a:rPr lang="fr-FR" sz="3000" dirty="0"/>
              <a:t>, membre du centre d’expertise des domaines de compétences de l’Administration Générale des Maisons de Justice</a:t>
            </a:r>
          </a:p>
        </p:txBody>
      </p:sp>
    </p:spTree>
    <p:extLst>
      <p:ext uri="{BB962C8B-B14F-4D97-AF65-F5344CB8AC3E}">
        <p14:creationId xmlns:p14="http://schemas.microsoft.com/office/powerpoint/2010/main" val="36235200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38304-0E1E-3541-B13F-93BBD5715902}"/>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38A71FA3-9484-37EE-5000-1F9E189C7B19}"/>
              </a:ext>
            </a:extLst>
          </p:cNvPr>
          <p:cNvSpPr txBox="1"/>
          <p:nvPr/>
        </p:nvSpPr>
        <p:spPr>
          <a:xfrm>
            <a:off x="1879600" y="985520"/>
            <a:ext cx="10444480" cy="707886"/>
          </a:xfrm>
          <a:prstGeom prst="rect">
            <a:avLst/>
          </a:prstGeom>
          <a:noFill/>
        </p:spPr>
        <p:txBody>
          <a:bodyPr wrap="square" rtlCol="0">
            <a:spAutoFit/>
          </a:bodyPr>
          <a:lstStyle/>
          <a:p>
            <a:r>
              <a:rPr lang="fr-BE" sz="2000" b="1" dirty="0"/>
              <a:t>Données FW-B – Motifs de clôture des dossiers « internement » dans la foulée de l’entrée en vigueur de la loi</a:t>
            </a:r>
          </a:p>
        </p:txBody>
      </p:sp>
      <p:pic>
        <p:nvPicPr>
          <p:cNvPr id="10" name="Image 9">
            <a:extLst>
              <a:ext uri="{FF2B5EF4-FFF2-40B4-BE49-F238E27FC236}">
                <a16:creationId xmlns:a16="http://schemas.microsoft.com/office/drawing/2014/main" id="{F0FB9ABE-5F23-D263-CDD9-08A21353F0AB}"/>
              </a:ext>
            </a:extLst>
          </p:cNvPr>
          <p:cNvPicPr>
            <a:picLocks noChangeAspect="1"/>
          </p:cNvPicPr>
          <p:nvPr/>
        </p:nvPicPr>
        <p:blipFill>
          <a:blip r:embed="rId2"/>
          <a:stretch>
            <a:fillRect/>
          </a:stretch>
        </p:blipFill>
        <p:spPr>
          <a:xfrm>
            <a:off x="192775" y="2331000"/>
            <a:ext cx="11337771" cy="2196000"/>
          </a:xfrm>
          <a:prstGeom prst="rect">
            <a:avLst/>
          </a:prstGeom>
        </p:spPr>
      </p:pic>
    </p:spTree>
    <p:extLst>
      <p:ext uri="{BB962C8B-B14F-4D97-AF65-F5344CB8AC3E}">
        <p14:creationId xmlns:p14="http://schemas.microsoft.com/office/powerpoint/2010/main" val="801426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F488E6-C0B2-3950-5A75-7B5B12A399C4}"/>
              </a:ext>
            </a:extLst>
          </p:cNvPr>
          <p:cNvSpPr>
            <a:spLocks noGrp="1"/>
          </p:cNvSpPr>
          <p:nvPr>
            <p:ph type="title"/>
          </p:nvPr>
        </p:nvSpPr>
        <p:spPr>
          <a:xfrm>
            <a:off x="6694212" y="966319"/>
            <a:ext cx="3694983" cy="1463040"/>
          </a:xfrm>
        </p:spPr>
        <p:txBody>
          <a:bodyPr/>
          <a:lstStyle/>
          <a:p>
            <a:r>
              <a:rPr lang="fr-FR" dirty="0">
                <a:solidFill>
                  <a:schemeClr val="accent3"/>
                </a:solidFill>
              </a:rPr>
              <a:t>Constats </a:t>
            </a:r>
          </a:p>
        </p:txBody>
      </p:sp>
      <p:sp>
        <p:nvSpPr>
          <p:cNvPr id="3" name="Espace réservé du contenu 2">
            <a:extLst>
              <a:ext uri="{FF2B5EF4-FFF2-40B4-BE49-F238E27FC236}">
                <a16:creationId xmlns:a16="http://schemas.microsoft.com/office/drawing/2014/main" id="{E5374F88-6196-6418-6FCE-910D513B3DFA}"/>
              </a:ext>
            </a:extLst>
          </p:cNvPr>
          <p:cNvSpPr>
            <a:spLocks noGrp="1"/>
          </p:cNvSpPr>
          <p:nvPr>
            <p:ph idx="1"/>
          </p:nvPr>
        </p:nvSpPr>
        <p:spPr>
          <a:xfrm>
            <a:off x="6694212" y="1999281"/>
            <a:ext cx="5032458" cy="4858719"/>
          </a:xfrm>
        </p:spPr>
        <p:txBody>
          <a:bodyPr>
            <a:normAutofit lnSpcReduction="10000"/>
          </a:bodyPr>
          <a:lstStyle/>
          <a:p>
            <a:r>
              <a:rPr lang="fr-FR" dirty="0"/>
              <a:t>Nombre de mesures </a:t>
            </a:r>
          </a:p>
          <a:p>
            <a:pPr marL="0" indent="0">
              <a:buNone/>
            </a:pPr>
            <a:r>
              <a:rPr lang="fr-FR" dirty="0"/>
              <a:t>     d’internement prononcées </a:t>
            </a:r>
          </a:p>
          <a:p>
            <a:pPr marL="0" indent="0">
              <a:buNone/>
            </a:pPr>
            <a:r>
              <a:rPr lang="fr-FR" dirty="0"/>
              <a:t>     augmente</a:t>
            </a:r>
          </a:p>
          <a:p>
            <a:r>
              <a:rPr lang="fr-FR" dirty="0"/>
              <a:t>De nombreuses personnes internées restent en prison</a:t>
            </a:r>
          </a:p>
          <a:p>
            <a:r>
              <a:rPr lang="fr-FR" dirty="0"/>
              <a:t>Difficulté à la mise en place des trajets de soin </a:t>
            </a:r>
          </a:p>
          <a:p>
            <a:endParaRPr lang="fr-FR" dirty="0"/>
          </a:p>
          <a:p>
            <a:pPr marL="0" indent="0">
              <a:buNone/>
            </a:pPr>
            <a:r>
              <a:rPr lang="fr-FR" b="1" dirty="0">
                <a:solidFill>
                  <a:schemeClr val="accent5"/>
                </a:solidFill>
              </a:rPr>
              <a:t>Constats relayés au niveau national par </a:t>
            </a:r>
            <a:r>
              <a:rPr lang="fr-FR" dirty="0">
                <a:solidFill>
                  <a:schemeClr val="accent5"/>
                </a:solidFill>
              </a:rPr>
              <a:t>:</a:t>
            </a:r>
          </a:p>
          <a:p>
            <a:pPr lvl="1"/>
            <a:r>
              <a:rPr lang="fr-FR" dirty="0"/>
              <a:t>Les acteurs de terrain</a:t>
            </a:r>
          </a:p>
          <a:p>
            <a:pPr lvl="1"/>
            <a:r>
              <a:rPr lang="fr-FR" dirty="0"/>
              <a:t>Les organes de surveillance : CCSP &amp; commissions de surveillance ; UNIA </a:t>
            </a:r>
          </a:p>
          <a:p>
            <a:pPr lvl="1"/>
            <a:r>
              <a:rPr lang="fr-FR" dirty="0"/>
              <a:t>Milieu de la recherche</a:t>
            </a:r>
          </a:p>
          <a:p>
            <a:pPr lvl="1"/>
            <a:r>
              <a:rPr lang="fr-FR" dirty="0"/>
              <a:t>Milieu associatif</a:t>
            </a:r>
          </a:p>
          <a:p>
            <a:endParaRPr lang="fr-FR" dirty="0"/>
          </a:p>
          <a:p>
            <a:endParaRPr lang="fr-FR" dirty="0"/>
          </a:p>
          <a:p>
            <a:endParaRPr lang="fr-FR" dirty="0"/>
          </a:p>
        </p:txBody>
      </p:sp>
      <p:pic>
        <p:nvPicPr>
          <p:cNvPr id="7" name="Image 6">
            <a:extLst>
              <a:ext uri="{FF2B5EF4-FFF2-40B4-BE49-F238E27FC236}">
                <a16:creationId xmlns:a16="http://schemas.microsoft.com/office/drawing/2014/main" id="{92A9C9BF-9A0D-5A1D-F2F6-1B698AC3FDD0}"/>
              </a:ext>
            </a:extLst>
          </p:cNvPr>
          <p:cNvPicPr>
            <a:picLocks noChangeAspect="1"/>
          </p:cNvPicPr>
          <p:nvPr/>
        </p:nvPicPr>
        <p:blipFill>
          <a:blip r:embed="rId2"/>
          <a:stretch>
            <a:fillRect/>
          </a:stretch>
        </p:blipFill>
        <p:spPr>
          <a:xfrm>
            <a:off x="89373" y="3208149"/>
            <a:ext cx="5223343" cy="3649851"/>
          </a:xfrm>
          <a:prstGeom prst="rect">
            <a:avLst/>
          </a:prstGeom>
        </p:spPr>
      </p:pic>
      <p:pic>
        <p:nvPicPr>
          <p:cNvPr id="5" name="Image 4">
            <a:extLst>
              <a:ext uri="{FF2B5EF4-FFF2-40B4-BE49-F238E27FC236}">
                <a16:creationId xmlns:a16="http://schemas.microsoft.com/office/drawing/2014/main" id="{9E8B9012-578E-8B07-1982-BABA18BD3763}"/>
              </a:ext>
            </a:extLst>
          </p:cNvPr>
          <p:cNvPicPr>
            <a:picLocks noChangeAspect="1"/>
          </p:cNvPicPr>
          <p:nvPr/>
        </p:nvPicPr>
        <p:blipFill>
          <a:blip r:embed="rId3"/>
          <a:stretch>
            <a:fillRect/>
          </a:stretch>
        </p:blipFill>
        <p:spPr>
          <a:xfrm>
            <a:off x="3179988" y="0"/>
            <a:ext cx="3323337" cy="4858719"/>
          </a:xfrm>
          <a:prstGeom prst="rect">
            <a:avLst/>
          </a:prstGeom>
          <a:ln>
            <a:solidFill>
              <a:schemeClr val="tx1"/>
            </a:solidFill>
          </a:ln>
        </p:spPr>
      </p:pic>
      <p:pic>
        <p:nvPicPr>
          <p:cNvPr id="8" name="Image 7">
            <a:extLst>
              <a:ext uri="{FF2B5EF4-FFF2-40B4-BE49-F238E27FC236}">
                <a16:creationId xmlns:a16="http://schemas.microsoft.com/office/drawing/2014/main" id="{59152CA4-5C4E-3E54-8B24-BBC9C6B379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7437" y="10912"/>
            <a:ext cx="2385190" cy="3148794"/>
          </a:xfrm>
          <a:prstGeom prst="rect">
            <a:avLst/>
          </a:prstGeom>
        </p:spPr>
      </p:pic>
      <p:pic>
        <p:nvPicPr>
          <p:cNvPr id="10" name="Image 9">
            <a:extLst>
              <a:ext uri="{FF2B5EF4-FFF2-40B4-BE49-F238E27FC236}">
                <a16:creationId xmlns:a16="http://schemas.microsoft.com/office/drawing/2014/main" id="{F3FAA7B4-137E-1840-F476-1BDE5FB46C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73" y="-7996"/>
            <a:ext cx="3090615" cy="3985710"/>
          </a:xfrm>
          <a:prstGeom prst="rect">
            <a:avLst/>
          </a:prstGeom>
          <a:ln>
            <a:solidFill>
              <a:schemeClr val="tx1"/>
            </a:solidFill>
          </a:ln>
        </p:spPr>
      </p:pic>
    </p:spTree>
    <p:extLst>
      <p:ext uri="{BB962C8B-B14F-4D97-AF65-F5344CB8AC3E}">
        <p14:creationId xmlns:p14="http://schemas.microsoft.com/office/powerpoint/2010/main" val="39683584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D4466-D5C6-51A3-4C14-57101B486AA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5DCCC0CB-5F41-38A1-3A7E-C285E9393CA5}"/>
              </a:ext>
            </a:extLst>
          </p:cNvPr>
          <p:cNvSpPr txBox="1"/>
          <p:nvPr/>
        </p:nvSpPr>
        <p:spPr>
          <a:xfrm>
            <a:off x="1879600" y="985520"/>
            <a:ext cx="10444480" cy="400110"/>
          </a:xfrm>
          <a:prstGeom prst="rect">
            <a:avLst/>
          </a:prstGeom>
          <a:noFill/>
        </p:spPr>
        <p:txBody>
          <a:bodyPr wrap="square" rtlCol="0">
            <a:spAutoFit/>
          </a:bodyPr>
          <a:lstStyle/>
          <a:p>
            <a:r>
              <a:rPr lang="fr-BE" sz="2000" b="1" dirty="0"/>
              <a:t>Données FW-B – Libération sous conditions « article 12 » </a:t>
            </a:r>
          </a:p>
        </p:txBody>
      </p:sp>
      <p:graphicFrame>
        <p:nvGraphicFramePr>
          <p:cNvPr id="5" name="Tableau 4">
            <a:extLst>
              <a:ext uri="{FF2B5EF4-FFF2-40B4-BE49-F238E27FC236}">
                <a16:creationId xmlns:a16="http://schemas.microsoft.com/office/drawing/2014/main" id="{9A194078-3944-4433-8336-B21080E2C875}"/>
              </a:ext>
            </a:extLst>
          </p:cNvPr>
          <p:cNvGraphicFramePr>
            <a:graphicFrameLocks noGrp="1"/>
          </p:cNvGraphicFramePr>
          <p:nvPr/>
        </p:nvGraphicFramePr>
        <p:xfrm>
          <a:off x="2672861" y="1855278"/>
          <a:ext cx="6033477" cy="4375800"/>
        </p:xfrm>
        <a:graphic>
          <a:graphicData uri="http://schemas.openxmlformats.org/drawingml/2006/table">
            <a:tbl>
              <a:tblPr firstRow="1" bandRow="1">
                <a:tableStyleId>{5C22544A-7EE6-4342-B048-85BDC9FD1C3A}</a:tableStyleId>
              </a:tblPr>
              <a:tblGrid>
                <a:gridCol w="1969477">
                  <a:extLst>
                    <a:ext uri="{9D8B030D-6E8A-4147-A177-3AD203B41FA5}">
                      <a16:colId xmlns:a16="http://schemas.microsoft.com/office/drawing/2014/main" val="1482088666"/>
                    </a:ext>
                  </a:extLst>
                </a:gridCol>
                <a:gridCol w="4064000">
                  <a:extLst>
                    <a:ext uri="{9D8B030D-6E8A-4147-A177-3AD203B41FA5}">
                      <a16:colId xmlns:a16="http://schemas.microsoft.com/office/drawing/2014/main" val="3698299718"/>
                    </a:ext>
                  </a:extLst>
                </a:gridCol>
              </a:tblGrid>
              <a:tr h="437580">
                <a:tc>
                  <a:txBody>
                    <a:bodyPr/>
                    <a:lstStyle/>
                    <a:p>
                      <a:r>
                        <a:rPr lang="fr-BE" dirty="0"/>
                        <a:t>Année </a:t>
                      </a:r>
                    </a:p>
                  </a:txBody>
                  <a:tcPr>
                    <a:solidFill>
                      <a:srgbClr val="7030A0"/>
                    </a:solidFill>
                  </a:tcPr>
                </a:tc>
                <a:tc>
                  <a:txBody>
                    <a:bodyPr/>
                    <a:lstStyle/>
                    <a:p>
                      <a:r>
                        <a:rPr lang="fr-BE" dirty="0"/>
                        <a:t>Nombre de dossiers</a:t>
                      </a:r>
                    </a:p>
                  </a:txBody>
                  <a:tcPr>
                    <a:solidFill>
                      <a:srgbClr val="7030A0"/>
                    </a:solidFill>
                  </a:tcPr>
                </a:tc>
                <a:extLst>
                  <a:ext uri="{0D108BD9-81ED-4DB2-BD59-A6C34878D82A}">
                    <a16:rowId xmlns:a16="http://schemas.microsoft.com/office/drawing/2014/main" val="4064838781"/>
                  </a:ext>
                </a:extLst>
              </a:tr>
              <a:tr h="437580">
                <a:tc>
                  <a:txBody>
                    <a:bodyPr/>
                    <a:lstStyle/>
                    <a:p>
                      <a:r>
                        <a:rPr lang="fr-BE" dirty="0"/>
                        <a:t>2017</a:t>
                      </a:r>
                    </a:p>
                  </a:txBody>
                  <a:tcPr>
                    <a:solidFill>
                      <a:srgbClr val="CC99FF"/>
                    </a:solidFill>
                  </a:tcPr>
                </a:tc>
                <a:tc>
                  <a:txBody>
                    <a:bodyPr/>
                    <a:lstStyle/>
                    <a:p>
                      <a:pPr algn="ctr"/>
                      <a:r>
                        <a:rPr lang="fr-BE" b="1" dirty="0"/>
                        <a:t>1</a:t>
                      </a:r>
                    </a:p>
                  </a:txBody>
                  <a:tcPr>
                    <a:solidFill>
                      <a:srgbClr val="CC99FF"/>
                    </a:solidFill>
                  </a:tcPr>
                </a:tc>
                <a:extLst>
                  <a:ext uri="{0D108BD9-81ED-4DB2-BD59-A6C34878D82A}">
                    <a16:rowId xmlns:a16="http://schemas.microsoft.com/office/drawing/2014/main" val="148485227"/>
                  </a:ext>
                </a:extLst>
              </a:tr>
              <a:tr h="437580">
                <a:tc>
                  <a:txBody>
                    <a:bodyPr/>
                    <a:lstStyle/>
                    <a:p>
                      <a:r>
                        <a:rPr lang="fr-BE" dirty="0"/>
                        <a:t>2018</a:t>
                      </a:r>
                    </a:p>
                  </a:txBody>
                  <a:tcPr>
                    <a:solidFill>
                      <a:srgbClr val="CC99FF"/>
                    </a:solidFill>
                  </a:tcPr>
                </a:tc>
                <a:tc>
                  <a:txBody>
                    <a:bodyPr/>
                    <a:lstStyle/>
                    <a:p>
                      <a:pPr algn="ctr"/>
                      <a:r>
                        <a:rPr lang="fr-BE" b="1" dirty="0"/>
                        <a:t>2</a:t>
                      </a:r>
                    </a:p>
                  </a:txBody>
                  <a:tcPr>
                    <a:solidFill>
                      <a:srgbClr val="CC99FF"/>
                    </a:solidFill>
                  </a:tcPr>
                </a:tc>
                <a:extLst>
                  <a:ext uri="{0D108BD9-81ED-4DB2-BD59-A6C34878D82A}">
                    <a16:rowId xmlns:a16="http://schemas.microsoft.com/office/drawing/2014/main" val="2723338085"/>
                  </a:ext>
                </a:extLst>
              </a:tr>
              <a:tr h="437580">
                <a:tc>
                  <a:txBody>
                    <a:bodyPr/>
                    <a:lstStyle/>
                    <a:p>
                      <a:r>
                        <a:rPr lang="fr-BE" dirty="0"/>
                        <a:t>2019</a:t>
                      </a:r>
                    </a:p>
                  </a:txBody>
                  <a:tcPr>
                    <a:solidFill>
                      <a:srgbClr val="CC99FF"/>
                    </a:solidFill>
                  </a:tcPr>
                </a:tc>
                <a:tc>
                  <a:txBody>
                    <a:bodyPr/>
                    <a:lstStyle/>
                    <a:p>
                      <a:pPr algn="ctr"/>
                      <a:r>
                        <a:rPr lang="fr-BE" b="1" dirty="0"/>
                        <a:t>4</a:t>
                      </a:r>
                    </a:p>
                  </a:txBody>
                  <a:tcPr>
                    <a:solidFill>
                      <a:srgbClr val="CC99FF"/>
                    </a:solidFill>
                  </a:tcPr>
                </a:tc>
                <a:extLst>
                  <a:ext uri="{0D108BD9-81ED-4DB2-BD59-A6C34878D82A}">
                    <a16:rowId xmlns:a16="http://schemas.microsoft.com/office/drawing/2014/main" val="368299547"/>
                  </a:ext>
                </a:extLst>
              </a:tr>
              <a:tr h="437580">
                <a:tc>
                  <a:txBody>
                    <a:bodyPr/>
                    <a:lstStyle/>
                    <a:p>
                      <a:r>
                        <a:rPr lang="fr-BE" dirty="0"/>
                        <a:t>2020</a:t>
                      </a:r>
                    </a:p>
                  </a:txBody>
                  <a:tcPr>
                    <a:solidFill>
                      <a:srgbClr val="CC99FF"/>
                    </a:solidFill>
                  </a:tcPr>
                </a:tc>
                <a:tc>
                  <a:txBody>
                    <a:bodyPr/>
                    <a:lstStyle/>
                    <a:p>
                      <a:pPr algn="ctr"/>
                      <a:r>
                        <a:rPr lang="fr-BE" b="1" dirty="0"/>
                        <a:t>1</a:t>
                      </a:r>
                    </a:p>
                  </a:txBody>
                  <a:tcPr>
                    <a:solidFill>
                      <a:srgbClr val="CC99FF"/>
                    </a:solidFill>
                  </a:tcPr>
                </a:tc>
                <a:extLst>
                  <a:ext uri="{0D108BD9-81ED-4DB2-BD59-A6C34878D82A}">
                    <a16:rowId xmlns:a16="http://schemas.microsoft.com/office/drawing/2014/main" val="4023689231"/>
                  </a:ext>
                </a:extLst>
              </a:tr>
              <a:tr h="437580">
                <a:tc>
                  <a:txBody>
                    <a:bodyPr/>
                    <a:lstStyle/>
                    <a:p>
                      <a:r>
                        <a:rPr lang="fr-BE" dirty="0"/>
                        <a:t>2021</a:t>
                      </a:r>
                    </a:p>
                  </a:txBody>
                  <a:tcPr>
                    <a:solidFill>
                      <a:srgbClr val="CC99FF"/>
                    </a:solidFill>
                  </a:tcPr>
                </a:tc>
                <a:tc>
                  <a:txBody>
                    <a:bodyPr/>
                    <a:lstStyle/>
                    <a:p>
                      <a:pPr algn="ctr"/>
                      <a:r>
                        <a:rPr lang="fr-BE" b="1" dirty="0"/>
                        <a:t>3</a:t>
                      </a:r>
                    </a:p>
                  </a:txBody>
                  <a:tcPr>
                    <a:solidFill>
                      <a:srgbClr val="CC99FF"/>
                    </a:solidFill>
                  </a:tcPr>
                </a:tc>
                <a:extLst>
                  <a:ext uri="{0D108BD9-81ED-4DB2-BD59-A6C34878D82A}">
                    <a16:rowId xmlns:a16="http://schemas.microsoft.com/office/drawing/2014/main" val="370964055"/>
                  </a:ext>
                </a:extLst>
              </a:tr>
              <a:tr h="437580">
                <a:tc>
                  <a:txBody>
                    <a:bodyPr/>
                    <a:lstStyle/>
                    <a:p>
                      <a:r>
                        <a:rPr lang="fr-BE" dirty="0"/>
                        <a:t>2022</a:t>
                      </a:r>
                    </a:p>
                  </a:txBody>
                  <a:tcPr>
                    <a:solidFill>
                      <a:srgbClr val="CC99FF"/>
                    </a:solidFill>
                  </a:tcPr>
                </a:tc>
                <a:tc>
                  <a:txBody>
                    <a:bodyPr/>
                    <a:lstStyle/>
                    <a:p>
                      <a:pPr algn="ctr"/>
                      <a:r>
                        <a:rPr lang="fr-BE" b="1" dirty="0"/>
                        <a:t>4</a:t>
                      </a:r>
                    </a:p>
                  </a:txBody>
                  <a:tcPr>
                    <a:solidFill>
                      <a:srgbClr val="CC99FF"/>
                    </a:solidFill>
                  </a:tcPr>
                </a:tc>
                <a:extLst>
                  <a:ext uri="{0D108BD9-81ED-4DB2-BD59-A6C34878D82A}">
                    <a16:rowId xmlns:a16="http://schemas.microsoft.com/office/drawing/2014/main" val="1101838181"/>
                  </a:ext>
                </a:extLst>
              </a:tr>
              <a:tr h="437580">
                <a:tc>
                  <a:txBody>
                    <a:bodyPr/>
                    <a:lstStyle/>
                    <a:p>
                      <a:r>
                        <a:rPr lang="fr-BE" dirty="0"/>
                        <a:t>2023</a:t>
                      </a:r>
                    </a:p>
                  </a:txBody>
                  <a:tcPr>
                    <a:solidFill>
                      <a:srgbClr val="CC99FF"/>
                    </a:solidFill>
                  </a:tcPr>
                </a:tc>
                <a:tc>
                  <a:txBody>
                    <a:bodyPr/>
                    <a:lstStyle/>
                    <a:p>
                      <a:pPr algn="ctr"/>
                      <a:r>
                        <a:rPr lang="fr-BE" b="1" dirty="0"/>
                        <a:t>8</a:t>
                      </a:r>
                    </a:p>
                  </a:txBody>
                  <a:tcPr>
                    <a:solidFill>
                      <a:srgbClr val="CC99FF"/>
                    </a:solidFill>
                  </a:tcPr>
                </a:tc>
                <a:extLst>
                  <a:ext uri="{0D108BD9-81ED-4DB2-BD59-A6C34878D82A}">
                    <a16:rowId xmlns:a16="http://schemas.microsoft.com/office/drawing/2014/main" val="2993999260"/>
                  </a:ext>
                </a:extLst>
              </a:tr>
              <a:tr h="437580">
                <a:tc>
                  <a:txBody>
                    <a:bodyPr/>
                    <a:lstStyle/>
                    <a:p>
                      <a:r>
                        <a:rPr lang="fr-BE" dirty="0"/>
                        <a:t>2024</a:t>
                      </a:r>
                    </a:p>
                  </a:txBody>
                  <a:tcPr>
                    <a:solidFill>
                      <a:srgbClr val="CC99FF"/>
                    </a:solidFill>
                  </a:tcPr>
                </a:tc>
                <a:tc>
                  <a:txBody>
                    <a:bodyPr/>
                    <a:lstStyle/>
                    <a:p>
                      <a:pPr algn="ctr"/>
                      <a:r>
                        <a:rPr lang="fr-BE" b="1" dirty="0"/>
                        <a:t>8</a:t>
                      </a:r>
                    </a:p>
                  </a:txBody>
                  <a:tcPr>
                    <a:solidFill>
                      <a:srgbClr val="CC99FF"/>
                    </a:solidFill>
                  </a:tcPr>
                </a:tc>
                <a:extLst>
                  <a:ext uri="{0D108BD9-81ED-4DB2-BD59-A6C34878D82A}">
                    <a16:rowId xmlns:a16="http://schemas.microsoft.com/office/drawing/2014/main" val="2534343537"/>
                  </a:ext>
                </a:extLst>
              </a:tr>
              <a:tr h="437580">
                <a:tc>
                  <a:txBody>
                    <a:bodyPr/>
                    <a:lstStyle/>
                    <a:p>
                      <a:r>
                        <a:rPr lang="fr-BE" dirty="0"/>
                        <a:t>2025</a:t>
                      </a:r>
                    </a:p>
                  </a:txBody>
                  <a:tcPr>
                    <a:solidFill>
                      <a:srgbClr val="CC99FF"/>
                    </a:solidFill>
                  </a:tcPr>
                </a:tc>
                <a:tc>
                  <a:txBody>
                    <a:bodyPr/>
                    <a:lstStyle/>
                    <a:p>
                      <a:pPr algn="ctr"/>
                      <a:r>
                        <a:rPr lang="fr-BE" b="1" dirty="0"/>
                        <a:t>8</a:t>
                      </a:r>
                    </a:p>
                  </a:txBody>
                  <a:tcPr>
                    <a:solidFill>
                      <a:srgbClr val="CC99FF"/>
                    </a:solidFill>
                  </a:tcPr>
                </a:tc>
                <a:extLst>
                  <a:ext uri="{0D108BD9-81ED-4DB2-BD59-A6C34878D82A}">
                    <a16:rowId xmlns:a16="http://schemas.microsoft.com/office/drawing/2014/main" val="1027148489"/>
                  </a:ext>
                </a:extLst>
              </a:tr>
            </a:tbl>
          </a:graphicData>
        </a:graphic>
      </p:graphicFrame>
    </p:spTree>
    <p:extLst>
      <p:ext uri="{BB962C8B-B14F-4D97-AF65-F5344CB8AC3E}">
        <p14:creationId xmlns:p14="http://schemas.microsoft.com/office/powerpoint/2010/main" val="32385472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2AC78-9F7D-3B0B-67B0-8CA7762CB01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660797E-080F-9F0F-93A0-B101294038BB}"/>
              </a:ext>
            </a:extLst>
          </p:cNvPr>
          <p:cNvSpPr>
            <a:spLocks noGrp="1"/>
          </p:cNvSpPr>
          <p:nvPr>
            <p:ph type="title"/>
          </p:nvPr>
        </p:nvSpPr>
        <p:spPr/>
        <p:txBody>
          <a:bodyPr/>
          <a:lstStyle/>
          <a:p>
            <a:r>
              <a:rPr lang="fr-FR" dirty="0"/>
              <a:t>3</a:t>
            </a:r>
            <a:r>
              <a:rPr lang="fr-FR" baseline="30000" dirty="0"/>
              <a:t>eme</a:t>
            </a:r>
            <a:r>
              <a:rPr lang="fr-FR" dirty="0"/>
              <a:t> table ronde</a:t>
            </a:r>
          </a:p>
        </p:txBody>
      </p:sp>
      <p:sp>
        <p:nvSpPr>
          <p:cNvPr id="3" name="Espace réservé du contenu 2">
            <a:extLst>
              <a:ext uri="{FF2B5EF4-FFF2-40B4-BE49-F238E27FC236}">
                <a16:creationId xmlns:a16="http://schemas.microsoft.com/office/drawing/2014/main" id="{9DD40467-B4B5-BEA4-533D-EACAAF730805}"/>
              </a:ext>
            </a:extLst>
          </p:cNvPr>
          <p:cNvSpPr>
            <a:spLocks noGrp="1"/>
          </p:cNvSpPr>
          <p:nvPr>
            <p:ph idx="1"/>
          </p:nvPr>
        </p:nvSpPr>
        <p:spPr>
          <a:xfrm>
            <a:off x="1109472" y="2633472"/>
            <a:ext cx="10567416" cy="3712464"/>
          </a:xfrm>
        </p:spPr>
        <p:txBody>
          <a:bodyPr>
            <a:normAutofit/>
          </a:bodyPr>
          <a:lstStyle/>
          <a:p>
            <a:pPr marL="0" indent="0">
              <a:buNone/>
            </a:pPr>
            <a:r>
              <a:rPr lang="fr-FR" sz="3000" dirty="0">
                <a:solidFill>
                  <a:srgbClr val="0070C0"/>
                </a:solidFill>
              </a:rPr>
              <a:t>Agathe De Brouwer</a:t>
            </a:r>
            <a:r>
              <a:rPr lang="fr-FR" sz="3000" dirty="0"/>
              <a:t>, avocate au Barreau de Bruxelles, assistante à l’</a:t>
            </a:r>
            <a:r>
              <a:rPr lang="fr-FR" sz="3000" dirty="0" err="1"/>
              <a:t>UCLouvain</a:t>
            </a:r>
            <a:r>
              <a:rPr lang="fr-FR" sz="3000" dirty="0"/>
              <a:t> Saint-Louis Bruxelles </a:t>
            </a:r>
          </a:p>
        </p:txBody>
      </p:sp>
    </p:spTree>
    <p:extLst>
      <p:ext uri="{BB962C8B-B14F-4D97-AF65-F5344CB8AC3E}">
        <p14:creationId xmlns:p14="http://schemas.microsoft.com/office/powerpoint/2010/main" val="37438162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018D5-A58D-68E7-E260-9504D5C6BB5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0B8FCD3-F3BA-3772-428A-CE748B07F45B}"/>
              </a:ext>
            </a:extLst>
          </p:cNvPr>
          <p:cNvSpPr>
            <a:spLocks noGrp="1"/>
          </p:cNvSpPr>
          <p:nvPr>
            <p:ph type="title"/>
          </p:nvPr>
        </p:nvSpPr>
        <p:spPr/>
        <p:txBody>
          <a:bodyPr/>
          <a:lstStyle/>
          <a:p>
            <a:r>
              <a:rPr lang="fr-FR" dirty="0"/>
              <a:t>3</a:t>
            </a:r>
            <a:r>
              <a:rPr lang="fr-FR" baseline="30000" dirty="0"/>
              <a:t>eme</a:t>
            </a:r>
            <a:r>
              <a:rPr lang="fr-FR" dirty="0"/>
              <a:t> table ronde</a:t>
            </a:r>
          </a:p>
        </p:txBody>
      </p:sp>
      <p:sp>
        <p:nvSpPr>
          <p:cNvPr id="3" name="Espace réservé du contenu 2">
            <a:extLst>
              <a:ext uri="{FF2B5EF4-FFF2-40B4-BE49-F238E27FC236}">
                <a16:creationId xmlns:a16="http://schemas.microsoft.com/office/drawing/2014/main" id="{DBC576DB-8C97-2599-01A1-F025328E5FF0}"/>
              </a:ext>
            </a:extLst>
          </p:cNvPr>
          <p:cNvSpPr>
            <a:spLocks noGrp="1"/>
          </p:cNvSpPr>
          <p:nvPr>
            <p:ph idx="1"/>
          </p:nvPr>
        </p:nvSpPr>
        <p:spPr>
          <a:xfrm>
            <a:off x="1109472" y="2633472"/>
            <a:ext cx="10567416" cy="3712464"/>
          </a:xfrm>
        </p:spPr>
        <p:txBody>
          <a:bodyPr>
            <a:normAutofit/>
          </a:bodyPr>
          <a:lstStyle/>
          <a:p>
            <a:pPr marL="0" indent="0">
              <a:buNone/>
            </a:pPr>
            <a:r>
              <a:rPr lang="fr-FR" sz="3000" dirty="0"/>
              <a:t>Second tour de parole</a:t>
            </a:r>
          </a:p>
        </p:txBody>
      </p:sp>
    </p:spTree>
    <p:extLst>
      <p:ext uri="{BB962C8B-B14F-4D97-AF65-F5344CB8AC3E}">
        <p14:creationId xmlns:p14="http://schemas.microsoft.com/office/powerpoint/2010/main" val="16580884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8559A-AB54-F54E-783D-813AA005D6E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413B3D5-90C2-899A-31F5-023C4E84D2A8}"/>
              </a:ext>
            </a:extLst>
          </p:cNvPr>
          <p:cNvSpPr>
            <a:spLocks noGrp="1"/>
          </p:cNvSpPr>
          <p:nvPr>
            <p:ph type="title"/>
          </p:nvPr>
        </p:nvSpPr>
        <p:spPr/>
        <p:txBody>
          <a:bodyPr/>
          <a:lstStyle/>
          <a:p>
            <a:r>
              <a:rPr lang="fr-FR" dirty="0"/>
              <a:t>Temps d’échange </a:t>
            </a:r>
          </a:p>
        </p:txBody>
      </p:sp>
      <p:pic>
        <p:nvPicPr>
          <p:cNvPr id="5" name="Image 4">
            <a:extLst>
              <a:ext uri="{FF2B5EF4-FFF2-40B4-BE49-F238E27FC236}">
                <a16:creationId xmlns:a16="http://schemas.microsoft.com/office/drawing/2014/main" id="{EDAAD89F-83C8-1F6D-8927-22D663CD60CA}"/>
              </a:ext>
            </a:extLst>
          </p:cNvPr>
          <p:cNvPicPr>
            <a:picLocks noChangeAspect="1"/>
          </p:cNvPicPr>
          <p:nvPr/>
        </p:nvPicPr>
        <p:blipFill>
          <a:blip r:embed="rId2"/>
          <a:stretch>
            <a:fillRect/>
          </a:stretch>
        </p:blipFill>
        <p:spPr>
          <a:xfrm>
            <a:off x="1231174" y="2441448"/>
            <a:ext cx="9169960" cy="3136392"/>
          </a:xfrm>
          <a:prstGeom prst="rect">
            <a:avLst/>
          </a:prstGeom>
        </p:spPr>
      </p:pic>
    </p:spTree>
    <p:extLst>
      <p:ext uri="{BB962C8B-B14F-4D97-AF65-F5344CB8AC3E}">
        <p14:creationId xmlns:p14="http://schemas.microsoft.com/office/powerpoint/2010/main" val="2949422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0CDBCB-32C6-91C6-CD77-92F65DD77E4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EE42DCE-4A4F-44C4-84E5-261B3BEEF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EB35C5BC-13AB-D9DD-5BFA-60A3632604F5}"/>
              </a:ext>
            </a:extLst>
          </p:cNvPr>
          <p:cNvSpPr>
            <a:spLocks noGrp="1"/>
          </p:cNvSpPr>
          <p:nvPr>
            <p:ph type="title"/>
          </p:nvPr>
        </p:nvSpPr>
        <p:spPr>
          <a:xfrm>
            <a:off x="517870" y="776929"/>
            <a:ext cx="6300216" cy="1067368"/>
          </a:xfrm>
        </p:spPr>
        <p:txBody>
          <a:bodyPr>
            <a:normAutofit/>
          </a:bodyPr>
          <a:lstStyle/>
          <a:p>
            <a:r>
              <a:rPr lang="fr-FR" dirty="0">
                <a:solidFill>
                  <a:schemeClr val="accent3"/>
                </a:solidFill>
              </a:rPr>
              <a:t>Constats </a:t>
            </a:r>
          </a:p>
        </p:txBody>
      </p:sp>
      <p:sp>
        <p:nvSpPr>
          <p:cNvPr id="12" name="Rectangle 11">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6282982"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471C4E43-7694-42F3-1902-F6FBDA934556}"/>
              </a:ext>
            </a:extLst>
          </p:cNvPr>
          <p:cNvSpPr>
            <a:spLocks noGrp="1"/>
          </p:cNvSpPr>
          <p:nvPr>
            <p:ph idx="1"/>
          </p:nvPr>
        </p:nvSpPr>
        <p:spPr>
          <a:xfrm>
            <a:off x="521208" y="1596325"/>
            <a:ext cx="6821424" cy="5067945"/>
          </a:xfrm>
        </p:spPr>
        <p:txBody>
          <a:bodyPr>
            <a:normAutofit lnSpcReduction="10000"/>
          </a:bodyPr>
          <a:lstStyle/>
          <a:p>
            <a:pPr>
              <a:lnSpc>
                <a:spcPct val="100000"/>
              </a:lnSpc>
            </a:pPr>
            <a:endParaRPr lang="fr-FR" dirty="0"/>
          </a:p>
          <a:p>
            <a:pPr marL="0" indent="0">
              <a:lnSpc>
                <a:spcPct val="100000"/>
              </a:lnSpc>
              <a:buNone/>
            </a:pPr>
            <a:r>
              <a:rPr lang="fr-FR" sz="2200" b="1" dirty="0">
                <a:solidFill>
                  <a:schemeClr val="accent5"/>
                </a:solidFill>
              </a:rPr>
              <a:t>Au niveau européen :</a:t>
            </a:r>
          </a:p>
          <a:p>
            <a:pPr lvl="1">
              <a:lnSpc>
                <a:spcPct val="100000"/>
              </a:lnSpc>
            </a:pPr>
            <a:r>
              <a:rPr lang="fr-FR" sz="1800" dirty="0"/>
              <a:t>Organe de contrôle – CPT (comité européen pour la prévention de la torture et des traitements inhumains ou dégradants)</a:t>
            </a:r>
          </a:p>
          <a:p>
            <a:pPr lvl="1">
              <a:lnSpc>
                <a:spcPct val="100000"/>
              </a:lnSpc>
            </a:pPr>
            <a:r>
              <a:rPr lang="fr-FR" sz="1800" dirty="0"/>
              <a:t>Arrêts de condamnations par la </a:t>
            </a:r>
            <a:r>
              <a:rPr lang="fr-FR" sz="1800" b="1" dirty="0"/>
              <a:t>Cour européenne des droits de l’homme </a:t>
            </a:r>
            <a:r>
              <a:rPr lang="fr-FR" sz="1800" dirty="0"/>
              <a:t>– dont un </a:t>
            </a:r>
            <a:r>
              <a:rPr lang="fr-FR" sz="1800" dirty="0">
                <a:solidFill>
                  <a:schemeClr val="accent4"/>
                </a:solidFill>
              </a:rPr>
              <a:t>arrêt pilote « W.D. c/ Belgique »</a:t>
            </a:r>
            <a:r>
              <a:rPr lang="fr-FR" sz="1800" dirty="0"/>
              <a:t> (problème structurel dans la prise en charge des personnes internées dans les prisons)</a:t>
            </a:r>
          </a:p>
          <a:p>
            <a:pPr lvl="2">
              <a:lnSpc>
                <a:spcPct val="100000"/>
              </a:lnSpc>
            </a:pPr>
            <a:r>
              <a:rPr lang="fr-FR" sz="1800" b="1" dirty="0"/>
              <a:t>suivi de l’exécution des arrêts par le Comité des ministres </a:t>
            </a:r>
            <a:r>
              <a:rPr lang="fr-FR" sz="1800" dirty="0"/>
              <a:t>: groupe d’affaires L.B. et arrêt pilote W.D. c/Belgique</a:t>
            </a:r>
          </a:p>
          <a:p>
            <a:pPr lvl="3">
              <a:lnSpc>
                <a:spcPct val="100000"/>
              </a:lnSpc>
            </a:pPr>
            <a:r>
              <a:rPr lang="fr-FR" sz="1800" b="1" dirty="0"/>
              <a:t>Résolution intérimaire </a:t>
            </a:r>
            <a:r>
              <a:rPr lang="fr-FR" sz="1800" dirty="0"/>
              <a:t>du 5 décembre 2024, exprimant sa préoccupation quant au problème structurel </a:t>
            </a:r>
          </a:p>
          <a:p>
            <a:pPr lvl="3">
              <a:lnSpc>
                <a:spcPct val="100000"/>
              </a:lnSpc>
            </a:pPr>
            <a:r>
              <a:rPr lang="fr-FR" sz="1800" dirty="0"/>
              <a:t>Reprise de l’examen de ce groupe d’affaires en mars 2026</a:t>
            </a:r>
          </a:p>
          <a:p>
            <a:pPr>
              <a:lnSpc>
                <a:spcPct val="100000"/>
              </a:lnSpc>
            </a:pPr>
            <a:endParaRPr lang="fr-FR" dirty="0"/>
          </a:p>
          <a:p>
            <a:pPr>
              <a:lnSpc>
                <a:spcPct val="100000"/>
              </a:lnSpc>
            </a:pPr>
            <a:endParaRPr lang="fr-FR" dirty="0"/>
          </a:p>
        </p:txBody>
      </p:sp>
      <p:pic>
        <p:nvPicPr>
          <p:cNvPr id="5" name="Image 4">
            <a:extLst>
              <a:ext uri="{FF2B5EF4-FFF2-40B4-BE49-F238E27FC236}">
                <a16:creationId xmlns:a16="http://schemas.microsoft.com/office/drawing/2014/main" id="{A8BEC67A-8477-296D-28CF-5E766D7ED248}"/>
              </a:ext>
            </a:extLst>
          </p:cNvPr>
          <p:cNvPicPr>
            <a:picLocks noChangeAspect="1"/>
          </p:cNvPicPr>
          <p:nvPr/>
        </p:nvPicPr>
        <p:blipFill>
          <a:blip r:embed="rId2"/>
          <a:srcRect l="27746" r="27051" b="-1"/>
          <a:stretch>
            <a:fillRect/>
          </a:stretch>
        </p:blipFill>
        <p:spPr>
          <a:xfrm>
            <a:off x="7586236" y="508090"/>
            <a:ext cx="4081805" cy="5846990"/>
          </a:xfrm>
          <a:prstGeom prst="rect">
            <a:avLst/>
          </a:prstGeom>
        </p:spPr>
      </p:pic>
    </p:spTree>
    <p:extLst>
      <p:ext uri="{BB962C8B-B14F-4D97-AF65-F5344CB8AC3E}">
        <p14:creationId xmlns:p14="http://schemas.microsoft.com/office/powerpoint/2010/main" val="2336355438"/>
      </p:ext>
    </p:extLst>
  </p:cSld>
  <p:clrMapOvr>
    <a:masterClrMapping/>
  </p:clrMapOvr>
</p:sld>
</file>

<file path=ppt/theme/theme1.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TotalTime>
  <Words>5965</Words>
  <Application>Microsoft Macintosh PowerPoint</Application>
  <PresentationFormat>Grand écran</PresentationFormat>
  <Paragraphs>630</Paragraphs>
  <Slides>83</Slides>
  <Notes>23</Notes>
  <HiddenSlides>0</HiddenSlides>
  <MMClips>0</MMClips>
  <ScaleCrop>false</ScaleCrop>
  <HeadingPairs>
    <vt:vector size="8" baseType="variant">
      <vt:variant>
        <vt:lpstr>Polices utilisées</vt:lpstr>
      </vt:variant>
      <vt:variant>
        <vt:i4>16</vt:i4>
      </vt:variant>
      <vt:variant>
        <vt:lpstr>Thème</vt:lpstr>
      </vt:variant>
      <vt:variant>
        <vt:i4>1</vt:i4>
      </vt:variant>
      <vt:variant>
        <vt:lpstr>Serveurs OLE incorporés</vt:lpstr>
      </vt:variant>
      <vt:variant>
        <vt:i4>1</vt:i4>
      </vt:variant>
      <vt:variant>
        <vt:lpstr>Titres des diapositives</vt:lpstr>
      </vt:variant>
      <vt:variant>
        <vt:i4>83</vt:i4>
      </vt:variant>
    </vt:vector>
  </HeadingPairs>
  <TitlesOfParts>
    <vt:vector size="101" baseType="lpstr">
      <vt:lpstr>Arial Unicode MS</vt:lpstr>
      <vt:lpstr>Abadi</vt:lpstr>
      <vt:lpstr>Aptos</vt:lpstr>
      <vt:lpstr>Aptos Narrow</vt:lpstr>
      <vt:lpstr>Arial</vt:lpstr>
      <vt:lpstr>Bierstadt</vt:lpstr>
      <vt:lpstr>Calibri</vt:lpstr>
      <vt:lpstr>Calibri Light</vt:lpstr>
      <vt:lpstr>Century Gothic</vt:lpstr>
      <vt:lpstr>Gill Sans Nova Cond Lt</vt:lpstr>
      <vt:lpstr>Montserrat Light</vt:lpstr>
      <vt:lpstr>Neue Haas Grotesk Text Pro</vt:lpstr>
      <vt:lpstr>OpenSans</vt:lpstr>
      <vt:lpstr>Symbol</vt:lpstr>
      <vt:lpstr>Times New Roman</vt:lpstr>
      <vt:lpstr>Wingdings</vt:lpstr>
      <vt:lpstr>GestaltVTI</vt:lpstr>
      <vt:lpstr>Document</vt:lpstr>
      <vt:lpstr>Une décennie sous la loi du 5 mai 2014 : quel avenir pour les personnes internées ? </vt:lpstr>
      <vt:lpstr>Matinée</vt:lpstr>
      <vt:lpstr>Après-midi</vt:lpstr>
      <vt:lpstr>Introduction : état des lieux</vt:lpstr>
      <vt:lpstr>Loi de 2014, entrée en vigueur en 2016</vt:lpstr>
      <vt:lpstr>Présentation PowerPoint</vt:lpstr>
      <vt:lpstr>Présentation PowerPoint</vt:lpstr>
      <vt:lpstr>Constats </vt:lpstr>
      <vt:lpstr>Constats </vt:lpstr>
      <vt:lpstr>Réactions politiques, évaluations  et projets de réforme</vt:lpstr>
      <vt:lpstr>Nouveau Code pénal</vt:lpstr>
      <vt:lpstr>Traitement sous privation de liberté (2035 au plus tard) art. 42 nouveau C. pén.</vt:lpstr>
      <vt:lpstr>Suivi prolongé (2035 au plus tard) art. 46 nouveau C. pén.</vt:lpstr>
      <vt:lpstr>Mesure de sûreté pour la protection de la société</vt:lpstr>
      <vt:lpstr>Mesure de sûreté pour la protection de la société</vt:lpstr>
      <vt:lpstr>Tableau comparatif (en ligne)</vt:lpstr>
      <vt:lpstr>Présentation PowerPoint</vt:lpstr>
      <vt:lpstr>1ère table ronde</vt:lpstr>
      <vt:lpstr>Quel est l’objet de la loi du 26 juin 1990 ?  - Hospitalisation contrainte  privation de liberté / loi d’interprétation stricte / exceptionnelle  - Nature civile   - commission d’une infraction pas nécessaire ;   - juge civil       Internement (nature pénale)  - Pour qui ?   - Personne majeure/mineure atteinte d’un trouble psychiatrique,   - représentant un danger,   - en refus de soins.  - Comment ?   Expertise psy   2 types de procédure  2 types de mesures de protection (MOP ou TVSC) </vt:lpstr>
      <vt:lpstr>Présentation PowerPoint</vt:lpstr>
      <vt:lpstr>Présentation PowerPoint</vt:lpstr>
      <vt:lpstr>Schéma réalisé par Laura Cohen</vt:lpstr>
      <vt:lpstr>Présentation PowerPoint</vt:lpstr>
      <vt:lpstr>1ère table ronde</vt:lpstr>
      <vt:lpstr>1ère table ronde</vt:lpstr>
      <vt:lpstr>1ère table ronde</vt:lpstr>
      <vt:lpstr>1ère table ronde</vt:lpstr>
      <vt:lpstr>Présentation PowerPoint</vt:lpstr>
      <vt:lpstr>Article 5 de la loi internement</vt:lpstr>
      <vt:lpstr>2eme table ronde</vt:lpstr>
      <vt:lpstr>2eme table ronde</vt:lpstr>
      <vt:lpstr>2eme table ronde</vt:lpstr>
      <vt:lpstr>1. La codification légale de la folie</vt:lpstr>
      <vt:lpstr>1. La codification légale de la folie</vt:lpstr>
      <vt:lpstr>1. La codification légale de la folie</vt:lpstr>
      <vt:lpstr>1. La codification légale de la folie</vt:lpstr>
      <vt:lpstr>1. La codification légale de la folie</vt:lpstr>
      <vt:lpstr>2. Enjeux conceptuels</vt:lpstr>
      <vt:lpstr>2. Enjeux conceptuels</vt:lpstr>
      <vt:lpstr>3. Enjeux cliniques</vt:lpstr>
      <vt:lpstr>3. Enjeux cliniques</vt:lpstr>
      <vt:lpstr>4. Conclusions</vt:lpstr>
      <vt:lpstr>2eme table ronde</vt:lpstr>
      <vt:lpstr>Centre d’Observation Clinique Sécurisé</vt:lpstr>
      <vt:lpstr>Loi relative à l'internement (5/05/2014)</vt:lpstr>
      <vt:lpstr>Loi relative à l'internement (5/05/2014)</vt:lpstr>
      <vt:lpstr>Arrêté royal modifiant l'arrêté royal du 5/12/2019 créant un centre d'observation clinique sécurisé (26/11/2024)</vt:lpstr>
      <vt:lpstr>« Lake House » de la prison de Haren</vt:lpstr>
      <vt:lpstr>Présentation PowerPoint</vt:lpstr>
      <vt:lpstr>Objectifs</vt:lpstr>
      <vt:lpstr>Personnes de contact</vt:lpstr>
      <vt:lpstr>2eme table ronde</vt:lpstr>
      <vt:lpstr>2eme table ronde</vt:lpstr>
      <vt:lpstr>2eme table ronde</vt:lpstr>
      <vt:lpstr>Temps d’échange </vt:lpstr>
      <vt:lpstr>Témoignages</vt:lpstr>
      <vt:lpstr>Présentation PowerPoint</vt:lpstr>
      <vt:lpstr>3eme table ronde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3eme table ronde</vt:lpstr>
      <vt:lpstr>Les équipes mobiles</vt:lpstr>
      <vt:lpstr>Les missions</vt:lpstr>
      <vt:lpstr>Le travail de la continuité avec différents partenaires</vt:lpstr>
      <vt:lpstr>Augmentation et transformation des demandes</vt:lpstr>
      <vt:lpstr>Tension constante sur les capacités de l’antenne</vt:lpstr>
      <vt:lpstr>Conclusion : la continuité malgré les ruptures</vt:lpstr>
      <vt:lpstr>3eme table ronde</vt:lpstr>
      <vt:lpstr>3eme table ronde</vt:lpstr>
      <vt:lpstr>3eme table ronde</vt:lpstr>
      <vt:lpstr>3eme table ronde</vt:lpstr>
      <vt:lpstr>Présentation PowerPoint</vt:lpstr>
      <vt:lpstr>Présentation PowerPoint</vt:lpstr>
      <vt:lpstr>3eme table ronde</vt:lpstr>
      <vt:lpstr>3eme table ronde</vt:lpstr>
      <vt:lpstr>Temps d’échange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Olivia Nederlandt</dc:creator>
  <cp:lastModifiedBy>Olivia Nederlandt</cp:lastModifiedBy>
  <cp:revision>7</cp:revision>
  <cp:lastPrinted>2026-05-19T11:57:26Z</cp:lastPrinted>
  <dcterms:created xsi:type="dcterms:W3CDTF">2026-04-13T09:30:22Z</dcterms:created>
  <dcterms:modified xsi:type="dcterms:W3CDTF">2026-05-20T17:34:12Z</dcterms:modified>
</cp:coreProperties>
</file>